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90"/>
  </p:notesMasterIdLst>
  <p:handoutMasterIdLst>
    <p:handoutMasterId r:id="rId91"/>
  </p:handoutMasterIdLst>
  <p:sldIdLst>
    <p:sldId id="298" r:id="rId2"/>
    <p:sldId id="287" r:id="rId3"/>
    <p:sldId id="291" r:id="rId4"/>
    <p:sldId id="377" r:id="rId5"/>
    <p:sldId id="310" r:id="rId6"/>
    <p:sldId id="313" r:id="rId7"/>
    <p:sldId id="418" r:id="rId8"/>
    <p:sldId id="312" r:id="rId9"/>
    <p:sldId id="315" r:id="rId10"/>
    <p:sldId id="303" r:id="rId11"/>
    <p:sldId id="323" r:id="rId12"/>
    <p:sldId id="353" r:id="rId13"/>
    <p:sldId id="343" r:id="rId14"/>
    <p:sldId id="329" r:id="rId15"/>
    <p:sldId id="354" r:id="rId16"/>
    <p:sldId id="345" r:id="rId17"/>
    <p:sldId id="346" r:id="rId18"/>
    <p:sldId id="443" r:id="rId19"/>
    <p:sldId id="347" r:id="rId20"/>
    <p:sldId id="348" r:id="rId21"/>
    <p:sldId id="327" r:id="rId22"/>
    <p:sldId id="330" r:id="rId23"/>
    <p:sldId id="304" r:id="rId24"/>
    <p:sldId id="331" r:id="rId25"/>
    <p:sldId id="356" r:id="rId26"/>
    <p:sldId id="412" r:id="rId27"/>
    <p:sldId id="355" r:id="rId28"/>
    <p:sldId id="334" r:id="rId29"/>
    <p:sldId id="335" r:id="rId30"/>
    <p:sldId id="339" r:id="rId31"/>
    <p:sldId id="351" r:id="rId32"/>
    <p:sldId id="352" r:id="rId33"/>
    <p:sldId id="337" r:id="rId34"/>
    <p:sldId id="338" r:id="rId35"/>
    <p:sldId id="402" r:id="rId36"/>
    <p:sldId id="305" r:id="rId37"/>
    <p:sldId id="342" r:id="rId38"/>
    <p:sldId id="413" r:id="rId39"/>
    <p:sldId id="357" r:id="rId40"/>
    <p:sldId id="358" r:id="rId41"/>
    <p:sldId id="414" r:id="rId42"/>
    <p:sldId id="362" r:id="rId43"/>
    <p:sldId id="364" r:id="rId44"/>
    <p:sldId id="400" r:id="rId45"/>
    <p:sldId id="366" r:id="rId46"/>
    <p:sldId id="419" r:id="rId47"/>
    <p:sldId id="306" r:id="rId48"/>
    <p:sldId id="374" r:id="rId49"/>
    <p:sldId id="369" r:id="rId50"/>
    <p:sldId id="421" r:id="rId51"/>
    <p:sldId id="422" r:id="rId52"/>
    <p:sldId id="370" r:id="rId53"/>
    <p:sldId id="401" r:id="rId54"/>
    <p:sldId id="420" r:id="rId55"/>
    <p:sldId id="375" r:id="rId56"/>
    <p:sldId id="381" r:id="rId57"/>
    <p:sldId id="423" r:id="rId58"/>
    <p:sldId id="383" r:id="rId59"/>
    <p:sldId id="384" r:id="rId60"/>
    <p:sldId id="307" r:id="rId61"/>
    <p:sldId id="425" r:id="rId62"/>
    <p:sldId id="427" r:id="rId63"/>
    <p:sldId id="449" r:id="rId64"/>
    <p:sldId id="426" r:id="rId65"/>
    <p:sldId id="428" r:id="rId66"/>
    <p:sldId id="438" r:id="rId67"/>
    <p:sldId id="439" r:id="rId68"/>
    <p:sldId id="450" r:id="rId69"/>
    <p:sldId id="441" r:id="rId70"/>
    <p:sldId id="440" r:id="rId71"/>
    <p:sldId id="452" r:id="rId72"/>
    <p:sldId id="432" r:id="rId73"/>
    <p:sldId id="424" r:id="rId74"/>
    <p:sldId id="385" r:id="rId75"/>
    <p:sldId id="434" r:id="rId76"/>
    <p:sldId id="387" r:id="rId77"/>
    <p:sldId id="397" r:id="rId78"/>
    <p:sldId id="435" r:id="rId79"/>
    <p:sldId id="405" r:id="rId80"/>
    <p:sldId id="436" r:id="rId81"/>
    <p:sldId id="399" r:id="rId82"/>
    <p:sldId id="447" r:id="rId83"/>
    <p:sldId id="448" r:id="rId84"/>
    <p:sldId id="309" r:id="rId85"/>
    <p:sldId id="417" r:id="rId86"/>
    <p:sldId id="411" r:id="rId87"/>
    <p:sldId id="453" r:id="rId88"/>
    <p:sldId id="446" r:id="rId89"/>
  </p:sldIdLst>
  <p:sldSz cx="12192000" cy="6858000"/>
  <p:notesSz cx="6794500" cy="9931400"/>
  <p:defaultTex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defaultTextStyle>
  <p:extLst>
    <p:ext uri="{521415D9-36F7-43E2-AB2F-B90AF26B5E84}">
      <p14:sectionLst xmlns:p14="http://schemas.microsoft.com/office/powerpoint/2010/main">
        <p14:section name="Right Click for Option" id="{4FDA67CD-A15C-4C29-8948-D1BF91269A83}">
          <p14:sldIdLst>
            <p14:sldId id="298"/>
            <p14:sldId id="287"/>
            <p14:sldId id="291"/>
            <p14:sldId id="377"/>
            <p14:sldId id="310"/>
            <p14:sldId id="313"/>
            <p14:sldId id="418"/>
            <p14:sldId id="312"/>
            <p14:sldId id="315"/>
            <p14:sldId id="303"/>
            <p14:sldId id="323"/>
            <p14:sldId id="353"/>
            <p14:sldId id="343"/>
            <p14:sldId id="329"/>
            <p14:sldId id="354"/>
            <p14:sldId id="345"/>
            <p14:sldId id="346"/>
            <p14:sldId id="443"/>
            <p14:sldId id="347"/>
            <p14:sldId id="348"/>
            <p14:sldId id="327"/>
            <p14:sldId id="330"/>
            <p14:sldId id="304"/>
            <p14:sldId id="331"/>
            <p14:sldId id="356"/>
            <p14:sldId id="412"/>
            <p14:sldId id="355"/>
            <p14:sldId id="334"/>
            <p14:sldId id="335"/>
            <p14:sldId id="339"/>
            <p14:sldId id="351"/>
            <p14:sldId id="352"/>
            <p14:sldId id="337"/>
            <p14:sldId id="338"/>
            <p14:sldId id="402"/>
            <p14:sldId id="305"/>
            <p14:sldId id="342"/>
            <p14:sldId id="413"/>
            <p14:sldId id="357"/>
            <p14:sldId id="358"/>
            <p14:sldId id="414"/>
            <p14:sldId id="362"/>
            <p14:sldId id="364"/>
            <p14:sldId id="400"/>
            <p14:sldId id="366"/>
            <p14:sldId id="419"/>
            <p14:sldId id="306"/>
            <p14:sldId id="374"/>
            <p14:sldId id="369"/>
            <p14:sldId id="421"/>
            <p14:sldId id="422"/>
            <p14:sldId id="370"/>
            <p14:sldId id="401"/>
            <p14:sldId id="420"/>
            <p14:sldId id="375"/>
            <p14:sldId id="381"/>
            <p14:sldId id="423"/>
            <p14:sldId id="383"/>
            <p14:sldId id="384"/>
            <p14:sldId id="307"/>
            <p14:sldId id="425"/>
            <p14:sldId id="427"/>
            <p14:sldId id="449"/>
            <p14:sldId id="426"/>
            <p14:sldId id="428"/>
            <p14:sldId id="438"/>
            <p14:sldId id="439"/>
            <p14:sldId id="450"/>
            <p14:sldId id="441"/>
            <p14:sldId id="440"/>
            <p14:sldId id="452"/>
            <p14:sldId id="432"/>
            <p14:sldId id="424"/>
            <p14:sldId id="385"/>
            <p14:sldId id="434"/>
            <p14:sldId id="387"/>
            <p14:sldId id="397"/>
            <p14:sldId id="435"/>
            <p14:sldId id="405"/>
            <p14:sldId id="436"/>
            <p14:sldId id="399"/>
            <p14:sldId id="447"/>
            <p14:sldId id="448"/>
            <p14:sldId id="309"/>
            <p14:sldId id="417"/>
            <p14:sldId id="411"/>
            <p14:sldId id="453"/>
            <p14:sldId id="446"/>
          </p14:sldIdLst>
        </p14:section>
      </p14:sectionLst>
    </p:ext>
    <p:ext uri="{EFAFB233-063F-42B5-8137-9DF3F51BA10A}">
      <p15:sldGuideLst xmlns:p15="http://schemas.microsoft.com/office/powerpoint/2012/main">
        <p15:guide id="1" orient="horz" pos="601" userDrawn="1">
          <p15:clr>
            <a:srgbClr val="A4A3A4"/>
          </p15:clr>
        </p15:guide>
        <p15:guide id="2" orient="horz" pos="4048" userDrawn="1">
          <p15:clr>
            <a:srgbClr val="A4A3A4"/>
          </p15:clr>
        </p15:guide>
        <p15:guide id="3" orient="horz" pos="1009" userDrawn="1">
          <p15:clr>
            <a:srgbClr val="A4A3A4"/>
          </p15:clr>
        </p15:guide>
        <p15:guide id="4" orient="horz" pos="3748" userDrawn="1">
          <p15:clr>
            <a:srgbClr val="A4A3A4"/>
          </p15:clr>
        </p15:guide>
        <p15:guide id="5" pos="7493" userDrawn="1">
          <p15:clr>
            <a:srgbClr val="A4A3A4"/>
          </p15:clr>
        </p15:guide>
        <p15:guide id="6" pos="6533" userDrawn="1">
          <p15:clr>
            <a:srgbClr val="A4A3A4"/>
          </p15:clr>
        </p15:guide>
        <p15:guide id="7" pos="185"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3D9"/>
    <a:srgbClr val="000000"/>
    <a:srgbClr val="EEEEED"/>
    <a:srgbClr val="FFE9CC"/>
    <a:srgbClr val="DEF1CC"/>
    <a:srgbClr val="E2E2E2"/>
    <a:srgbClr val="4F4C37"/>
    <a:srgbClr val="1E497D"/>
    <a:srgbClr val="8F999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40DDFC-E146-4C9A-8E86-FC44545B70B1}" v="1" dt="2026-08-05T23:17:12.451"/>
    <p1510:client id="{F83BE4E8-19EA-95AA-EE15-A354ED96EC7C}" v="114" dt="2026-08-06T06:57:56.918"/>
  </p1510:revLst>
</p1510:revInfo>
</file>

<file path=ppt/tableStyles.xml><?xml version="1.0" encoding="utf-8"?>
<a:tblStyleLst xmlns:a="http://schemas.openxmlformats.org/drawingml/2006/main" def="{A186E7CC-E9CA-4A81-9595-9A8B10420DC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37" autoAdjust="0"/>
    <p:restoredTop sz="94857" autoAdjust="0"/>
  </p:normalViewPr>
  <p:slideViewPr>
    <p:cSldViewPr snapToObjects="1">
      <p:cViewPr varScale="1">
        <p:scale>
          <a:sx n="99" d="100"/>
          <a:sy n="99" d="100"/>
        </p:scale>
        <p:origin x="834" y="78"/>
      </p:cViewPr>
      <p:guideLst>
        <p:guide orient="horz" pos="601"/>
        <p:guide orient="horz" pos="4048"/>
        <p:guide orient="horz" pos="1009"/>
        <p:guide orient="horz" pos="3748"/>
        <p:guide pos="7493"/>
        <p:guide pos="6533"/>
        <p:guide pos="185"/>
      </p:guideLst>
    </p:cSldViewPr>
  </p:slideViewPr>
  <p:outlineViewPr>
    <p:cViewPr>
      <p:scale>
        <a:sx n="33" d="100"/>
        <a:sy n="33" d="100"/>
      </p:scale>
      <p:origin x="0" y="0"/>
    </p:cViewPr>
  </p:outlineViewPr>
  <p:notesTextViewPr>
    <p:cViewPr>
      <p:scale>
        <a:sx n="1" d="1"/>
        <a:sy n="1" d="1"/>
      </p:scale>
      <p:origin x="0" y="0"/>
    </p:cViewPr>
  </p:notesTextViewPr>
  <p:sorterViewPr>
    <p:cViewPr>
      <p:scale>
        <a:sx n="172" d="100"/>
        <a:sy n="172" d="100"/>
      </p:scale>
      <p:origin x="0" y="-9864"/>
    </p:cViewPr>
  </p:sorterViewPr>
  <p:notesViewPr>
    <p:cSldViewPr snapToObjects="1" showGuides="1">
      <p:cViewPr varScale="1">
        <p:scale>
          <a:sx n="62" d="100"/>
          <a:sy n="62" d="100"/>
        </p:scale>
        <p:origin x="3226" y="77"/>
      </p:cViewPr>
      <p:guideLst>
        <p:guide orient="horz" pos="3128"/>
        <p:guide pos="2140"/>
      </p:guideLst>
    </p:cSldViewPr>
  </p:notesViewPr>
  <p:gridSpacing cx="45005" cy="45005"/>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ommentAuthors" Target="commentAuthor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presProps" Target="presProps.xml"/><Relationship Id="rId98"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https://ausacademyofscience.sharepoint.com/Shared%20Documents/Education/Education%20Sharepoint/Science/Science%20Connections/06_SC%20Teaching%20sequences/SC_Year%207_Physics/graphs%20-%20lesson%203%20Forces%20and%20Sport%20-%20PhET%20simulation%20-%20speed%20"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ausacademyofscience.sharepoint.com/Shared%20Documents/Education/Education%20Sharepoint/Science/Science%20Connections/06_SC%20Teaching%20sequences/SC_Year%207_Physics/graphs%20-%20lesson%203%20Forces%20and%20Sport%20-%20PhET%20simulation%20-%20speed%20"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ausacademyofscience.sharepoint.com/Shared%20Documents/Education/Education%20Sharepoint/Science/Science%20Connections/06_SC%20Teaching%20sequences/SC_Year%207_Physics/graphs%20-%20lesson%203%20Forces%20and%20Sport%20-%20PhET%20simulation%20-%20speed%20"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a:solidFill>
                  <a:sysClr val="windowText" lastClr="000000"/>
                </a:solidFill>
              </a:rPr>
              <a:t>Speed of the skateboard with</a:t>
            </a:r>
            <a:r>
              <a:rPr lang="en-AU" baseline="0">
                <a:solidFill>
                  <a:sysClr val="windowText" lastClr="000000"/>
                </a:solidFill>
              </a:rPr>
              <a:t> different masses at a constant force of 100N</a:t>
            </a:r>
            <a:endParaRPr lang="en-AU">
              <a:solidFill>
                <a:sysClr val="windowText" lastClr="000000"/>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AU"/>
        </a:p>
      </c:txPr>
    </c:title>
    <c:autoTitleDeleted val="0"/>
    <c:plotArea>
      <c:layout/>
      <c:scatterChart>
        <c:scatterStyle val="lineMarker"/>
        <c:varyColors val="0"/>
        <c:ser>
          <c:idx val="0"/>
          <c:order val="0"/>
          <c:tx>
            <c:strRef>
              <c:f>'[graphs - lesson 3 Forces and Sport - PhET simulation - speed and mass.xlsx]Sheet1'!$B$2</c:f>
              <c:strCache>
                <c:ptCount val="1"/>
                <c:pt idx="0">
                  <c:v>Speed (m/s)</c:v>
                </c:pt>
              </c:strCache>
            </c:strRef>
          </c:tx>
          <c:spPr>
            <a:ln w="381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power"/>
            <c:dispRSqr val="1"/>
            <c:dispEq val="1"/>
            <c:trendlineLbl>
              <c:layout>
                <c:manualLayout>
                  <c:x val="0.14976443680132576"/>
                  <c:y val="-0.39059346748323126"/>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baseline="0"/>
                      <a:t>y = 1000x</a:t>
                    </a:r>
                    <a:r>
                      <a:rPr lang="en-US" baseline="30000"/>
                      <a:t>-1</a:t>
                    </a:r>
                    <a:br>
                      <a:rPr lang="en-US" baseline="0"/>
                    </a:br>
                    <a:r>
                      <a:rPr lang="en-US" baseline="0"/>
                      <a:t>R² = 1</a:t>
                    </a:r>
                    <a:endParaRPr lang="en-US"/>
                  </a:p>
                </c:rich>
              </c:tx>
              <c:numFmt formatCode="#,##0"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xVal>
            <c:numRef>
              <c:f>'[graphs - lesson 3 Forces and Sport - PhET simulation - speed and mass.xlsx]Sheet1'!$A$3:$A$7</c:f>
              <c:numCache>
                <c:formatCode>General</c:formatCode>
                <c:ptCount val="5"/>
                <c:pt idx="0">
                  <c:v>50</c:v>
                </c:pt>
                <c:pt idx="1">
                  <c:v>100</c:v>
                </c:pt>
                <c:pt idx="2">
                  <c:v>150</c:v>
                </c:pt>
                <c:pt idx="3">
                  <c:v>200</c:v>
                </c:pt>
                <c:pt idx="4">
                  <c:v>250</c:v>
                </c:pt>
              </c:numCache>
            </c:numRef>
          </c:xVal>
          <c:yVal>
            <c:numRef>
              <c:f>'[graphs - lesson 3 Forces and Sport - PhET simulation - speed and mass.xlsx]Sheet1'!$B$3:$B$7</c:f>
              <c:numCache>
                <c:formatCode>General</c:formatCode>
                <c:ptCount val="5"/>
                <c:pt idx="0">
                  <c:v>20</c:v>
                </c:pt>
                <c:pt idx="1">
                  <c:v>10</c:v>
                </c:pt>
                <c:pt idx="2">
                  <c:v>6.7</c:v>
                </c:pt>
                <c:pt idx="3">
                  <c:v>5</c:v>
                </c:pt>
                <c:pt idx="4">
                  <c:v>4</c:v>
                </c:pt>
              </c:numCache>
            </c:numRef>
          </c:yVal>
          <c:smooth val="0"/>
          <c:extLst>
            <c:ext xmlns:c16="http://schemas.microsoft.com/office/drawing/2014/chart" uri="{C3380CC4-5D6E-409C-BE32-E72D297353CC}">
              <c16:uniqueId val="{00000001-1905-4E9C-9375-BE6AE1CCFDC4}"/>
            </c:ext>
          </c:extLst>
        </c:ser>
        <c:dLbls>
          <c:showLegendKey val="0"/>
          <c:showVal val="0"/>
          <c:showCatName val="0"/>
          <c:showSerName val="0"/>
          <c:showPercent val="0"/>
          <c:showBubbleSize val="0"/>
        </c:dLbls>
        <c:axId val="806707056"/>
        <c:axId val="806708976"/>
      </c:scatterChart>
      <c:valAx>
        <c:axId val="80670705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a:solidFill>
                      <a:sysClr val="windowText" lastClr="000000"/>
                    </a:solidFill>
                  </a:rPr>
                  <a:t>Mass added to skateboard (kg)</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6708976"/>
        <c:crosses val="autoZero"/>
        <c:crossBetween val="midCat"/>
      </c:valAx>
      <c:valAx>
        <c:axId val="8067089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a:solidFill>
                      <a:sysClr val="windowText" lastClr="000000"/>
                    </a:solidFill>
                  </a:rPr>
                  <a:t>Speed of sklateboard (m/s)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670705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a:solidFill>
                  <a:sysClr val="windowText" lastClr="000000"/>
                </a:solidFill>
              </a:rPr>
              <a:t>Speed of the skateboard with</a:t>
            </a:r>
            <a:r>
              <a:rPr lang="en-AU" baseline="0">
                <a:solidFill>
                  <a:sysClr val="windowText" lastClr="000000"/>
                </a:solidFill>
              </a:rPr>
              <a:t> different masses at a constant force of 100N</a:t>
            </a:r>
            <a:endParaRPr lang="en-AU">
              <a:solidFill>
                <a:sysClr val="windowText" lastClr="000000"/>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AU"/>
        </a:p>
      </c:txPr>
    </c:title>
    <c:autoTitleDeleted val="0"/>
    <c:plotArea>
      <c:layout/>
      <c:scatterChart>
        <c:scatterStyle val="lineMarker"/>
        <c:varyColors val="0"/>
        <c:ser>
          <c:idx val="0"/>
          <c:order val="0"/>
          <c:tx>
            <c:strRef>
              <c:f>'[graphs - lesson 3 Forces and Sport - PhET simulation - speed and mass.xlsx]Sheet1'!$B$2</c:f>
              <c:strCache>
                <c:ptCount val="1"/>
                <c:pt idx="0">
                  <c:v>Speed (m/s)</c:v>
                </c:pt>
              </c:strCache>
            </c:strRef>
          </c:tx>
          <c:spPr>
            <a:ln w="381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power"/>
            <c:dispRSqr val="1"/>
            <c:dispEq val="1"/>
            <c:trendlineLbl>
              <c:layout>
                <c:manualLayout>
                  <c:x val="0.14976443680132576"/>
                  <c:y val="-0.39059346748323126"/>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baseline="0"/>
                      <a:t>y = 1000x</a:t>
                    </a:r>
                    <a:r>
                      <a:rPr lang="en-US" baseline="30000"/>
                      <a:t>-1</a:t>
                    </a:r>
                    <a:br>
                      <a:rPr lang="en-US" baseline="0"/>
                    </a:br>
                    <a:r>
                      <a:rPr lang="en-US" baseline="0"/>
                      <a:t>R² = 1</a:t>
                    </a:r>
                    <a:endParaRPr lang="en-US"/>
                  </a:p>
                </c:rich>
              </c:tx>
              <c:numFmt formatCode="#,##0"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xVal>
            <c:numRef>
              <c:f>'[graphs - lesson 3 Forces and Sport - PhET simulation - speed and mass.xlsx]Sheet1'!$A$3:$A$7</c:f>
              <c:numCache>
                <c:formatCode>General</c:formatCode>
                <c:ptCount val="5"/>
                <c:pt idx="0">
                  <c:v>50</c:v>
                </c:pt>
                <c:pt idx="1">
                  <c:v>100</c:v>
                </c:pt>
                <c:pt idx="2">
                  <c:v>150</c:v>
                </c:pt>
                <c:pt idx="3">
                  <c:v>200</c:v>
                </c:pt>
                <c:pt idx="4">
                  <c:v>250</c:v>
                </c:pt>
              </c:numCache>
            </c:numRef>
          </c:xVal>
          <c:yVal>
            <c:numRef>
              <c:f>'[graphs - lesson 3 Forces and Sport - PhET simulation - speed and mass.xlsx]Sheet1'!$B$3:$B$7</c:f>
              <c:numCache>
                <c:formatCode>General</c:formatCode>
                <c:ptCount val="5"/>
                <c:pt idx="0">
                  <c:v>20</c:v>
                </c:pt>
                <c:pt idx="1">
                  <c:v>10</c:v>
                </c:pt>
                <c:pt idx="2">
                  <c:v>6.7</c:v>
                </c:pt>
                <c:pt idx="3">
                  <c:v>5</c:v>
                </c:pt>
                <c:pt idx="4">
                  <c:v>4</c:v>
                </c:pt>
              </c:numCache>
            </c:numRef>
          </c:yVal>
          <c:smooth val="0"/>
          <c:extLst>
            <c:ext xmlns:c16="http://schemas.microsoft.com/office/drawing/2014/chart" uri="{C3380CC4-5D6E-409C-BE32-E72D297353CC}">
              <c16:uniqueId val="{00000001-1905-4E9C-9375-BE6AE1CCFDC4}"/>
            </c:ext>
          </c:extLst>
        </c:ser>
        <c:dLbls>
          <c:showLegendKey val="0"/>
          <c:showVal val="0"/>
          <c:showCatName val="0"/>
          <c:showSerName val="0"/>
          <c:showPercent val="0"/>
          <c:showBubbleSize val="0"/>
        </c:dLbls>
        <c:axId val="806707056"/>
        <c:axId val="806708976"/>
      </c:scatterChart>
      <c:valAx>
        <c:axId val="80670705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a:solidFill>
                      <a:sysClr val="windowText" lastClr="000000"/>
                    </a:solidFill>
                  </a:rPr>
                  <a:t>Mass added to skateboard (kg)</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6708976"/>
        <c:crosses val="autoZero"/>
        <c:crossBetween val="midCat"/>
      </c:valAx>
      <c:valAx>
        <c:axId val="8067089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a:solidFill>
                      <a:sysClr val="windowText" lastClr="000000"/>
                    </a:solidFill>
                  </a:rPr>
                  <a:t>Speed of sklateboard (m/s)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670705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a:solidFill>
                  <a:sysClr val="windowText" lastClr="000000"/>
                </a:solidFill>
              </a:rPr>
              <a:t>Speed of the skateboard with</a:t>
            </a:r>
            <a:r>
              <a:rPr lang="en-AU" baseline="0">
                <a:solidFill>
                  <a:sysClr val="windowText" lastClr="000000"/>
                </a:solidFill>
              </a:rPr>
              <a:t> different masses at a constant force of 100N</a:t>
            </a:r>
            <a:endParaRPr lang="en-AU">
              <a:solidFill>
                <a:sysClr val="windowText" lastClr="000000"/>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AU"/>
        </a:p>
      </c:txPr>
    </c:title>
    <c:autoTitleDeleted val="0"/>
    <c:plotArea>
      <c:layout/>
      <c:scatterChart>
        <c:scatterStyle val="lineMarker"/>
        <c:varyColors val="0"/>
        <c:ser>
          <c:idx val="0"/>
          <c:order val="0"/>
          <c:tx>
            <c:strRef>
              <c:f>'[graphs - lesson 3 Forces and Sport - PhET simulation - speed and mass.xlsx]Sheet1'!$B$2</c:f>
              <c:strCache>
                <c:ptCount val="1"/>
                <c:pt idx="0">
                  <c:v>Speed (m/s)</c:v>
                </c:pt>
              </c:strCache>
            </c:strRef>
          </c:tx>
          <c:spPr>
            <a:ln w="381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power"/>
            <c:dispRSqr val="1"/>
            <c:dispEq val="1"/>
            <c:trendlineLbl>
              <c:layout>
                <c:manualLayout>
                  <c:x val="0.14976443680132576"/>
                  <c:y val="-0.39059346748323126"/>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baseline="0"/>
                      <a:t>y = 1000x</a:t>
                    </a:r>
                    <a:r>
                      <a:rPr lang="en-US" baseline="30000"/>
                      <a:t>-1</a:t>
                    </a:r>
                    <a:br>
                      <a:rPr lang="en-US" baseline="0"/>
                    </a:br>
                    <a:r>
                      <a:rPr lang="en-US" baseline="0"/>
                      <a:t>R² = 1</a:t>
                    </a:r>
                    <a:endParaRPr lang="en-US"/>
                  </a:p>
                </c:rich>
              </c:tx>
              <c:numFmt formatCode="#,##0"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xVal>
            <c:numRef>
              <c:f>'[graphs - lesson 3 Forces and Sport - PhET simulation - speed and mass.xlsx]Sheet1'!$A$3:$A$7</c:f>
              <c:numCache>
                <c:formatCode>General</c:formatCode>
                <c:ptCount val="5"/>
                <c:pt idx="0">
                  <c:v>50</c:v>
                </c:pt>
                <c:pt idx="1">
                  <c:v>100</c:v>
                </c:pt>
                <c:pt idx="2">
                  <c:v>150</c:v>
                </c:pt>
                <c:pt idx="3">
                  <c:v>200</c:v>
                </c:pt>
                <c:pt idx="4">
                  <c:v>250</c:v>
                </c:pt>
              </c:numCache>
            </c:numRef>
          </c:xVal>
          <c:yVal>
            <c:numRef>
              <c:f>'[graphs - lesson 3 Forces and Sport - PhET simulation - speed and mass.xlsx]Sheet1'!$B$3:$B$7</c:f>
              <c:numCache>
                <c:formatCode>General</c:formatCode>
                <c:ptCount val="5"/>
                <c:pt idx="0">
                  <c:v>20</c:v>
                </c:pt>
                <c:pt idx="1">
                  <c:v>10</c:v>
                </c:pt>
                <c:pt idx="2">
                  <c:v>6.7</c:v>
                </c:pt>
                <c:pt idx="3">
                  <c:v>5</c:v>
                </c:pt>
                <c:pt idx="4">
                  <c:v>4</c:v>
                </c:pt>
              </c:numCache>
            </c:numRef>
          </c:yVal>
          <c:smooth val="0"/>
          <c:extLst>
            <c:ext xmlns:c16="http://schemas.microsoft.com/office/drawing/2014/chart" uri="{C3380CC4-5D6E-409C-BE32-E72D297353CC}">
              <c16:uniqueId val="{00000001-1905-4E9C-9375-BE6AE1CCFDC4}"/>
            </c:ext>
          </c:extLst>
        </c:ser>
        <c:dLbls>
          <c:showLegendKey val="0"/>
          <c:showVal val="0"/>
          <c:showCatName val="0"/>
          <c:showSerName val="0"/>
          <c:showPercent val="0"/>
          <c:showBubbleSize val="0"/>
        </c:dLbls>
        <c:axId val="806707056"/>
        <c:axId val="806708976"/>
      </c:scatterChart>
      <c:valAx>
        <c:axId val="80670705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a:solidFill>
                      <a:sysClr val="windowText" lastClr="000000"/>
                    </a:solidFill>
                  </a:rPr>
                  <a:t>Mass added to skateboard (kg)</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6708976"/>
        <c:crosses val="autoZero"/>
        <c:crossBetween val="midCat"/>
      </c:valAx>
      <c:valAx>
        <c:axId val="8067089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a:solidFill>
                      <a:sysClr val="windowText" lastClr="000000"/>
                    </a:solidFill>
                  </a:rPr>
                  <a:t>Speed of sklateboard (m/s)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670705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4283" cy="496570"/>
          </a:xfrm>
          <a:prstGeom prst="rect">
            <a:avLst/>
          </a:prstGeom>
        </p:spPr>
        <p:txBody>
          <a:bodyPr vert="horz" lIns="72000" tIns="72000" rIns="72000" bIns="72000" rtlCol="0" anchor="t" anchorCtr="0"/>
          <a:lstStyle/>
          <a:p>
            <a:endParaRPr lang="en-AU" sz="1000" dirty="0">
              <a:cs typeface="Arial" pitchFamily="34" charset="0"/>
            </a:endParaRPr>
          </a:p>
        </p:txBody>
      </p:sp>
      <p:sp>
        <p:nvSpPr>
          <p:cNvPr id="3" name="Date Placeholder 2"/>
          <p:cNvSpPr>
            <a:spLocks noGrp="1"/>
          </p:cNvSpPr>
          <p:nvPr>
            <p:ph type="dt" sz="quarter" idx="1"/>
          </p:nvPr>
        </p:nvSpPr>
        <p:spPr>
          <a:xfrm>
            <a:off x="3848645" y="0"/>
            <a:ext cx="2944283" cy="496570"/>
          </a:xfrm>
          <a:prstGeom prst="rect">
            <a:avLst/>
          </a:prstGeom>
        </p:spPr>
        <p:txBody>
          <a:bodyPr vert="horz" lIns="72000" tIns="72000" rIns="72000" bIns="72000" rtlCol="0"/>
          <a:lstStyle>
            <a:lvl1pPr algn="r">
              <a:defRPr sz="1200"/>
            </a:lvl1pPr>
          </a:lstStyle>
          <a:p>
            <a:fld id="{4E50C307-5AD1-4F8C-91A0-1FC7219EFB34}" type="datetimeFigureOut">
              <a:rPr lang="en-AU" sz="1000" smtClean="0">
                <a:cs typeface="Arial" pitchFamily="34" charset="0"/>
              </a:rPr>
              <a:t>17/08/2026</a:t>
            </a:fld>
            <a:endParaRPr lang="en-AU" sz="1000" dirty="0">
              <a:cs typeface="Arial" pitchFamily="34" charset="0"/>
            </a:endParaRPr>
          </a:p>
        </p:txBody>
      </p:sp>
      <p:sp>
        <p:nvSpPr>
          <p:cNvPr id="4" name="Footer Placeholder 3"/>
          <p:cNvSpPr>
            <a:spLocks noGrp="1"/>
          </p:cNvSpPr>
          <p:nvPr>
            <p:ph type="ftr" sz="quarter" idx="2"/>
          </p:nvPr>
        </p:nvSpPr>
        <p:spPr>
          <a:xfrm>
            <a:off x="0" y="9433106"/>
            <a:ext cx="2944283" cy="496570"/>
          </a:xfrm>
          <a:prstGeom prst="rect">
            <a:avLst/>
          </a:prstGeom>
        </p:spPr>
        <p:txBody>
          <a:bodyPr vert="horz" lIns="72000" tIns="72000" rIns="72000" bIns="72000" rtlCol="0" anchor="b"/>
          <a:lstStyle>
            <a:lvl1pPr algn="l">
              <a:defRPr sz="1200"/>
            </a:lvl1pPr>
          </a:lstStyle>
          <a:p>
            <a:endParaRPr lang="en-AU" sz="1000" dirty="0">
              <a:cs typeface="Arial" pitchFamily="34" charset="0"/>
            </a:endParaRPr>
          </a:p>
        </p:txBody>
      </p:sp>
      <p:sp>
        <p:nvSpPr>
          <p:cNvPr id="5" name="Slide Number Placeholder 4"/>
          <p:cNvSpPr>
            <a:spLocks noGrp="1"/>
          </p:cNvSpPr>
          <p:nvPr>
            <p:ph type="sldNum" sz="quarter" idx="3"/>
          </p:nvPr>
        </p:nvSpPr>
        <p:spPr>
          <a:xfrm>
            <a:off x="5715842" y="9433106"/>
            <a:ext cx="1077087" cy="496570"/>
          </a:xfrm>
          <a:prstGeom prst="rect">
            <a:avLst/>
          </a:prstGeom>
        </p:spPr>
        <p:txBody>
          <a:bodyPr vert="horz" lIns="0" tIns="36000" rIns="91440" bIns="36000" rtlCol="0" anchor="b"/>
          <a:lstStyle>
            <a:lvl1pPr algn="r">
              <a:defRPr sz="1200"/>
            </a:lvl1pPr>
          </a:lstStyle>
          <a:p>
            <a:fld id="{AF84CFB5-B6E9-4915-957C-05CFA717E28F}" type="slidenum">
              <a:rPr lang="en-AU" sz="1000" smtClean="0">
                <a:cs typeface="Arial" pitchFamily="34" charset="0"/>
              </a:rPr>
              <a:t>‹#›</a:t>
            </a:fld>
            <a:endParaRPr lang="en-AU" sz="1000" dirty="0">
              <a:cs typeface="Arial" pitchFamily="34" charset="0"/>
            </a:endParaRPr>
          </a:p>
        </p:txBody>
      </p:sp>
    </p:spTree>
    <p:extLst>
      <p:ext uri="{BB962C8B-B14F-4D97-AF65-F5344CB8AC3E}">
        <p14:creationId xmlns:p14="http://schemas.microsoft.com/office/powerpoint/2010/main" val="2668290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5495" y="82762"/>
            <a:ext cx="4971522" cy="413808"/>
          </a:xfrm>
          <a:prstGeom prst="rect">
            <a:avLst/>
          </a:prstGeom>
        </p:spPr>
        <p:txBody>
          <a:bodyPr vert="horz" lIns="0" tIns="0" rIns="0" bIns="0" rtlCol="0"/>
          <a:lstStyle>
            <a:lvl1pPr algn="l">
              <a:defRPr sz="1200">
                <a:latin typeface="+mn-lt"/>
              </a:defRPr>
            </a:lvl1pPr>
          </a:lstStyle>
          <a:p>
            <a:endParaRPr lang="en-AU" dirty="0"/>
          </a:p>
        </p:txBody>
      </p:sp>
      <p:sp>
        <p:nvSpPr>
          <p:cNvPr id="3" name="Date Placeholder 2"/>
          <p:cNvSpPr>
            <a:spLocks noGrp="1"/>
          </p:cNvSpPr>
          <p:nvPr>
            <p:ph type="dt" idx="1"/>
          </p:nvPr>
        </p:nvSpPr>
        <p:spPr>
          <a:xfrm>
            <a:off x="5348781" y="70348"/>
            <a:ext cx="1404197" cy="413808"/>
          </a:xfrm>
          <a:prstGeom prst="rect">
            <a:avLst/>
          </a:prstGeom>
        </p:spPr>
        <p:txBody>
          <a:bodyPr vert="horz" lIns="0" tIns="0" rIns="0" bIns="0" rtlCol="0"/>
          <a:lstStyle>
            <a:lvl1pPr algn="r">
              <a:defRPr sz="1200">
                <a:latin typeface="+mn-lt"/>
              </a:defRPr>
            </a:lvl1pPr>
          </a:lstStyle>
          <a:p>
            <a:fld id="{9BB1C32A-CF46-409D-8B8D-587A7E3A4DCC}" type="datetimeFigureOut">
              <a:rPr lang="en-AU" smtClean="0"/>
              <a:pPr/>
              <a:t>17/08/2026</a:t>
            </a:fld>
            <a:endParaRPr lang="en-AU" dirty="0"/>
          </a:p>
        </p:txBody>
      </p:sp>
      <p:sp>
        <p:nvSpPr>
          <p:cNvPr id="4" name="Slide Image Placeholder 3"/>
          <p:cNvSpPr>
            <a:spLocks noGrp="1" noRot="1" noChangeAspect="1"/>
          </p:cNvSpPr>
          <p:nvPr>
            <p:ph type="sldImg" idx="2"/>
          </p:nvPr>
        </p:nvSpPr>
        <p:spPr>
          <a:xfrm>
            <a:off x="-595313" y="588963"/>
            <a:ext cx="7977188" cy="4487862"/>
          </a:xfrm>
          <a:prstGeom prst="rect">
            <a:avLst/>
          </a:prstGeom>
          <a:noFill/>
          <a:ln w="3175">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66040" y="5405623"/>
            <a:ext cx="5454911" cy="3780921"/>
          </a:xfrm>
          <a:prstGeom prst="rect">
            <a:avLst/>
          </a:prstGeom>
        </p:spPr>
        <p:txBody>
          <a:bodyPr vert="horz" lIns="0" tIns="0" rIns="0" bIns="0" rtlCol="0">
            <a:normAutofit/>
          </a:bodyPr>
          <a:lstStyle/>
          <a:p>
            <a:pPr lvl="0"/>
            <a:r>
              <a:rPr lang="en-AU" noProof="0" dirty="0"/>
              <a:t>Click to edit Master text styles</a:t>
            </a:r>
          </a:p>
          <a:p>
            <a:pPr marL="0" lvl="1"/>
            <a:r>
              <a:rPr lang="en-AU" noProof="0" dirty="0"/>
              <a:t>Second level</a:t>
            </a:r>
          </a:p>
          <a:p>
            <a:pPr marL="144000" lvl="2" indent="-144000">
              <a:buFont typeface="Arial" pitchFamily="34" charset="0"/>
              <a:buChar char="•"/>
            </a:pPr>
            <a:r>
              <a:rPr lang="en-AU" noProof="0" dirty="0"/>
              <a:t>Third level</a:t>
            </a:r>
          </a:p>
          <a:p>
            <a:pPr marL="288000" lvl="3" indent="-144000">
              <a:buFont typeface="Arial" pitchFamily="34" charset="0"/>
              <a:buChar char="•"/>
            </a:pPr>
            <a:r>
              <a:rPr lang="en-AU" noProof="0" dirty="0"/>
              <a:t>Fourth level</a:t>
            </a:r>
          </a:p>
        </p:txBody>
      </p:sp>
      <p:sp>
        <p:nvSpPr>
          <p:cNvPr id="6" name="Footer Placeholder 5"/>
          <p:cNvSpPr>
            <a:spLocks noGrp="1"/>
          </p:cNvSpPr>
          <p:nvPr>
            <p:ph type="ftr" sz="quarter" idx="4"/>
          </p:nvPr>
        </p:nvSpPr>
        <p:spPr>
          <a:xfrm>
            <a:off x="75494" y="9433106"/>
            <a:ext cx="4756150" cy="391000"/>
          </a:xfrm>
          <a:prstGeom prst="rect">
            <a:avLst/>
          </a:prstGeom>
        </p:spPr>
        <p:txBody>
          <a:bodyPr vert="horz" lIns="91440" tIns="45720" rIns="91440" bIns="45720" rtlCol="0" anchor="b"/>
          <a:lstStyle>
            <a:lvl1pPr algn="l">
              <a:defRPr sz="1200">
                <a:latin typeface="+mn-lt"/>
                <a:cs typeface="Arial" pitchFamily="34" charset="0"/>
              </a:defRPr>
            </a:lvl1pPr>
          </a:lstStyle>
          <a:p>
            <a:endParaRPr lang="en-AU" dirty="0"/>
          </a:p>
        </p:txBody>
      </p:sp>
      <p:sp>
        <p:nvSpPr>
          <p:cNvPr id="7" name="Slide Number Placeholder 6"/>
          <p:cNvSpPr>
            <a:spLocks noGrp="1"/>
          </p:cNvSpPr>
          <p:nvPr>
            <p:ph type="sldNum" sz="quarter" idx="5"/>
          </p:nvPr>
        </p:nvSpPr>
        <p:spPr>
          <a:xfrm>
            <a:off x="5801748" y="9433106"/>
            <a:ext cx="979855" cy="391000"/>
          </a:xfrm>
          <a:prstGeom prst="rect">
            <a:avLst/>
          </a:prstGeom>
        </p:spPr>
        <p:txBody>
          <a:bodyPr vert="horz" lIns="91440" tIns="45720" rIns="91440" bIns="45720" rtlCol="0" anchor="b"/>
          <a:lstStyle>
            <a:lvl1pPr algn="r">
              <a:defRPr sz="1200">
                <a:latin typeface="+mn-lt"/>
              </a:defRPr>
            </a:lvl1pPr>
          </a:lstStyle>
          <a:p>
            <a:fld id="{D5A593CC-2149-4E6C-BC3C-0044C280ECB2}" type="slidenum">
              <a:rPr lang="en-AU" smtClean="0"/>
              <a:pPr/>
              <a:t>‹#›</a:t>
            </a:fld>
            <a:endParaRPr lang="en-AU"/>
          </a:p>
        </p:txBody>
      </p:sp>
    </p:spTree>
    <p:extLst>
      <p:ext uri="{BB962C8B-B14F-4D97-AF65-F5344CB8AC3E}">
        <p14:creationId xmlns:p14="http://schemas.microsoft.com/office/powerpoint/2010/main" val="3772576877"/>
      </p:ext>
    </p:extLst>
  </p:cSld>
  <p:clrMap bg1="lt1" tx1="dk1" bg2="lt2" tx2="dk2" accent1="accent1" accent2="accent2" accent3="accent3" accent4="accent4" accent5="accent5" accent6="accent6" hlink="hlink" folHlink="folHlink"/>
  <p:notesStyle>
    <a:lvl1pPr marL="0" algn="l" defTabSz="1218895" rtl="0" eaLnBrk="1" latinLnBrk="0" hangingPunct="1">
      <a:defRPr lang="en-US" sz="1600" b="1" kern="1200" dirty="0" smtClean="0">
        <a:solidFill>
          <a:schemeClr val="tx1"/>
        </a:solidFill>
        <a:latin typeface="+mn-lt"/>
        <a:ea typeface="+mn-ea"/>
        <a:cs typeface="Arial" pitchFamily="34" charset="0"/>
      </a:defRPr>
    </a:lvl1pPr>
    <a:lvl2pPr marL="609448" algn="l" defTabSz="1218895" rtl="0" eaLnBrk="1" latinLnBrk="0" hangingPunct="1">
      <a:defRPr lang="en-US" sz="1600" kern="1200" dirty="0" smtClean="0">
        <a:solidFill>
          <a:schemeClr val="tx1"/>
        </a:solidFill>
        <a:latin typeface="Arial" pitchFamily="34" charset="0"/>
        <a:ea typeface="+mn-ea"/>
        <a:cs typeface="Arial" pitchFamily="34" charset="0"/>
      </a:defRPr>
    </a:lvl2pPr>
    <a:lvl3pPr marL="1218895" algn="l" defTabSz="1218895" rtl="0" eaLnBrk="1" latinLnBrk="0" hangingPunct="1">
      <a:defRPr lang="en-US" sz="1600" kern="1200" dirty="0" smtClean="0">
        <a:solidFill>
          <a:schemeClr val="tx1"/>
        </a:solidFill>
        <a:latin typeface="Arial" pitchFamily="34" charset="0"/>
        <a:ea typeface="+mn-ea"/>
        <a:cs typeface="Arial" pitchFamily="34" charset="0"/>
      </a:defRPr>
    </a:lvl3pPr>
    <a:lvl4pPr marL="1828343" algn="l" defTabSz="1218895" rtl="0" eaLnBrk="1" latinLnBrk="0" hangingPunct="1">
      <a:defRPr lang="en-US" sz="1600" kern="1200" dirty="0" smtClean="0">
        <a:solidFill>
          <a:schemeClr val="tx1"/>
        </a:solidFill>
        <a:latin typeface="Arial" pitchFamily="34" charset="0"/>
        <a:ea typeface="+mn-ea"/>
        <a:cs typeface="Arial" pitchFamily="34" charset="0"/>
      </a:defRPr>
    </a:lvl4pPr>
    <a:lvl5pPr marL="2437790" algn="l" defTabSz="1218895" rtl="0" eaLnBrk="1" latinLnBrk="0" hangingPunct="1">
      <a:defRPr lang="en-AU" sz="1600" kern="1200" baseline="0" dirty="0">
        <a:solidFill>
          <a:schemeClr val="tx1"/>
        </a:solidFill>
        <a:latin typeface="Arial" pitchFamily="34" charset="0"/>
        <a:ea typeface="+mn-ea"/>
        <a:cs typeface="Arial" pitchFamily="34" charset="0"/>
      </a:defRPr>
    </a:lvl5pPr>
    <a:lvl6pPr marL="3047238" algn="l" defTabSz="1218895" rtl="0" eaLnBrk="1" latinLnBrk="0" hangingPunct="1">
      <a:defRPr sz="1600" kern="1200">
        <a:solidFill>
          <a:schemeClr val="tx1"/>
        </a:solidFill>
        <a:latin typeface="+mn-lt"/>
        <a:ea typeface="+mn-ea"/>
        <a:cs typeface="+mn-cs"/>
      </a:defRPr>
    </a:lvl6pPr>
    <a:lvl7pPr marL="3656686" algn="l" defTabSz="1218895" rtl="0" eaLnBrk="1" latinLnBrk="0" hangingPunct="1">
      <a:defRPr sz="1600" kern="1200">
        <a:solidFill>
          <a:schemeClr val="tx1"/>
        </a:solidFill>
        <a:latin typeface="+mn-lt"/>
        <a:ea typeface="+mn-ea"/>
        <a:cs typeface="+mn-cs"/>
      </a:defRPr>
    </a:lvl7pPr>
    <a:lvl8pPr marL="4266133" algn="l" defTabSz="1218895" rtl="0" eaLnBrk="1" latinLnBrk="0" hangingPunct="1">
      <a:defRPr sz="1600" kern="1200">
        <a:solidFill>
          <a:schemeClr val="tx1"/>
        </a:solidFill>
        <a:latin typeface="+mn-lt"/>
        <a:ea typeface="+mn-ea"/>
        <a:cs typeface="+mn-cs"/>
      </a:defRPr>
    </a:lvl8pPr>
    <a:lvl9pPr marL="4875581" algn="l" defTabSz="121889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5A593CC-2149-4E6C-BC3C-0044C280ECB2}" type="slidenum">
              <a:rPr lang="en-AU" smtClean="0"/>
              <a:pPr/>
              <a:t>9</a:t>
            </a:fld>
            <a:endParaRPr lang="en-AU"/>
          </a:p>
        </p:txBody>
      </p:sp>
    </p:spTree>
    <p:extLst>
      <p:ext uri="{BB962C8B-B14F-4D97-AF65-F5344CB8AC3E}">
        <p14:creationId xmlns:p14="http://schemas.microsoft.com/office/powerpoint/2010/main" val="1593754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5A593CC-2149-4E6C-BC3C-0044C280ECB2}" type="slidenum">
              <a:rPr lang="en-AU" smtClean="0"/>
              <a:pPr/>
              <a:t>35</a:t>
            </a:fld>
            <a:endParaRPr lang="en-AU"/>
          </a:p>
        </p:txBody>
      </p:sp>
    </p:spTree>
    <p:extLst>
      <p:ext uri="{BB962C8B-B14F-4D97-AF65-F5344CB8AC3E}">
        <p14:creationId xmlns:p14="http://schemas.microsoft.com/office/powerpoint/2010/main" val="1137238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D5A593CC-2149-4E6C-BC3C-0044C280ECB2}" type="slidenum">
              <a:rPr lang="en-AU" smtClean="0"/>
              <a:pPr/>
              <a:t>41</a:t>
            </a:fld>
            <a:endParaRPr lang="en-AU"/>
          </a:p>
        </p:txBody>
      </p:sp>
    </p:spTree>
    <p:extLst>
      <p:ext uri="{BB962C8B-B14F-4D97-AF65-F5344CB8AC3E}">
        <p14:creationId xmlns:p14="http://schemas.microsoft.com/office/powerpoint/2010/main" val="921731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5A593CC-2149-4E6C-BC3C-0044C280ECB2}" type="slidenum">
              <a:rPr lang="en-AU" smtClean="0"/>
              <a:pPr/>
              <a:t>80</a:t>
            </a:fld>
            <a:endParaRPr lang="en-AU"/>
          </a:p>
        </p:txBody>
      </p:sp>
    </p:spTree>
    <p:extLst>
      <p:ext uri="{BB962C8B-B14F-4D97-AF65-F5344CB8AC3E}">
        <p14:creationId xmlns:p14="http://schemas.microsoft.com/office/powerpoint/2010/main" val="10208114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6523E1F-2C07-9BFE-E12B-785BEA27CBA7}"/>
              </a:ext>
            </a:extLst>
          </p:cNvPr>
          <p:cNvSpPr/>
          <p:nvPr userDrawn="1"/>
        </p:nvSpPr>
        <p:spPr>
          <a:xfrm>
            <a:off x="1" y="5724255"/>
            <a:ext cx="12191999" cy="113374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4" name="Rectangle 3">
            <a:extLst>
              <a:ext uri="{FF2B5EF4-FFF2-40B4-BE49-F238E27FC236}">
                <a16:creationId xmlns:a16="http://schemas.microsoft.com/office/drawing/2014/main" id="{81F22226-8112-B345-8400-2663AF95AA30}"/>
              </a:ext>
            </a:extLst>
          </p:cNvPr>
          <p:cNvSpPr/>
          <p:nvPr userDrawn="1"/>
        </p:nvSpPr>
        <p:spPr>
          <a:xfrm>
            <a:off x="1" y="1628800"/>
            <a:ext cx="12191999" cy="40953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Title 1">
            <a:extLst>
              <a:ext uri="{FF2B5EF4-FFF2-40B4-BE49-F238E27FC236}">
                <a16:creationId xmlns:a16="http://schemas.microsoft.com/office/drawing/2014/main" id="{85428A07-C4C1-30A7-8E94-96BA6D0D0C72}"/>
              </a:ext>
            </a:extLst>
          </p:cNvPr>
          <p:cNvSpPr>
            <a:spLocks noGrp="1"/>
          </p:cNvSpPr>
          <p:nvPr>
            <p:ph type="title"/>
          </p:nvPr>
        </p:nvSpPr>
        <p:spPr>
          <a:xfrm>
            <a:off x="786020" y="2753925"/>
            <a:ext cx="8955384" cy="742940"/>
          </a:xfrm>
        </p:spPr>
        <p:txBody>
          <a:bodyPr/>
          <a:lstStyle>
            <a:lvl1pPr>
              <a:lnSpc>
                <a:spcPts val="5000"/>
              </a:lnSpc>
              <a:defRPr sz="5000">
                <a:solidFill>
                  <a:schemeClr val="bg1"/>
                </a:solidFill>
              </a:defRPr>
            </a:lvl1pPr>
          </a:lstStyle>
          <a:p>
            <a:r>
              <a:rPr lang="en-US"/>
              <a:t>Click to edit Master title style</a:t>
            </a:r>
            <a:endParaRPr lang="en-AU"/>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786021" y="3609020"/>
            <a:ext cx="8955384" cy="2115105"/>
          </a:xfrm>
        </p:spPr>
        <p:txBody>
          <a:bodyPr/>
          <a:lstStyle>
            <a:lvl1pPr>
              <a:lnSpc>
                <a:spcPts val="3600"/>
              </a:lnSpc>
              <a:spcAft>
                <a:spcPts val="0"/>
              </a:spcAft>
              <a:defRPr sz="3600" b="1">
                <a:solidFill>
                  <a:schemeClr val="bg1"/>
                </a:solidFill>
              </a:defRPr>
            </a:lvl1pPr>
            <a:lvl2pPr marL="0" indent="0">
              <a:lnSpc>
                <a:spcPts val="3600"/>
              </a:lnSpc>
              <a:spcAft>
                <a:spcPts val="0"/>
              </a:spcAft>
              <a:buNone/>
              <a:defRPr sz="3600" b="1">
                <a:solidFill>
                  <a:schemeClr val="bg1"/>
                </a:solidFill>
              </a:defRPr>
            </a:lvl2pPr>
            <a:lvl3pPr marL="0" indent="0">
              <a:lnSpc>
                <a:spcPts val="3600"/>
              </a:lnSpc>
              <a:spcAft>
                <a:spcPts val="0"/>
              </a:spcAft>
              <a:buNone/>
              <a:defRPr sz="3600" b="1">
                <a:solidFill>
                  <a:schemeClr val="bg1"/>
                </a:solidFill>
              </a:defRPr>
            </a:lvl3pPr>
            <a:lvl4pPr marL="0" indent="0">
              <a:lnSpc>
                <a:spcPts val="3600"/>
              </a:lnSpc>
              <a:spcAft>
                <a:spcPts val="0"/>
              </a:spcAft>
              <a:buNone/>
              <a:defRPr sz="3600" b="1">
                <a:solidFill>
                  <a:schemeClr val="bg1"/>
                </a:solidFill>
              </a:defRPr>
            </a:lvl4pPr>
            <a:lvl5pPr marL="0" indent="0">
              <a:lnSpc>
                <a:spcPts val="3600"/>
              </a:lnSpc>
              <a:spcAft>
                <a:spcPts val="0"/>
              </a:spcAft>
              <a:buNone/>
              <a:defRPr sz="3600" b="1">
                <a:solidFill>
                  <a:schemeClr val="bg1"/>
                </a:solidFill>
              </a:defRPr>
            </a:lvl5pPr>
            <a:lvl6pPr marL="0" indent="0">
              <a:lnSpc>
                <a:spcPts val="3600"/>
              </a:lnSpc>
              <a:spcAft>
                <a:spcPts val="0"/>
              </a:spcAft>
              <a:buNone/>
              <a:defRPr sz="3600" b="1">
                <a:solidFill>
                  <a:schemeClr val="bg1"/>
                </a:solidFill>
              </a:defRPr>
            </a:lvl6pPr>
            <a:lvl7pPr marL="0" indent="0">
              <a:lnSpc>
                <a:spcPts val="3600"/>
              </a:lnSpc>
              <a:spcAft>
                <a:spcPts val="0"/>
              </a:spcAft>
              <a:buNone/>
              <a:defRPr sz="3600" b="1">
                <a:solidFill>
                  <a:schemeClr val="bg1"/>
                </a:solidFill>
              </a:defRPr>
            </a:lvl7pPr>
            <a:lvl8pPr marL="0" indent="0">
              <a:lnSpc>
                <a:spcPts val="3600"/>
              </a:lnSpc>
              <a:spcAft>
                <a:spcPts val="0"/>
              </a:spcAft>
              <a:buNone/>
              <a:defRPr sz="3600" b="1">
                <a:solidFill>
                  <a:schemeClr val="bg1"/>
                </a:solidFill>
              </a:defRPr>
            </a:lvl8pPr>
            <a:lvl9pPr marL="0" indent="0">
              <a:lnSpc>
                <a:spcPts val="3600"/>
              </a:lnSpc>
              <a:spcAft>
                <a:spcPts val="0"/>
              </a:spcAft>
              <a:buNone/>
              <a:defRPr sz="3600" b="1">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6</a:t>
            </a:r>
          </a:p>
          <a:p>
            <a:pPr lvl="6"/>
            <a:r>
              <a:rPr lang="en-US"/>
              <a:t>7</a:t>
            </a:r>
          </a:p>
          <a:p>
            <a:pPr lvl="7"/>
            <a:r>
              <a:rPr lang="en-US"/>
              <a:t>8</a:t>
            </a:r>
          </a:p>
          <a:p>
            <a:pPr lvl="8"/>
            <a:r>
              <a:rPr lang="en-US"/>
              <a:t>9</a:t>
            </a:r>
            <a:endParaRPr lang="en-AU"/>
          </a:p>
        </p:txBody>
      </p:sp>
      <p:sp>
        <p:nvSpPr>
          <p:cNvPr id="8" name="Footer Placeholder 3">
            <a:extLst>
              <a:ext uri="{FF2B5EF4-FFF2-40B4-BE49-F238E27FC236}">
                <a16:creationId xmlns:a16="http://schemas.microsoft.com/office/drawing/2014/main" id="{F3D0BC25-56EB-DAB4-0EC0-05078E3D2C18}"/>
              </a:ext>
            </a:extLst>
          </p:cNvPr>
          <p:cNvSpPr>
            <a:spLocks noGrp="1"/>
          </p:cNvSpPr>
          <p:nvPr>
            <p:ph type="ftr" sz="quarter" idx="3"/>
          </p:nvPr>
        </p:nvSpPr>
        <p:spPr>
          <a:xfrm>
            <a:off x="3985527" y="6264315"/>
            <a:ext cx="4220946" cy="310740"/>
          </a:xfrm>
          <a:prstGeom prst="rect">
            <a:avLst/>
          </a:prstGeom>
        </p:spPr>
        <p:txBody>
          <a:bodyPr vert="horz" lIns="0" tIns="0" rIns="0" bIns="0" rtlCol="0" anchor="ctr"/>
          <a:lstStyle>
            <a:lvl1pPr algn="ctr">
              <a:defRPr sz="1000" b="1">
                <a:solidFill>
                  <a:schemeClr val="bg2"/>
                </a:solidFill>
              </a:defRPr>
            </a:lvl1pPr>
          </a:lstStyle>
          <a:p>
            <a:r>
              <a:rPr lang="en-AU"/>
              <a:t>scienceconnections.edu.au</a:t>
            </a:r>
          </a:p>
        </p:txBody>
      </p:sp>
      <p:pic>
        <p:nvPicPr>
          <p:cNvPr id="7" name="Graphic 3">
            <a:extLst>
              <a:ext uri="{FF2B5EF4-FFF2-40B4-BE49-F238E27FC236}">
                <a16:creationId xmlns:a16="http://schemas.microsoft.com/office/drawing/2014/main" id="{EEDEFEFB-2C29-0CD5-CC75-45028BC8F815}"/>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85666" y="6264315"/>
            <a:ext cx="886643" cy="310740"/>
          </a:xfrm>
          <a:prstGeom prst="rect">
            <a:avLst/>
          </a:prstGeom>
        </p:spPr>
      </p:pic>
      <p:pic>
        <p:nvPicPr>
          <p:cNvPr id="15" name="Picture 14">
            <a:extLst>
              <a:ext uri="{FF2B5EF4-FFF2-40B4-BE49-F238E27FC236}">
                <a16:creationId xmlns:a16="http://schemas.microsoft.com/office/drawing/2014/main" id="{E40E4C08-C55A-FC50-50E6-803C20589B28}"/>
              </a:ext>
            </a:extLst>
          </p:cNvPr>
          <p:cNvPicPr>
            <a:picLocks noChangeAspect="1"/>
          </p:cNvPicPr>
          <p:nvPr userDrawn="1"/>
        </p:nvPicPr>
        <p:blipFill>
          <a:blip r:embed="rId3" cstate="print">
            <a:extLst>
              <a:ext uri="{28A0092B-C50C-407E-A947-70E740481C1C}">
                <a14:useLocalDpi xmlns:a14="http://schemas.microsoft.com/office/drawing/2010/main"/>
              </a:ext>
            </a:extLst>
          </a:blip>
          <a:srcRect t="20004" b="20004"/>
          <a:stretch/>
        </p:blipFill>
        <p:spPr>
          <a:xfrm>
            <a:off x="786024" y="449155"/>
            <a:ext cx="3409593" cy="658623"/>
          </a:xfrm>
          <a:prstGeom prst="rect">
            <a:avLst/>
          </a:prstGeom>
        </p:spPr>
      </p:pic>
      <p:sp>
        <p:nvSpPr>
          <p:cNvPr id="16" name="Slide Number Placeholder 5">
            <a:extLst>
              <a:ext uri="{FF2B5EF4-FFF2-40B4-BE49-F238E27FC236}">
                <a16:creationId xmlns:a16="http://schemas.microsoft.com/office/drawing/2014/main" id="{55060C33-5C17-BE6A-2BE3-97C996D084C7}"/>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a:solidFill>
                <a:schemeClr val="bg2"/>
              </a:solidFill>
            </a:endParaRPr>
          </a:p>
        </p:txBody>
      </p:sp>
    </p:spTree>
    <p:extLst>
      <p:ext uri="{BB962C8B-B14F-4D97-AF65-F5344CB8AC3E}">
        <p14:creationId xmlns:p14="http://schemas.microsoft.com/office/powerpoint/2010/main" val="21719361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wo Column Content_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F4AC8-12B8-0E66-F8D6-2EA109245CF6}"/>
              </a:ext>
            </a:extLst>
          </p:cNvPr>
          <p:cNvSpPr>
            <a:spLocks noGrp="1"/>
          </p:cNvSpPr>
          <p:nvPr>
            <p:ph type="title"/>
          </p:nvPr>
        </p:nvSpPr>
        <p:spPr/>
        <p:txBody>
          <a:bodyPr/>
          <a:lstStyle/>
          <a:p>
            <a:r>
              <a:rPr lang="en-AU" noProof="0" dirty="0"/>
              <a:t>Click to edit Master title style</a:t>
            </a:r>
          </a:p>
        </p:txBody>
      </p:sp>
      <p:sp>
        <p:nvSpPr>
          <p:cNvPr id="8" name="Content Placeholder 7">
            <a:extLst>
              <a:ext uri="{FF2B5EF4-FFF2-40B4-BE49-F238E27FC236}">
                <a16:creationId xmlns:a16="http://schemas.microsoft.com/office/drawing/2014/main" id="{A2A1B74A-3EE4-0F1C-F078-00122E08DCE5}"/>
              </a:ext>
            </a:extLst>
          </p:cNvPr>
          <p:cNvSpPr>
            <a:spLocks noGrp="1"/>
          </p:cNvSpPr>
          <p:nvPr>
            <p:ph sz="quarter" idx="13" hasCustomPrompt="1"/>
          </p:nvPr>
        </p:nvSpPr>
        <p:spPr>
          <a:xfrm>
            <a:off x="789936" y="1692000"/>
            <a:ext cx="6971249" cy="3852000"/>
          </a:xfrm>
        </p:spPr>
        <p:txBody>
          <a:bodyPr numCol="2" spcCol="468000"/>
          <a:lstStyle/>
          <a:p>
            <a:pPr lvl="0"/>
            <a:r>
              <a:rPr lang="en-AU" noProof="0" dirty="0"/>
              <a:t>Use the increase/decrease list level buttons to change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a:p>
            <a:pPr lvl="5"/>
            <a:r>
              <a:rPr lang="en-AU" noProof="0" dirty="0"/>
              <a:t>Sixth level</a:t>
            </a:r>
          </a:p>
          <a:p>
            <a:pPr lvl="6"/>
            <a:r>
              <a:rPr lang="en-AU" noProof="0" dirty="0"/>
              <a:t>Seventh level</a:t>
            </a:r>
          </a:p>
          <a:p>
            <a:pPr lvl="7"/>
            <a:r>
              <a:rPr lang="en-AU" noProof="0" dirty="0"/>
              <a:t>Eighth level</a:t>
            </a:r>
          </a:p>
          <a:p>
            <a:pPr lvl="8"/>
            <a:r>
              <a:rPr lang="en-AU" noProof="0" dirty="0"/>
              <a:t>Ninth level</a:t>
            </a:r>
          </a:p>
        </p:txBody>
      </p:sp>
      <p:sp>
        <p:nvSpPr>
          <p:cNvPr id="5" name="Picture Placeholder 6">
            <a:extLst>
              <a:ext uri="{FF2B5EF4-FFF2-40B4-BE49-F238E27FC236}">
                <a16:creationId xmlns:a16="http://schemas.microsoft.com/office/drawing/2014/main" id="{E8D9A4BC-2BB1-B4C9-433F-54495B68C2E0}"/>
              </a:ext>
            </a:extLst>
          </p:cNvPr>
          <p:cNvSpPr>
            <a:spLocks noGrp="1"/>
          </p:cNvSpPr>
          <p:nvPr>
            <p:ph type="pic" sz="quarter" idx="15" hasCustomPrompt="1"/>
          </p:nvPr>
        </p:nvSpPr>
        <p:spPr>
          <a:xfrm>
            <a:off x="8164945" y="1692000"/>
            <a:ext cx="3241390" cy="3852000"/>
          </a:xfrm>
        </p:spPr>
        <p:txBody>
          <a:bodyPr anchor="ctr" anchorCtr="0"/>
          <a:lstStyle>
            <a:lvl1pPr algn="ctr">
              <a:defRPr/>
            </a:lvl1pPr>
          </a:lstStyle>
          <a:p>
            <a:r>
              <a:rPr lang="en-AU" dirty="0"/>
              <a:t>Click icon to insert Picture</a:t>
            </a:r>
          </a:p>
        </p:txBody>
      </p:sp>
      <p:cxnSp>
        <p:nvCxnSpPr>
          <p:cNvPr id="3" name="Straight Connector 2">
            <a:extLst>
              <a:ext uri="{FF2B5EF4-FFF2-40B4-BE49-F238E27FC236}">
                <a16:creationId xmlns:a16="http://schemas.microsoft.com/office/drawing/2014/main" id="{1B2EC4D4-6736-94F1-CB7B-EF955DEDD44E}"/>
              </a:ext>
            </a:extLst>
          </p:cNvPr>
          <p:cNvCxnSpPr>
            <a:cxnSpLocks/>
          </p:cNvCxnSpPr>
          <p:nvPr userDrawn="1"/>
        </p:nvCxnSpPr>
        <p:spPr>
          <a:xfrm>
            <a:off x="789935" y="1283948"/>
            <a:ext cx="10616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FCF5363C-7FA3-7A5E-CD74-09D064F69B69}"/>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dirty="0">
              <a:solidFill>
                <a:schemeClr val="bg2"/>
              </a:solidFill>
            </a:endParaRPr>
          </a:p>
        </p:txBody>
      </p:sp>
      <p:sp>
        <p:nvSpPr>
          <p:cNvPr id="6" name="Footer Placeholder 5">
            <a:extLst>
              <a:ext uri="{FF2B5EF4-FFF2-40B4-BE49-F238E27FC236}">
                <a16:creationId xmlns:a16="http://schemas.microsoft.com/office/drawing/2014/main" id="{D78865CF-84DB-CC23-D3FC-304EFD63E75B}"/>
              </a:ext>
            </a:extLst>
          </p:cNvPr>
          <p:cNvSpPr>
            <a:spLocks noGrp="1"/>
          </p:cNvSpPr>
          <p:nvPr>
            <p:ph type="ftr" sz="quarter" idx="16"/>
          </p:nvPr>
        </p:nvSpPr>
        <p:spPr/>
        <p:txBody>
          <a:bodyPr/>
          <a:lstStyle/>
          <a:p>
            <a:r>
              <a:rPr lang="en-AU"/>
              <a:t>scienceconnections.edu.au</a:t>
            </a:r>
            <a:endParaRPr lang="en-AU" dirty="0"/>
          </a:p>
        </p:txBody>
      </p:sp>
    </p:spTree>
    <p:extLst>
      <p:ext uri="{BB962C8B-B14F-4D97-AF65-F5344CB8AC3E}">
        <p14:creationId xmlns:p14="http://schemas.microsoft.com/office/powerpoint/2010/main" val="2360902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_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F4AC8-12B8-0E66-F8D6-2EA109245CF6}"/>
              </a:ext>
            </a:extLst>
          </p:cNvPr>
          <p:cNvSpPr>
            <a:spLocks noGrp="1"/>
          </p:cNvSpPr>
          <p:nvPr>
            <p:ph type="title"/>
          </p:nvPr>
        </p:nvSpPr>
        <p:spPr/>
        <p:txBody>
          <a:bodyPr/>
          <a:lstStyle/>
          <a:p>
            <a:r>
              <a:rPr lang="en-AU" noProof="0" dirty="0"/>
              <a:t>Click to edit Master title style</a:t>
            </a:r>
          </a:p>
        </p:txBody>
      </p:sp>
      <p:sp>
        <p:nvSpPr>
          <p:cNvPr id="7" name="Picture Placeholder 6">
            <a:extLst>
              <a:ext uri="{FF2B5EF4-FFF2-40B4-BE49-F238E27FC236}">
                <a16:creationId xmlns:a16="http://schemas.microsoft.com/office/drawing/2014/main" id="{BEC2DFFF-BC30-7588-CBE4-CEA369C56BF5}"/>
              </a:ext>
            </a:extLst>
          </p:cNvPr>
          <p:cNvSpPr>
            <a:spLocks noGrp="1"/>
          </p:cNvSpPr>
          <p:nvPr>
            <p:ph type="pic" sz="quarter" idx="15" hasCustomPrompt="1"/>
          </p:nvPr>
        </p:nvSpPr>
        <p:spPr>
          <a:xfrm>
            <a:off x="789935" y="1692000"/>
            <a:ext cx="10616400" cy="3852000"/>
          </a:xfrm>
        </p:spPr>
        <p:txBody>
          <a:bodyPr anchor="ctr" anchorCtr="0"/>
          <a:lstStyle>
            <a:lvl1pPr algn="ctr">
              <a:defRPr/>
            </a:lvl1pPr>
          </a:lstStyle>
          <a:p>
            <a:r>
              <a:rPr lang="en-AU" dirty="0"/>
              <a:t>Click icon to insert Picture</a:t>
            </a:r>
          </a:p>
        </p:txBody>
      </p:sp>
      <p:cxnSp>
        <p:nvCxnSpPr>
          <p:cNvPr id="6" name="Straight Connector 5">
            <a:extLst>
              <a:ext uri="{FF2B5EF4-FFF2-40B4-BE49-F238E27FC236}">
                <a16:creationId xmlns:a16="http://schemas.microsoft.com/office/drawing/2014/main" id="{8FAE1D76-1E3E-5A7E-9259-734BFE6090F4}"/>
              </a:ext>
            </a:extLst>
          </p:cNvPr>
          <p:cNvCxnSpPr>
            <a:cxnSpLocks/>
          </p:cNvCxnSpPr>
          <p:nvPr userDrawn="1"/>
        </p:nvCxnSpPr>
        <p:spPr>
          <a:xfrm>
            <a:off x="789935" y="1283948"/>
            <a:ext cx="10616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793D42D-57BF-9DD5-2338-9D611AAA5F44}"/>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dirty="0">
              <a:solidFill>
                <a:schemeClr val="bg2"/>
              </a:solidFill>
            </a:endParaRPr>
          </a:p>
        </p:txBody>
      </p:sp>
      <p:sp>
        <p:nvSpPr>
          <p:cNvPr id="5" name="Footer Placeholder 4">
            <a:extLst>
              <a:ext uri="{FF2B5EF4-FFF2-40B4-BE49-F238E27FC236}">
                <a16:creationId xmlns:a16="http://schemas.microsoft.com/office/drawing/2014/main" id="{4990F718-DFFF-C451-3F1E-BAC893665F7B}"/>
              </a:ext>
            </a:extLst>
          </p:cNvPr>
          <p:cNvSpPr>
            <a:spLocks noGrp="1"/>
          </p:cNvSpPr>
          <p:nvPr>
            <p:ph type="ftr" sz="quarter" idx="16"/>
          </p:nvPr>
        </p:nvSpPr>
        <p:spPr/>
        <p:txBody>
          <a:bodyPr/>
          <a:lstStyle/>
          <a:p>
            <a:r>
              <a:rPr lang="en-AU"/>
              <a:t>scienceconnections.edu.au</a:t>
            </a:r>
            <a:endParaRPr lang="en-AU" dirty="0"/>
          </a:p>
        </p:txBody>
      </p:sp>
    </p:spTree>
    <p:extLst>
      <p:ext uri="{BB962C8B-B14F-4D97-AF65-F5344CB8AC3E}">
        <p14:creationId xmlns:p14="http://schemas.microsoft.com/office/powerpoint/2010/main" val="743623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_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F4AC8-12B8-0E66-F8D6-2EA109245CF6}"/>
              </a:ext>
            </a:extLst>
          </p:cNvPr>
          <p:cNvSpPr>
            <a:spLocks noGrp="1"/>
          </p:cNvSpPr>
          <p:nvPr>
            <p:ph type="title"/>
          </p:nvPr>
        </p:nvSpPr>
        <p:spPr/>
        <p:txBody>
          <a:bodyPr/>
          <a:lstStyle/>
          <a:p>
            <a:r>
              <a:rPr lang="en-AU" noProof="0" dirty="0"/>
              <a:t>Click to edit Master title style</a:t>
            </a:r>
          </a:p>
        </p:txBody>
      </p:sp>
      <p:sp>
        <p:nvSpPr>
          <p:cNvPr id="8" name="Content Placeholder 7">
            <a:extLst>
              <a:ext uri="{FF2B5EF4-FFF2-40B4-BE49-F238E27FC236}">
                <a16:creationId xmlns:a16="http://schemas.microsoft.com/office/drawing/2014/main" id="{A2A1B74A-3EE4-0F1C-F078-00122E08DCE5}"/>
              </a:ext>
            </a:extLst>
          </p:cNvPr>
          <p:cNvSpPr>
            <a:spLocks noGrp="1"/>
          </p:cNvSpPr>
          <p:nvPr>
            <p:ph sz="quarter" idx="13" hasCustomPrompt="1"/>
          </p:nvPr>
        </p:nvSpPr>
        <p:spPr>
          <a:xfrm>
            <a:off x="789936" y="1692000"/>
            <a:ext cx="5047200" cy="3852000"/>
          </a:xfrm>
        </p:spPr>
        <p:txBody>
          <a:bodyPr/>
          <a:lstStyle/>
          <a:p>
            <a:pPr lvl="0"/>
            <a:r>
              <a:rPr lang="en-AU" noProof="0" dirty="0"/>
              <a:t>Use the increase/decrease list level buttons to change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a:p>
            <a:pPr lvl="5"/>
            <a:r>
              <a:rPr lang="en-AU" noProof="0" dirty="0"/>
              <a:t>Sixth level</a:t>
            </a:r>
          </a:p>
          <a:p>
            <a:pPr lvl="6"/>
            <a:r>
              <a:rPr lang="en-AU" noProof="0" dirty="0"/>
              <a:t>Seventh level</a:t>
            </a:r>
          </a:p>
          <a:p>
            <a:pPr lvl="7"/>
            <a:r>
              <a:rPr lang="en-AU" noProof="0" dirty="0"/>
              <a:t>Eighth level</a:t>
            </a:r>
          </a:p>
          <a:p>
            <a:pPr lvl="8"/>
            <a:r>
              <a:rPr lang="en-AU" noProof="0" dirty="0"/>
              <a:t>Ninth level</a:t>
            </a:r>
          </a:p>
          <a:p>
            <a:pPr lvl="0"/>
            <a:endParaRPr lang="en-AU" noProof="0" dirty="0"/>
          </a:p>
        </p:txBody>
      </p:sp>
      <p:cxnSp>
        <p:nvCxnSpPr>
          <p:cNvPr id="6" name="Straight Connector 5">
            <a:extLst>
              <a:ext uri="{FF2B5EF4-FFF2-40B4-BE49-F238E27FC236}">
                <a16:creationId xmlns:a16="http://schemas.microsoft.com/office/drawing/2014/main" id="{8FAE1D76-1E3E-5A7E-9259-734BFE6090F4}"/>
              </a:ext>
            </a:extLst>
          </p:cNvPr>
          <p:cNvCxnSpPr>
            <a:cxnSpLocks/>
          </p:cNvCxnSpPr>
          <p:nvPr userDrawn="1"/>
        </p:nvCxnSpPr>
        <p:spPr>
          <a:xfrm>
            <a:off x="789935" y="1283948"/>
            <a:ext cx="10616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able Placeholder 5">
            <a:extLst>
              <a:ext uri="{FF2B5EF4-FFF2-40B4-BE49-F238E27FC236}">
                <a16:creationId xmlns:a16="http://schemas.microsoft.com/office/drawing/2014/main" id="{FA98472D-486B-498A-D50E-32AF601538C0}"/>
              </a:ext>
            </a:extLst>
          </p:cNvPr>
          <p:cNvSpPr>
            <a:spLocks noGrp="1"/>
          </p:cNvSpPr>
          <p:nvPr>
            <p:ph type="tbl" sz="quarter" idx="18" hasCustomPrompt="1"/>
          </p:nvPr>
        </p:nvSpPr>
        <p:spPr>
          <a:xfrm>
            <a:off x="6359135" y="1692000"/>
            <a:ext cx="5047200" cy="3852000"/>
          </a:xfrm>
        </p:spPr>
        <p:txBody>
          <a:bodyPr anchor="ctr" anchorCtr="0"/>
          <a:lstStyle>
            <a:lvl1pPr algn="ctr">
              <a:defRPr/>
            </a:lvl1pPr>
          </a:lstStyle>
          <a:p>
            <a:r>
              <a:rPr lang="en-AU" dirty="0"/>
              <a:t>Click icon to insert Table</a:t>
            </a:r>
          </a:p>
        </p:txBody>
      </p:sp>
      <p:sp>
        <p:nvSpPr>
          <p:cNvPr id="7" name="Slide Number Placeholder 5">
            <a:extLst>
              <a:ext uri="{FF2B5EF4-FFF2-40B4-BE49-F238E27FC236}">
                <a16:creationId xmlns:a16="http://schemas.microsoft.com/office/drawing/2014/main" id="{6218DF32-682B-0C4C-80E9-FEFB0685A9CA}"/>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dirty="0">
              <a:solidFill>
                <a:schemeClr val="bg2"/>
              </a:solidFill>
            </a:endParaRPr>
          </a:p>
        </p:txBody>
      </p:sp>
      <p:sp>
        <p:nvSpPr>
          <p:cNvPr id="5" name="Footer Placeholder 4">
            <a:extLst>
              <a:ext uri="{FF2B5EF4-FFF2-40B4-BE49-F238E27FC236}">
                <a16:creationId xmlns:a16="http://schemas.microsoft.com/office/drawing/2014/main" id="{FA0FE313-9EDD-D92A-BFC0-4762FFBD1DFD}"/>
              </a:ext>
            </a:extLst>
          </p:cNvPr>
          <p:cNvSpPr>
            <a:spLocks noGrp="1"/>
          </p:cNvSpPr>
          <p:nvPr>
            <p:ph type="ftr" sz="quarter" idx="19"/>
          </p:nvPr>
        </p:nvSpPr>
        <p:spPr/>
        <p:txBody>
          <a:bodyPr/>
          <a:lstStyle/>
          <a:p>
            <a:r>
              <a:rPr lang="en-AU"/>
              <a:t>scienceconnections.edu.au</a:t>
            </a:r>
            <a:endParaRPr lang="en-AU" dirty="0"/>
          </a:p>
        </p:txBody>
      </p:sp>
    </p:spTree>
    <p:extLst>
      <p:ext uri="{BB962C8B-B14F-4D97-AF65-F5344CB8AC3E}">
        <p14:creationId xmlns:p14="http://schemas.microsoft.com/office/powerpoint/2010/main" val="34817663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F4AC8-12B8-0E66-F8D6-2EA109245CF6}"/>
              </a:ext>
            </a:extLst>
          </p:cNvPr>
          <p:cNvSpPr>
            <a:spLocks noGrp="1"/>
          </p:cNvSpPr>
          <p:nvPr>
            <p:ph type="title"/>
          </p:nvPr>
        </p:nvSpPr>
        <p:spPr>
          <a:xfrm>
            <a:off x="789935" y="711261"/>
            <a:ext cx="10616400" cy="531544"/>
          </a:xfrm>
        </p:spPr>
        <p:txBody>
          <a:bodyPr/>
          <a:lstStyle/>
          <a:p>
            <a:r>
              <a:rPr lang="en-AU" noProof="0" dirty="0"/>
              <a:t>Click to edit Master title style</a:t>
            </a:r>
          </a:p>
        </p:txBody>
      </p:sp>
      <p:sp>
        <p:nvSpPr>
          <p:cNvPr id="6" name="Table Placeholder 5">
            <a:extLst>
              <a:ext uri="{FF2B5EF4-FFF2-40B4-BE49-F238E27FC236}">
                <a16:creationId xmlns:a16="http://schemas.microsoft.com/office/drawing/2014/main" id="{FB527207-12DA-E260-FE1E-B7DFF6F16B9E}"/>
              </a:ext>
            </a:extLst>
          </p:cNvPr>
          <p:cNvSpPr>
            <a:spLocks noGrp="1"/>
          </p:cNvSpPr>
          <p:nvPr>
            <p:ph type="tbl" sz="quarter" idx="16" hasCustomPrompt="1"/>
          </p:nvPr>
        </p:nvSpPr>
        <p:spPr>
          <a:xfrm>
            <a:off x="789935" y="1692000"/>
            <a:ext cx="10616400" cy="3852000"/>
          </a:xfrm>
        </p:spPr>
        <p:txBody>
          <a:bodyPr anchor="ctr" anchorCtr="0"/>
          <a:lstStyle>
            <a:lvl1pPr algn="ctr">
              <a:defRPr/>
            </a:lvl1pPr>
          </a:lstStyle>
          <a:p>
            <a:r>
              <a:rPr lang="en-AU" dirty="0"/>
              <a:t>Click icon to insert Table</a:t>
            </a:r>
          </a:p>
        </p:txBody>
      </p:sp>
      <p:cxnSp>
        <p:nvCxnSpPr>
          <p:cNvPr id="3" name="Straight Connector 2">
            <a:extLst>
              <a:ext uri="{FF2B5EF4-FFF2-40B4-BE49-F238E27FC236}">
                <a16:creationId xmlns:a16="http://schemas.microsoft.com/office/drawing/2014/main" id="{8EEACDEE-B324-0328-C538-D18B0F3CFFC9}"/>
              </a:ext>
            </a:extLst>
          </p:cNvPr>
          <p:cNvCxnSpPr>
            <a:cxnSpLocks/>
          </p:cNvCxnSpPr>
          <p:nvPr userDrawn="1"/>
        </p:nvCxnSpPr>
        <p:spPr>
          <a:xfrm>
            <a:off x="789935" y="1283948"/>
            <a:ext cx="10616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Slide Number Placeholder 5">
            <a:extLst>
              <a:ext uri="{FF2B5EF4-FFF2-40B4-BE49-F238E27FC236}">
                <a16:creationId xmlns:a16="http://schemas.microsoft.com/office/drawing/2014/main" id="{31B03C83-A2CC-814F-4DC9-476C21159D63}"/>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dirty="0">
              <a:solidFill>
                <a:schemeClr val="bg2"/>
              </a:solidFill>
            </a:endParaRPr>
          </a:p>
        </p:txBody>
      </p:sp>
      <p:sp>
        <p:nvSpPr>
          <p:cNvPr id="7" name="Footer Placeholder 6">
            <a:extLst>
              <a:ext uri="{FF2B5EF4-FFF2-40B4-BE49-F238E27FC236}">
                <a16:creationId xmlns:a16="http://schemas.microsoft.com/office/drawing/2014/main" id="{49551E95-420A-F0FD-5576-A63ADF5F0EAF}"/>
              </a:ext>
            </a:extLst>
          </p:cNvPr>
          <p:cNvSpPr>
            <a:spLocks noGrp="1"/>
          </p:cNvSpPr>
          <p:nvPr>
            <p:ph type="ftr" sz="quarter" idx="17"/>
          </p:nvPr>
        </p:nvSpPr>
        <p:spPr/>
        <p:txBody>
          <a:bodyPr/>
          <a:lstStyle/>
          <a:p>
            <a:r>
              <a:rPr lang="en-AU"/>
              <a:t>scienceconnections.edu.au</a:t>
            </a:r>
            <a:endParaRPr lang="en-AU" dirty="0"/>
          </a:p>
        </p:txBody>
      </p:sp>
    </p:spTree>
    <p:extLst>
      <p:ext uri="{BB962C8B-B14F-4D97-AF65-F5344CB8AC3E}">
        <p14:creationId xmlns:p14="http://schemas.microsoft.com/office/powerpoint/2010/main" val="2149510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9768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28A07-C4C1-30A7-8E94-96BA6D0D0C72}"/>
              </a:ext>
            </a:extLst>
          </p:cNvPr>
          <p:cNvSpPr>
            <a:spLocks noGrp="1"/>
          </p:cNvSpPr>
          <p:nvPr>
            <p:ph type="title"/>
          </p:nvPr>
        </p:nvSpPr>
        <p:spPr>
          <a:xfrm>
            <a:off x="786020" y="2753925"/>
            <a:ext cx="8955384" cy="742940"/>
          </a:xfrm>
        </p:spPr>
        <p:txBody>
          <a:bodyPr/>
          <a:lstStyle>
            <a:lvl1pPr>
              <a:lnSpc>
                <a:spcPts val="5000"/>
              </a:lnSpc>
              <a:defRPr sz="5000">
                <a:solidFill>
                  <a:schemeClr val="bg2"/>
                </a:solidFill>
              </a:defRPr>
            </a:lvl1pPr>
          </a:lstStyle>
          <a:p>
            <a:r>
              <a:rPr lang="en-US" dirty="0"/>
              <a:t>Click to edit Master title style</a:t>
            </a:r>
            <a:endParaRPr lang="en-AU" dirty="0"/>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786021" y="3609020"/>
            <a:ext cx="8955384" cy="2115105"/>
          </a:xfrm>
        </p:spPr>
        <p:txBody>
          <a:bodyPr/>
          <a:lstStyle>
            <a:lvl1pPr>
              <a:lnSpc>
                <a:spcPts val="3600"/>
              </a:lnSpc>
              <a:spcAft>
                <a:spcPts val="0"/>
              </a:spcAft>
              <a:defRPr sz="3600" b="1">
                <a:solidFill>
                  <a:schemeClr val="tx1"/>
                </a:solidFill>
              </a:defRPr>
            </a:lvl1pPr>
            <a:lvl2pPr marL="0" indent="0">
              <a:lnSpc>
                <a:spcPts val="3600"/>
              </a:lnSpc>
              <a:spcAft>
                <a:spcPts val="0"/>
              </a:spcAft>
              <a:buNone/>
              <a:defRPr sz="3600" b="1">
                <a:solidFill>
                  <a:schemeClr val="tx1"/>
                </a:solidFill>
              </a:defRPr>
            </a:lvl2pPr>
            <a:lvl3pPr marL="0" indent="0">
              <a:lnSpc>
                <a:spcPts val="3600"/>
              </a:lnSpc>
              <a:spcAft>
                <a:spcPts val="0"/>
              </a:spcAft>
              <a:buNone/>
              <a:defRPr sz="3600" b="1">
                <a:solidFill>
                  <a:schemeClr val="tx1"/>
                </a:solidFill>
              </a:defRPr>
            </a:lvl3pPr>
            <a:lvl4pPr marL="0" indent="0">
              <a:lnSpc>
                <a:spcPts val="3600"/>
              </a:lnSpc>
              <a:spcAft>
                <a:spcPts val="0"/>
              </a:spcAft>
              <a:buNone/>
              <a:defRPr sz="3600" b="1">
                <a:solidFill>
                  <a:schemeClr val="tx1"/>
                </a:solidFill>
              </a:defRPr>
            </a:lvl4pPr>
            <a:lvl5pPr marL="0" indent="0">
              <a:lnSpc>
                <a:spcPts val="3600"/>
              </a:lnSpc>
              <a:spcAft>
                <a:spcPts val="0"/>
              </a:spcAft>
              <a:buNone/>
              <a:defRPr sz="3600" b="1">
                <a:solidFill>
                  <a:schemeClr val="tx1"/>
                </a:solidFill>
              </a:defRPr>
            </a:lvl5pPr>
            <a:lvl6pPr marL="0" indent="0">
              <a:lnSpc>
                <a:spcPts val="3600"/>
              </a:lnSpc>
              <a:spcAft>
                <a:spcPts val="0"/>
              </a:spcAft>
              <a:buNone/>
              <a:defRPr sz="3600" b="1">
                <a:solidFill>
                  <a:schemeClr val="tx1"/>
                </a:solidFill>
              </a:defRPr>
            </a:lvl6pPr>
            <a:lvl7pPr marL="0" indent="0">
              <a:lnSpc>
                <a:spcPts val="3600"/>
              </a:lnSpc>
              <a:spcAft>
                <a:spcPts val="0"/>
              </a:spcAft>
              <a:buNone/>
              <a:defRPr sz="3600" b="1">
                <a:solidFill>
                  <a:schemeClr val="tx1"/>
                </a:solidFill>
              </a:defRPr>
            </a:lvl7pPr>
            <a:lvl8pPr marL="0" indent="0">
              <a:lnSpc>
                <a:spcPts val="3600"/>
              </a:lnSpc>
              <a:spcAft>
                <a:spcPts val="0"/>
              </a:spcAft>
              <a:buNone/>
              <a:defRPr sz="3600" b="1">
                <a:solidFill>
                  <a:schemeClr val="tx1"/>
                </a:solidFill>
              </a:defRPr>
            </a:lvl8pPr>
            <a:lvl9pPr marL="0" indent="0">
              <a:lnSpc>
                <a:spcPts val="3600"/>
              </a:lnSpc>
              <a:spcAft>
                <a:spcPts val="0"/>
              </a:spcAft>
              <a:buNone/>
              <a:defRPr sz="3600" b="1">
                <a:solidFill>
                  <a:schemeClr val="tx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AU" dirty="0"/>
          </a:p>
        </p:txBody>
      </p:sp>
      <p:sp>
        <p:nvSpPr>
          <p:cNvPr id="5" name="Slide Number Placeholder 5">
            <a:extLst>
              <a:ext uri="{FF2B5EF4-FFF2-40B4-BE49-F238E27FC236}">
                <a16:creationId xmlns:a16="http://schemas.microsoft.com/office/drawing/2014/main" id="{04A99148-3C20-3C25-7758-74B9D7C0261C}"/>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dirty="0">
              <a:solidFill>
                <a:schemeClr val="bg2"/>
              </a:solidFill>
            </a:endParaRPr>
          </a:p>
        </p:txBody>
      </p:sp>
      <p:pic>
        <p:nvPicPr>
          <p:cNvPr id="4" name="Picture 3">
            <a:extLst>
              <a:ext uri="{FF2B5EF4-FFF2-40B4-BE49-F238E27FC236}">
                <a16:creationId xmlns:a16="http://schemas.microsoft.com/office/drawing/2014/main" id="{818F7F72-DE70-641B-2F50-E519192AAD05}"/>
              </a:ext>
            </a:extLst>
          </p:cNvPr>
          <p:cNvPicPr>
            <a:picLocks noChangeAspect="1"/>
          </p:cNvPicPr>
          <p:nvPr userDrawn="1"/>
        </p:nvPicPr>
        <p:blipFill>
          <a:blip r:embed="rId2" cstate="print">
            <a:extLst>
              <a:ext uri="{28A0092B-C50C-407E-A947-70E740481C1C}">
                <a14:useLocalDpi xmlns:a14="http://schemas.microsoft.com/office/drawing/2010/main"/>
              </a:ext>
            </a:extLst>
          </a:blip>
          <a:srcRect t="20004" b="20004"/>
          <a:stretch/>
        </p:blipFill>
        <p:spPr>
          <a:xfrm>
            <a:off x="786024" y="449155"/>
            <a:ext cx="3409593" cy="658623"/>
          </a:xfrm>
          <a:prstGeom prst="rect">
            <a:avLst/>
          </a:prstGeom>
        </p:spPr>
      </p:pic>
      <p:sp>
        <p:nvSpPr>
          <p:cNvPr id="3" name="Footer Placeholder 2">
            <a:extLst>
              <a:ext uri="{FF2B5EF4-FFF2-40B4-BE49-F238E27FC236}">
                <a16:creationId xmlns:a16="http://schemas.microsoft.com/office/drawing/2014/main" id="{48A7377D-979C-C8D6-E2BA-B120D2693EA5}"/>
              </a:ext>
            </a:extLst>
          </p:cNvPr>
          <p:cNvSpPr>
            <a:spLocks noGrp="1"/>
          </p:cNvSpPr>
          <p:nvPr>
            <p:ph type="ftr" sz="quarter" idx="11"/>
          </p:nvPr>
        </p:nvSpPr>
        <p:spPr/>
        <p:txBody>
          <a:bodyPr/>
          <a:lstStyle/>
          <a:p>
            <a:r>
              <a:rPr lang="en-AU" dirty="0"/>
              <a:t>scienceconnections.edu.au</a:t>
            </a:r>
          </a:p>
        </p:txBody>
      </p:sp>
    </p:spTree>
    <p:extLst>
      <p:ext uri="{BB962C8B-B14F-4D97-AF65-F5344CB8AC3E}">
        <p14:creationId xmlns:p14="http://schemas.microsoft.com/office/powerpoint/2010/main" val="37358978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28A07-C4C1-30A7-8E94-96BA6D0D0C72}"/>
              </a:ext>
            </a:extLst>
          </p:cNvPr>
          <p:cNvSpPr>
            <a:spLocks noGrp="1"/>
          </p:cNvSpPr>
          <p:nvPr>
            <p:ph type="title"/>
          </p:nvPr>
        </p:nvSpPr>
        <p:spPr>
          <a:xfrm>
            <a:off x="786020" y="2928230"/>
            <a:ext cx="8865375" cy="1001540"/>
          </a:xfrm>
        </p:spPr>
        <p:txBody>
          <a:bodyPr anchor="ctr" anchorCtr="0"/>
          <a:lstStyle>
            <a:lvl1pPr>
              <a:lnSpc>
                <a:spcPts val="5000"/>
              </a:lnSpc>
              <a:defRPr sz="5000">
                <a:solidFill>
                  <a:schemeClr val="bg2"/>
                </a:solidFill>
              </a:defRPr>
            </a:lvl1pPr>
          </a:lstStyle>
          <a:p>
            <a:r>
              <a:rPr lang="en-US" dirty="0"/>
              <a:t>Click to edit Master title style</a:t>
            </a:r>
            <a:endParaRPr lang="en-AU" dirty="0"/>
          </a:p>
        </p:txBody>
      </p:sp>
      <p:pic>
        <p:nvPicPr>
          <p:cNvPr id="5" name="Picture 4">
            <a:extLst>
              <a:ext uri="{FF2B5EF4-FFF2-40B4-BE49-F238E27FC236}">
                <a16:creationId xmlns:a16="http://schemas.microsoft.com/office/drawing/2014/main" id="{2FEEC8C0-FD80-C63E-261D-D1B7063F0716}"/>
              </a:ext>
            </a:extLst>
          </p:cNvPr>
          <p:cNvPicPr>
            <a:picLocks noChangeAspect="1"/>
          </p:cNvPicPr>
          <p:nvPr userDrawn="1"/>
        </p:nvPicPr>
        <p:blipFill>
          <a:blip r:embed="rId2" cstate="print">
            <a:extLst>
              <a:ext uri="{28A0092B-C50C-407E-A947-70E740481C1C}">
                <a14:useLocalDpi xmlns:a14="http://schemas.microsoft.com/office/drawing/2010/main"/>
              </a:ext>
            </a:extLst>
          </a:blip>
          <a:srcRect t="20004" b="20004"/>
          <a:stretch/>
        </p:blipFill>
        <p:spPr>
          <a:xfrm>
            <a:off x="786024" y="449155"/>
            <a:ext cx="3409593" cy="658623"/>
          </a:xfrm>
          <a:prstGeom prst="rect">
            <a:avLst/>
          </a:prstGeom>
        </p:spPr>
      </p:pic>
      <p:sp>
        <p:nvSpPr>
          <p:cNvPr id="6" name="Slide Number Placeholder 5">
            <a:extLst>
              <a:ext uri="{FF2B5EF4-FFF2-40B4-BE49-F238E27FC236}">
                <a16:creationId xmlns:a16="http://schemas.microsoft.com/office/drawing/2014/main" id="{62250B33-30C5-3F6F-C86C-8DC631F2B9BC}"/>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dirty="0">
              <a:solidFill>
                <a:schemeClr val="bg2"/>
              </a:solidFill>
            </a:endParaRPr>
          </a:p>
        </p:txBody>
      </p:sp>
      <p:sp>
        <p:nvSpPr>
          <p:cNvPr id="3" name="Footer Placeholder 2">
            <a:extLst>
              <a:ext uri="{FF2B5EF4-FFF2-40B4-BE49-F238E27FC236}">
                <a16:creationId xmlns:a16="http://schemas.microsoft.com/office/drawing/2014/main" id="{F683C51C-B9DA-CD89-DBB0-23A893D166BA}"/>
              </a:ext>
            </a:extLst>
          </p:cNvPr>
          <p:cNvSpPr>
            <a:spLocks noGrp="1"/>
          </p:cNvSpPr>
          <p:nvPr>
            <p:ph type="ftr" sz="quarter" idx="10"/>
          </p:nvPr>
        </p:nvSpPr>
        <p:spPr/>
        <p:txBody>
          <a:bodyPr/>
          <a:lstStyle/>
          <a:p>
            <a:r>
              <a:rPr lang="en-AU"/>
              <a:t>scienceconnections.edu.au</a:t>
            </a:r>
            <a:endParaRPr lang="en-AU" dirty="0"/>
          </a:p>
        </p:txBody>
      </p:sp>
    </p:spTree>
    <p:extLst>
      <p:ext uri="{BB962C8B-B14F-4D97-AF65-F5344CB8AC3E}">
        <p14:creationId xmlns:p14="http://schemas.microsoft.com/office/powerpoint/2010/main" val="2038460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_2">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269A917-35EB-C0C2-87CF-A94D434BD58C}"/>
              </a:ext>
            </a:extLst>
          </p:cNvPr>
          <p:cNvSpPr/>
          <p:nvPr userDrawn="1"/>
        </p:nvSpPr>
        <p:spPr>
          <a:xfrm>
            <a:off x="1" y="1628800"/>
            <a:ext cx="12191999" cy="52292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Title 1">
            <a:extLst>
              <a:ext uri="{FF2B5EF4-FFF2-40B4-BE49-F238E27FC236}">
                <a16:creationId xmlns:a16="http://schemas.microsoft.com/office/drawing/2014/main" id="{85428A07-C4C1-30A7-8E94-96BA6D0D0C72}"/>
              </a:ext>
            </a:extLst>
          </p:cNvPr>
          <p:cNvSpPr>
            <a:spLocks noGrp="1"/>
          </p:cNvSpPr>
          <p:nvPr>
            <p:ph type="title"/>
          </p:nvPr>
        </p:nvSpPr>
        <p:spPr>
          <a:xfrm>
            <a:off x="786020" y="2928230"/>
            <a:ext cx="8865375" cy="1001540"/>
          </a:xfrm>
        </p:spPr>
        <p:txBody>
          <a:bodyPr anchor="ctr" anchorCtr="0"/>
          <a:lstStyle>
            <a:lvl1pPr>
              <a:lnSpc>
                <a:spcPts val="5000"/>
              </a:lnSpc>
              <a:defRPr sz="5000">
                <a:solidFill>
                  <a:schemeClr val="bg2"/>
                </a:solidFill>
              </a:defRPr>
            </a:lvl1pPr>
          </a:lstStyle>
          <a:p>
            <a:r>
              <a:rPr lang="en-US"/>
              <a:t>Click to edit Master title style</a:t>
            </a:r>
            <a:endParaRPr lang="en-AU"/>
          </a:p>
        </p:txBody>
      </p:sp>
      <p:pic>
        <p:nvPicPr>
          <p:cNvPr id="6" name="Graphic 3">
            <a:extLst>
              <a:ext uri="{FF2B5EF4-FFF2-40B4-BE49-F238E27FC236}">
                <a16:creationId xmlns:a16="http://schemas.microsoft.com/office/drawing/2014/main" id="{B9217EA5-C06B-132D-DDC4-E68E975E4564}"/>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85666" y="6264315"/>
            <a:ext cx="886643" cy="310740"/>
          </a:xfrm>
          <a:prstGeom prst="rect">
            <a:avLst/>
          </a:prstGeom>
        </p:spPr>
      </p:pic>
      <p:pic>
        <p:nvPicPr>
          <p:cNvPr id="8" name="Picture 7">
            <a:extLst>
              <a:ext uri="{FF2B5EF4-FFF2-40B4-BE49-F238E27FC236}">
                <a16:creationId xmlns:a16="http://schemas.microsoft.com/office/drawing/2014/main" id="{548020E9-DEEB-B1EE-2937-A6CC3EB715E2}"/>
              </a:ext>
            </a:extLst>
          </p:cNvPr>
          <p:cNvPicPr>
            <a:picLocks noChangeAspect="1"/>
          </p:cNvPicPr>
          <p:nvPr userDrawn="1"/>
        </p:nvPicPr>
        <p:blipFill>
          <a:blip r:embed="rId3" cstate="print">
            <a:extLst>
              <a:ext uri="{28A0092B-C50C-407E-A947-70E740481C1C}">
                <a14:useLocalDpi xmlns:a14="http://schemas.microsoft.com/office/drawing/2010/main"/>
              </a:ext>
            </a:extLst>
          </a:blip>
          <a:srcRect t="20004" b="20004"/>
          <a:stretch/>
        </p:blipFill>
        <p:spPr>
          <a:xfrm>
            <a:off x="786024" y="449155"/>
            <a:ext cx="3409593" cy="658623"/>
          </a:xfrm>
          <a:prstGeom prst="rect">
            <a:avLst/>
          </a:prstGeom>
        </p:spPr>
      </p:pic>
      <p:sp>
        <p:nvSpPr>
          <p:cNvPr id="9" name="Slide Number Placeholder 5">
            <a:extLst>
              <a:ext uri="{FF2B5EF4-FFF2-40B4-BE49-F238E27FC236}">
                <a16:creationId xmlns:a16="http://schemas.microsoft.com/office/drawing/2014/main" id="{49230A25-B267-E4C1-5C3C-4E0C4722DFB2}"/>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a:solidFill>
                <a:schemeClr val="bg2"/>
              </a:solidFill>
            </a:endParaRPr>
          </a:p>
        </p:txBody>
      </p:sp>
      <p:sp>
        <p:nvSpPr>
          <p:cNvPr id="3" name="Footer Placeholder 2">
            <a:extLst>
              <a:ext uri="{FF2B5EF4-FFF2-40B4-BE49-F238E27FC236}">
                <a16:creationId xmlns:a16="http://schemas.microsoft.com/office/drawing/2014/main" id="{4871CE44-4444-DD8C-0B55-0240B061DB16}"/>
              </a:ext>
            </a:extLst>
          </p:cNvPr>
          <p:cNvSpPr>
            <a:spLocks noGrp="1"/>
          </p:cNvSpPr>
          <p:nvPr>
            <p:ph type="ftr" sz="quarter" idx="10"/>
          </p:nvPr>
        </p:nvSpPr>
        <p:spPr/>
        <p:txBody>
          <a:bodyPr/>
          <a:lstStyle/>
          <a:p>
            <a:r>
              <a:rPr lang="en-AU"/>
              <a:t>scienceconnections.edu.au</a:t>
            </a:r>
          </a:p>
        </p:txBody>
      </p:sp>
    </p:spTree>
    <p:extLst>
      <p:ext uri="{BB962C8B-B14F-4D97-AF65-F5344CB8AC3E}">
        <p14:creationId xmlns:p14="http://schemas.microsoft.com/office/powerpoint/2010/main" val="380941388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_3">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269A917-35EB-C0C2-87CF-A94D434BD58C}"/>
              </a:ext>
            </a:extLst>
          </p:cNvPr>
          <p:cNvSpPr/>
          <p:nvPr userDrawn="1"/>
        </p:nvSpPr>
        <p:spPr>
          <a:xfrm>
            <a:off x="1" y="1628800"/>
            <a:ext cx="12191999" cy="522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Title 1">
            <a:extLst>
              <a:ext uri="{FF2B5EF4-FFF2-40B4-BE49-F238E27FC236}">
                <a16:creationId xmlns:a16="http://schemas.microsoft.com/office/drawing/2014/main" id="{85428A07-C4C1-30A7-8E94-96BA6D0D0C72}"/>
              </a:ext>
            </a:extLst>
          </p:cNvPr>
          <p:cNvSpPr>
            <a:spLocks noGrp="1"/>
          </p:cNvSpPr>
          <p:nvPr>
            <p:ph type="title"/>
          </p:nvPr>
        </p:nvSpPr>
        <p:spPr>
          <a:xfrm>
            <a:off x="786020" y="2928230"/>
            <a:ext cx="8865375" cy="1001540"/>
          </a:xfrm>
        </p:spPr>
        <p:txBody>
          <a:bodyPr anchor="ctr" anchorCtr="0"/>
          <a:lstStyle>
            <a:lvl1pPr>
              <a:lnSpc>
                <a:spcPts val="5000"/>
              </a:lnSpc>
              <a:defRPr sz="5000">
                <a:solidFill>
                  <a:schemeClr val="bg1"/>
                </a:solidFill>
              </a:defRPr>
            </a:lvl1pPr>
          </a:lstStyle>
          <a:p>
            <a:r>
              <a:rPr lang="en-US"/>
              <a:t>Click to edit Master title style</a:t>
            </a:r>
            <a:endParaRPr lang="en-AU"/>
          </a:p>
        </p:txBody>
      </p:sp>
      <p:pic>
        <p:nvPicPr>
          <p:cNvPr id="6" name="Graphic 3">
            <a:extLst>
              <a:ext uri="{FF2B5EF4-FFF2-40B4-BE49-F238E27FC236}">
                <a16:creationId xmlns:a16="http://schemas.microsoft.com/office/drawing/2014/main" id="{B9217EA5-C06B-132D-DDC4-E68E975E4564}"/>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85666" y="6264315"/>
            <a:ext cx="886643" cy="310740"/>
          </a:xfrm>
          <a:prstGeom prst="rect">
            <a:avLst/>
          </a:prstGeom>
        </p:spPr>
      </p:pic>
      <p:pic>
        <p:nvPicPr>
          <p:cNvPr id="8" name="Picture 7">
            <a:extLst>
              <a:ext uri="{FF2B5EF4-FFF2-40B4-BE49-F238E27FC236}">
                <a16:creationId xmlns:a16="http://schemas.microsoft.com/office/drawing/2014/main" id="{A95EA6CF-B64F-9DA6-FF42-5A9D51AEDAA6}"/>
              </a:ext>
            </a:extLst>
          </p:cNvPr>
          <p:cNvPicPr>
            <a:picLocks noChangeAspect="1"/>
          </p:cNvPicPr>
          <p:nvPr userDrawn="1"/>
        </p:nvPicPr>
        <p:blipFill>
          <a:blip r:embed="rId3" cstate="print">
            <a:extLst>
              <a:ext uri="{28A0092B-C50C-407E-A947-70E740481C1C}">
                <a14:useLocalDpi xmlns:a14="http://schemas.microsoft.com/office/drawing/2010/main"/>
              </a:ext>
            </a:extLst>
          </a:blip>
          <a:srcRect t="20004" b="20004"/>
          <a:stretch/>
        </p:blipFill>
        <p:spPr>
          <a:xfrm>
            <a:off x="786024" y="449155"/>
            <a:ext cx="3409593" cy="658623"/>
          </a:xfrm>
          <a:prstGeom prst="rect">
            <a:avLst/>
          </a:prstGeom>
        </p:spPr>
      </p:pic>
      <p:sp>
        <p:nvSpPr>
          <p:cNvPr id="9" name="Slide Number Placeholder 5">
            <a:extLst>
              <a:ext uri="{FF2B5EF4-FFF2-40B4-BE49-F238E27FC236}">
                <a16:creationId xmlns:a16="http://schemas.microsoft.com/office/drawing/2014/main" id="{7481CB05-8956-F18F-F156-31CD78723662}"/>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bg1"/>
                </a:solidFill>
                <a:latin typeface="+mn-lt"/>
                <a:cs typeface="Arial" pitchFamily="34" charset="0"/>
              </a:defRPr>
            </a:lvl1pPr>
          </a:lstStyle>
          <a:p>
            <a:fld id="{29D5CE74-914C-4689-99FC-1AEF49CE2B47}" type="slidenum">
              <a:rPr lang="en-AU" smtClean="0"/>
              <a:pPr/>
              <a:t>‹#›</a:t>
            </a:fld>
            <a:endParaRPr lang="en-AU" sz="1200"/>
          </a:p>
        </p:txBody>
      </p:sp>
      <p:sp>
        <p:nvSpPr>
          <p:cNvPr id="3" name="Footer Placeholder 2">
            <a:extLst>
              <a:ext uri="{FF2B5EF4-FFF2-40B4-BE49-F238E27FC236}">
                <a16:creationId xmlns:a16="http://schemas.microsoft.com/office/drawing/2014/main" id="{7762E70E-7C04-BD05-7F77-26634C38AC32}"/>
              </a:ext>
            </a:extLst>
          </p:cNvPr>
          <p:cNvSpPr>
            <a:spLocks noGrp="1"/>
          </p:cNvSpPr>
          <p:nvPr>
            <p:ph type="ftr" sz="quarter" idx="10"/>
          </p:nvPr>
        </p:nvSpPr>
        <p:spPr/>
        <p:txBody>
          <a:bodyPr/>
          <a:lstStyle>
            <a:lvl1pPr>
              <a:defRPr>
                <a:solidFill>
                  <a:schemeClr val="bg1"/>
                </a:solidFill>
              </a:defRPr>
            </a:lvl1pPr>
          </a:lstStyle>
          <a:p>
            <a:r>
              <a:rPr lang="en-AU"/>
              <a:t>scienceconnections.edu.au</a:t>
            </a:r>
          </a:p>
        </p:txBody>
      </p:sp>
    </p:spTree>
    <p:extLst>
      <p:ext uri="{BB962C8B-B14F-4D97-AF65-F5344CB8AC3E}">
        <p14:creationId xmlns:p14="http://schemas.microsoft.com/office/powerpoint/2010/main" val="379815008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_4">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269A917-35EB-C0C2-87CF-A94D434BD58C}"/>
              </a:ext>
            </a:extLst>
          </p:cNvPr>
          <p:cNvSpPr/>
          <p:nvPr userDrawn="1"/>
        </p:nvSpPr>
        <p:spPr>
          <a:xfrm>
            <a:off x="1" y="2303875"/>
            <a:ext cx="12191999" cy="2250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Title 1">
            <a:extLst>
              <a:ext uri="{FF2B5EF4-FFF2-40B4-BE49-F238E27FC236}">
                <a16:creationId xmlns:a16="http://schemas.microsoft.com/office/drawing/2014/main" id="{85428A07-C4C1-30A7-8E94-96BA6D0D0C72}"/>
              </a:ext>
            </a:extLst>
          </p:cNvPr>
          <p:cNvSpPr>
            <a:spLocks noGrp="1"/>
          </p:cNvSpPr>
          <p:nvPr>
            <p:ph type="title"/>
          </p:nvPr>
        </p:nvSpPr>
        <p:spPr>
          <a:xfrm>
            <a:off x="786020" y="2928230"/>
            <a:ext cx="8865375" cy="1001540"/>
          </a:xfrm>
        </p:spPr>
        <p:txBody>
          <a:bodyPr anchor="ctr" anchorCtr="0"/>
          <a:lstStyle>
            <a:lvl1pPr>
              <a:lnSpc>
                <a:spcPts val="5000"/>
              </a:lnSpc>
              <a:defRPr sz="5000">
                <a:solidFill>
                  <a:schemeClr val="bg1"/>
                </a:solidFill>
              </a:defRPr>
            </a:lvl1pPr>
          </a:lstStyle>
          <a:p>
            <a:r>
              <a:rPr lang="en-US"/>
              <a:t>Click to edit Master title style</a:t>
            </a:r>
            <a:endParaRPr lang="en-AU"/>
          </a:p>
        </p:txBody>
      </p:sp>
      <p:pic>
        <p:nvPicPr>
          <p:cNvPr id="6" name="Graphic 3">
            <a:extLst>
              <a:ext uri="{FF2B5EF4-FFF2-40B4-BE49-F238E27FC236}">
                <a16:creationId xmlns:a16="http://schemas.microsoft.com/office/drawing/2014/main" id="{B9217EA5-C06B-132D-DDC4-E68E975E4564}"/>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85666" y="6264315"/>
            <a:ext cx="886643" cy="310740"/>
          </a:xfrm>
          <a:prstGeom prst="rect">
            <a:avLst/>
          </a:prstGeom>
        </p:spPr>
      </p:pic>
      <p:pic>
        <p:nvPicPr>
          <p:cNvPr id="8" name="Picture 7">
            <a:extLst>
              <a:ext uri="{FF2B5EF4-FFF2-40B4-BE49-F238E27FC236}">
                <a16:creationId xmlns:a16="http://schemas.microsoft.com/office/drawing/2014/main" id="{2270068D-205E-F60F-FC7C-AAB06ABB9587}"/>
              </a:ext>
            </a:extLst>
          </p:cNvPr>
          <p:cNvPicPr>
            <a:picLocks noChangeAspect="1"/>
          </p:cNvPicPr>
          <p:nvPr userDrawn="1"/>
        </p:nvPicPr>
        <p:blipFill>
          <a:blip r:embed="rId3" cstate="print">
            <a:extLst>
              <a:ext uri="{28A0092B-C50C-407E-A947-70E740481C1C}">
                <a14:useLocalDpi xmlns:a14="http://schemas.microsoft.com/office/drawing/2010/main"/>
              </a:ext>
            </a:extLst>
          </a:blip>
          <a:srcRect t="20004" b="20004"/>
          <a:stretch/>
        </p:blipFill>
        <p:spPr>
          <a:xfrm>
            <a:off x="786024" y="449155"/>
            <a:ext cx="3409593" cy="658623"/>
          </a:xfrm>
          <a:prstGeom prst="rect">
            <a:avLst/>
          </a:prstGeom>
        </p:spPr>
      </p:pic>
      <p:sp>
        <p:nvSpPr>
          <p:cNvPr id="9" name="Slide Number Placeholder 5">
            <a:extLst>
              <a:ext uri="{FF2B5EF4-FFF2-40B4-BE49-F238E27FC236}">
                <a16:creationId xmlns:a16="http://schemas.microsoft.com/office/drawing/2014/main" id="{F8FA745E-C061-1946-6C4B-E83B1DCCBAA4}"/>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a:solidFill>
                <a:schemeClr val="bg2"/>
              </a:solidFill>
            </a:endParaRPr>
          </a:p>
        </p:txBody>
      </p:sp>
      <p:sp>
        <p:nvSpPr>
          <p:cNvPr id="3" name="Footer Placeholder 2">
            <a:extLst>
              <a:ext uri="{FF2B5EF4-FFF2-40B4-BE49-F238E27FC236}">
                <a16:creationId xmlns:a16="http://schemas.microsoft.com/office/drawing/2014/main" id="{8265FB6F-2AF8-3867-428A-8F9699596C43}"/>
              </a:ext>
            </a:extLst>
          </p:cNvPr>
          <p:cNvSpPr>
            <a:spLocks noGrp="1"/>
          </p:cNvSpPr>
          <p:nvPr>
            <p:ph type="ftr" sz="quarter" idx="10"/>
          </p:nvPr>
        </p:nvSpPr>
        <p:spPr/>
        <p:txBody>
          <a:bodyPr/>
          <a:lstStyle/>
          <a:p>
            <a:r>
              <a:rPr lang="en-AU"/>
              <a:t>scienceconnections.edu.au</a:t>
            </a:r>
          </a:p>
        </p:txBody>
      </p:sp>
    </p:spTree>
    <p:extLst>
      <p:ext uri="{BB962C8B-B14F-4D97-AF65-F5344CB8AC3E}">
        <p14:creationId xmlns:p14="http://schemas.microsoft.com/office/powerpoint/2010/main" val="22006618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F4AC8-12B8-0E66-F8D6-2EA109245CF6}"/>
              </a:ext>
            </a:extLst>
          </p:cNvPr>
          <p:cNvSpPr>
            <a:spLocks noGrp="1"/>
          </p:cNvSpPr>
          <p:nvPr>
            <p:ph type="title"/>
          </p:nvPr>
        </p:nvSpPr>
        <p:spPr/>
        <p:txBody>
          <a:bodyPr/>
          <a:lstStyle/>
          <a:p>
            <a:r>
              <a:rPr lang="en-AU" noProof="0" dirty="0"/>
              <a:t>Click to edit Master title style</a:t>
            </a:r>
          </a:p>
        </p:txBody>
      </p:sp>
      <p:sp>
        <p:nvSpPr>
          <p:cNvPr id="8" name="Content Placeholder 7">
            <a:extLst>
              <a:ext uri="{FF2B5EF4-FFF2-40B4-BE49-F238E27FC236}">
                <a16:creationId xmlns:a16="http://schemas.microsoft.com/office/drawing/2014/main" id="{A2A1B74A-3EE4-0F1C-F078-00122E08DCE5}"/>
              </a:ext>
            </a:extLst>
          </p:cNvPr>
          <p:cNvSpPr>
            <a:spLocks noGrp="1"/>
          </p:cNvSpPr>
          <p:nvPr>
            <p:ph sz="quarter" idx="13" hasCustomPrompt="1"/>
          </p:nvPr>
        </p:nvSpPr>
        <p:spPr>
          <a:xfrm>
            <a:off x="789936" y="1691999"/>
            <a:ext cx="10616398" cy="3852000"/>
          </a:xfrm>
        </p:spPr>
        <p:txBody>
          <a:bodyPr/>
          <a:lstStyle>
            <a:lvl1pPr>
              <a:spcAft>
                <a:spcPts val="800"/>
              </a:spcAft>
              <a:defRPr/>
            </a:lvl1pPr>
            <a:lvl2pPr>
              <a:spcAft>
                <a:spcPts val="800"/>
              </a:spcAft>
              <a:defRPr/>
            </a:lvl2pPr>
            <a:lvl3pPr>
              <a:spcAft>
                <a:spcPts val="800"/>
              </a:spcAft>
              <a:defRPr/>
            </a:lvl3pPr>
            <a:lvl4pPr>
              <a:spcAft>
                <a:spcPts val="800"/>
              </a:spcAft>
              <a:defRPr/>
            </a:lvl4pPr>
            <a:lvl5pPr>
              <a:spcAft>
                <a:spcPts val="800"/>
              </a:spcAft>
              <a:defRPr/>
            </a:lvl5pPr>
            <a:lvl6pPr>
              <a:spcAft>
                <a:spcPts val="800"/>
              </a:spcAft>
              <a:defRPr/>
            </a:lvl6pPr>
            <a:lvl7pPr>
              <a:spcAft>
                <a:spcPts val="800"/>
              </a:spcAft>
              <a:defRPr/>
            </a:lvl7pPr>
            <a:lvl8pPr>
              <a:spcAft>
                <a:spcPts val="800"/>
              </a:spcAft>
              <a:defRPr/>
            </a:lvl8pPr>
            <a:lvl9pPr>
              <a:spcAft>
                <a:spcPts val="800"/>
              </a:spcAft>
              <a:defRPr/>
            </a:lvl9pPr>
          </a:lstStyle>
          <a:p>
            <a:pPr lvl="0"/>
            <a:r>
              <a:rPr lang="en-AU" noProof="0" dirty="0"/>
              <a:t>Use the increase/decrease list level buttons to change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a:p>
            <a:pPr lvl="5"/>
            <a:r>
              <a:rPr lang="en-AU" noProof="0" dirty="0"/>
              <a:t>Sixth level</a:t>
            </a:r>
          </a:p>
          <a:p>
            <a:pPr lvl="6"/>
            <a:r>
              <a:rPr lang="en-AU" noProof="0" dirty="0"/>
              <a:t>Seventh level</a:t>
            </a:r>
          </a:p>
          <a:p>
            <a:pPr lvl="7"/>
            <a:r>
              <a:rPr lang="en-AU" noProof="0" dirty="0"/>
              <a:t>Eighth level</a:t>
            </a:r>
          </a:p>
          <a:p>
            <a:pPr lvl="8"/>
            <a:r>
              <a:rPr lang="en-AU" noProof="0" dirty="0"/>
              <a:t>Ninth level</a:t>
            </a:r>
          </a:p>
          <a:p>
            <a:pPr lvl="0"/>
            <a:endParaRPr lang="en-AU" noProof="0" dirty="0"/>
          </a:p>
        </p:txBody>
      </p:sp>
      <p:cxnSp>
        <p:nvCxnSpPr>
          <p:cNvPr id="11" name="Straight Connector 10">
            <a:extLst>
              <a:ext uri="{FF2B5EF4-FFF2-40B4-BE49-F238E27FC236}">
                <a16:creationId xmlns:a16="http://schemas.microsoft.com/office/drawing/2014/main" id="{460F852D-26A0-288B-A086-36AFF6182DBC}"/>
              </a:ext>
            </a:extLst>
          </p:cNvPr>
          <p:cNvCxnSpPr>
            <a:cxnSpLocks/>
          </p:cNvCxnSpPr>
          <p:nvPr userDrawn="1"/>
        </p:nvCxnSpPr>
        <p:spPr>
          <a:xfrm>
            <a:off x="789935" y="1283948"/>
            <a:ext cx="10616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65BDCA14-4F65-27F9-3937-EA6777D158B7}"/>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dirty="0">
              <a:solidFill>
                <a:schemeClr val="bg2"/>
              </a:solidFill>
            </a:endParaRPr>
          </a:p>
        </p:txBody>
      </p:sp>
      <p:sp>
        <p:nvSpPr>
          <p:cNvPr id="5" name="Footer Placeholder 4">
            <a:extLst>
              <a:ext uri="{FF2B5EF4-FFF2-40B4-BE49-F238E27FC236}">
                <a16:creationId xmlns:a16="http://schemas.microsoft.com/office/drawing/2014/main" id="{6DCA3476-2533-C85C-F478-6DE87AD84777}"/>
              </a:ext>
            </a:extLst>
          </p:cNvPr>
          <p:cNvSpPr>
            <a:spLocks noGrp="1"/>
          </p:cNvSpPr>
          <p:nvPr>
            <p:ph type="ftr" sz="quarter" idx="14"/>
          </p:nvPr>
        </p:nvSpPr>
        <p:spPr/>
        <p:txBody>
          <a:bodyPr/>
          <a:lstStyle/>
          <a:p>
            <a:r>
              <a:rPr lang="en-AU"/>
              <a:t>scienceconnections.edu.au</a:t>
            </a:r>
            <a:endParaRPr lang="en-AU" dirty="0"/>
          </a:p>
        </p:txBody>
      </p:sp>
    </p:spTree>
    <p:extLst>
      <p:ext uri="{BB962C8B-B14F-4D97-AF65-F5344CB8AC3E}">
        <p14:creationId xmlns:p14="http://schemas.microsoft.com/office/powerpoint/2010/main" val="3020054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F4AC8-12B8-0E66-F8D6-2EA109245CF6}"/>
              </a:ext>
            </a:extLst>
          </p:cNvPr>
          <p:cNvSpPr>
            <a:spLocks noGrp="1"/>
          </p:cNvSpPr>
          <p:nvPr>
            <p:ph type="title"/>
          </p:nvPr>
        </p:nvSpPr>
        <p:spPr/>
        <p:txBody>
          <a:bodyPr/>
          <a:lstStyle/>
          <a:p>
            <a:r>
              <a:rPr lang="en-AU" noProof="0" dirty="0"/>
              <a:t>Click to edit Master title style</a:t>
            </a:r>
          </a:p>
        </p:txBody>
      </p:sp>
      <p:sp>
        <p:nvSpPr>
          <p:cNvPr id="8" name="Content Placeholder 7">
            <a:extLst>
              <a:ext uri="{FF2B5EF4-FFF2-40B4-BE49-F238E27FC236}">
                <a16:creationId xmlns:a16="http://schemas.microsoft.com/office/drawing/2014/main" id="{A2A1B74A-3EE4-0F1C-F078-00122E08DCE5}"/>
              </a:ext>
            </a:extLst>
          </p:cNvPr>
          <p:cNvSpPr>
            <a:spLocks noGrp="1"/>
          </p:cNvSpPr>
          <p:nvPr>
            <p:ph sz="quarter" idx="13" hasCustomPrompt="1"/>
          </p:nvPr>
        </p:nvSpPr>
        <p:spPr>
          <a:xfrm>
            <a:off x="789936" y="1692000"/>
            <a:ext cx="5047200" cy="3852000"/>
          </a:xfrm>
        </p:spPr>
        <p:txBody>
          <a:bodyPr/>
          <a:lstStyle/>
          <a:p>
            <a:pPr lvl="0"/>
            <a:r>
              <a:rPr lang="en-AU" noProof="0" dirty="0"/>
              <a:t>Use the increase/decrease list level buttons to change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a:p>
            <a:pPr lvl="5"/>
            <a:r>
              <a:rPr lang="en-AU" noProof="0" dirty="0"/>
              <a:t>Sixth level</a:t>
            </a:r>
          </a:p>
          <a:p>
            <a:pPr lvl="6"/>
            <a:r>
              <a:rPr lang="en-AU" noProof="0" dirty="0"/>
              <a:t>Seventh level</a:t>
            </a:r>
          </a:p>
          <a:p>
            <a:pPr lvl="7"/>
            <a:r>
              <a:rPr lang="en-AU" noProof="0" dirty="0"/>
              <a:t>Eighth level</a:t>
            </a:r>
          </a:p>
          <a:p>
            <a:pPr lvl="8"/>
            <a:r>
              <a:rPr lang="en-AU" noProof="0" dirty="0"/>
              <a:t>Ninth level</a:t>
            </a:r>
          </a:p>
          <a:p>
            <a:pPr lvl="0"/>
            <a:endParaRPr lang="en-AU" noProof="0" dirty="0"/>
          </a:p>
        </p:txBody>
      </p:sp>
      <p:sp>
        <p:nvSpPr>
          <p:cNvPr id="3" name="Content Placeholder 7">
            <a:extLst>
              <a:ext uri="{FF2B5EF4-FFF2-40B4-BE49-F238E27FC236}">
                <a16:creationId xmlns:a16="http://schemas.microsoft.com/office/drawing/2014/main" id="{6F975B4C-BAF5-E2EB-F9CA-8571039BF376}"/>
              </a:ext>
            </a:extLst>
          </p:cNvPr>
          <p:cNvSpPr>
            <a:spLocks noGrp="1"/>
          </p:cNvSpPr>
          <p:nvPr>
            <p:ph sz="quarter" idx="14" hasCustomPrompt="1"/>
          </p:nvPr>
        </p:nvSpPr>
        <p:spPr>
          <a:xfrm>
            <a:off x="6359135" y="1692000"/>
            <a:ext cx="5047200" cy="3852000"/>
          </a:xfrm>
        </p:spPr>
        <p:txBody>
          <a:bodyPr/>
          <a:lstStyle/>
          <a:p>
            <a:pPr lvl="0"/>
            <a:r>
              <a:rPr lang="en-AU" noProof="0" dirty="0"/>
              <a:t>Use the increase/decrease list level buttons to change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a:p>
            <a:pPr lvl="5"/>
            <a:r>
              <a:rPr lang="en-AU" noProof="0" dirty="0"/>
              <a:t>Sixth level</a:t>
            </a:r>
          </a:p>
          <a:p>
            <a:pPr lvl="6"/>
            <a:r>
              <a:rPr lang="en-AU" noProof="0" dirty="0"/>
              <a:t>Seventh level</a:t>
            </a:r>
          </a:p>
          <a:p>
            <a:pPr lvl="7"/>
            <a:r>
              <a:rPr lang="en-AU" noProof="0" dirty="0"/>
              <a:t>Eighth level</a:t>
            </a:r>
          </a:p>
          <a:p>
            <a:pPr lvl="8"/>
            <a:r>
              <a:rPr lang="en-AU" noProof="0" dirty="0"/>
              <a:t>Ninth level</a:t>
            </a:r>
          </a:p>
          <a:p>
            <a:pPr lvl="0"/>
            <a:endParaRPr lang="en-AU" noProof="0" dirty="0"/>
          </a:p>
        </p:txBody>
      </p:sp>
      <p:cxnSp>
        <p:nvCxnSpPr>
          <p:cNvPr id="7" name="Straight Connector 6">
            <a:extLst>
              <a:ext uri="{FF2B5EF4-FFF2-40B4-BE49-F238E27FC236}">
                <a16:creationId xmlns:a16="http://schemas.microsoft.com/office/drawing/2014/main" id="{D6D4565F-4100-A6E8-C161-9A32892BCCFB}"/>
              </a:ext>
            </a:extLst>
          </p:cNvPr>
          <p:cNvCxnSpPr>
            <a:cxnSpLocks/>
          </p:cNvCxnSpPr>
          <p:nvPr userDrawn="1"/>
        </p:nvCxnSpPr>
        <p:spPr>
          <a:xfrm>
            <a:off x="789935" y="1283948"/>
            <a:ext cx="10616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Slide Number Placeholder 5">
            <a:extLst>
              <a:ext uri="{FF2B5EF4-FFF2-40B4-BE49-F238E27FC236}">
                <a16:creationId xmlns:a16="http://schemas.microsoft.com/office/drawing/2014/main" id="{F9B0D609-EE4B-5C0F-219E-0698EEEEB72F}"/>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dirty="0">
              <a:solidFill>
                <a:schemeClr val="bg2"/>
              </a:solidFill>
            </a:endParaRPr>
          </a:p>
        </p:txBody>
      </p:sp>
      <p:sp>
        <p:nvSpPr>
          <p:cNvPr id="6" name="Footer Placeholder 5">
            <a:extLst>
              <a:ext uri="{FF2B5EF4-FFF2-40B4-BE49-F238E27FC236}">
                <a16:creationId xmlns:a16="http://schemas.microsoft.com/office/drawing/2014/main" id="{30B144C9-C1C8-2DD1-2341-B0FB332EBC07}"/>
              </a:ext>
            </a:extLst>
          </p:cNvPr>
          <p:cNvSpPr>
            <a:spLocks noGrp="1"/>
          </p:cNvSpPr>
          <p:nvPr>
            <p:ph type="ftr" sz="quarter" idx="15"/>
          </p:nvPr>
        </p:nvSpPr>
        <p:spPr/>
        <p:txBody>
          <a:bodyPr/>
          <a:lstStyle/>
          <a:p>
            <a:r>
              <a:rPr lang="en-AU"/>
              <a:t>scienceconnections.edu.au</a:t>
            </a:r>
            <a:endParaRPr lang="en-AU" dirty="0"/>
          </a:p>
        </p:txBody>
      </p:sp>
    </p:spTree>
    <p:extLst>
      <p:ext uri="{BB962C8B-B14F-4D97-AF65-F5344CB8AC3E}">
        <p14:creationId xmlns:p14="http://schemas.microsoft.com/office/powerpoint/2010/main" val="3487209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_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F4AC8-12B8-0E66-F8D6-2EA109245CF6}"/>
              </a:ext>
            </a:extLst>
          </p:cNvPr>
          <p:cNvSpPr>
            <a:spLocks noGrp="1"/>
          </p:cNvSpPr>
          <p:nvPr>
            <p:ph type="title"/>
          </p:nvPr>
        </p:nvSpPr>
        <p:spPr/>
        <p:txBody>
          <a:bodyPr/>
          <a:lstStyle/>
          <a:p>
            <a:r>
              <a:rPr lang="en-AU" noProof="0" dirty="0"/>
              <a:t>Click to edit Master title style</a:t>
            </a:r>
          </a:p>
        </p:txBody>
      </p:sp>
      <p:sp>
        <p:nvSpPr>
          <p:cNvPr id="8" name="Content Placeholder 7">
            <a:extLst>
              <a:ext uri="{FF2B5EF4-FFF2-40B4-BE49-F238E27FC236}">
                <a16:creationId xmlns:a16="http://schemas.microsoft.com/office/drawing/2014/main" id="{A2A1B74A-3EE4-0F1C-F078-00122E08DCE5}"/>
              </a:ext>
            </a:extLst>
          </p:cNvPr>
          <p:cNvSpPr>
            <a:spLocks noGrp="1"/>
          </p:cNvSpPr>
          <p:nvPr>
            <p:ph sz="quarter" idx="13" hasCustomPrompt="1"/>
          </p:nvPr>
        </p:nvSpPr>
        <p:spPr>
          <a:xfrm>
            <a:off x="789936" y="1692000"/>
            <a:ext cx="5047200" cy="3852000"/>
          </a:xfrm>
        </p:spPr>
        <p:txBody>
          <a:bodyPr/>
          <a:lstStyle/>
          <a:p>
            <a:pPr lvl="0"/>
            <a:r>
              <a:rPr lang="en-AU" noProof="0" dirty="0"/>
              <a:t>Use the increase/decrease list level buttons to change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a:p>
            <a:pPr lvl="5"/>
            <a:r>
              <a:rPr lang="en-AU" noProof="0" dirty="0"/>
              <a:t>Sixth level</a:t>
            </a:r>
          </a:p>
          <a:p>
            <a:pPr lvl="6"/>
            <a:r>
              <a:rPr lang="en-AU" noProof="0" dirty="0"/>
              <a:t>Seventh level</a:t>
            </a:r>
          </a:p>
          <a:p>
            <a:pPr lvl="7"/>
            <a:r>
              <a:rPr lang="en-AU" noProof="0" dirty="0"/>
              <a:t>Eighth level</a:t>
            </a:r>
          </a:p>
          <a:p>
            <a:pPr lvl="8"/>
            <a:r>
              <a:rPr lang="en-AU" noProof="0" dirty="0"/>
              <a:t>Ninth level</a:t>
            </a:r>
          </a:p>
          <a:p>
            <a:pPr lvl="0"/>
            <a:endParaRPr lang="en-AU" noProof="0" dirty="0"/>
          </a:p>
        </p:txBody>
      </p:sp>
      <p:sp>
        <p:nvSpPr>
          <p:cNvPr id="7" name="Picture Placeholder 6">
            <a:extLst>
              <a:ext uri="{FF2B5EF4-FFF2-40B4-BE49-F238E27FC236}">
                <a16:creationId xmlns:a16="http://schemas.microsoft.com/office/drawing/2014/main" id="{BEC2DFFF-BC30-7588-CBE4-CEA369C56BF5}"/>
              </a:ext>
            </a:extLst>
          </p:cNvPr>
          <p:cNvSpPr>
            <a:spLocks noGrp="1"/>
          </p:cNvSpPr>
          <p:nvPr>
            <p:ph type="pic" sz="quarter" idx="15" hasCustomPrompt="1"/>
          </p:nvPr>
        </p:nvSpPr>
        <p:spPr>
          <a:xfrm>
            <a:off x="6359135" y="1692000"/>
            <a:ext cx="5047200" cy="3852000"/>
          </a:xfrm>
        </p:spPr>
        <p:txBody>
          <a:bodyPr anchor="ctr" anchorCtr="0"/>
          <a:lstStyle>
            <a:lvl1pPr algn="ctr">
              <a:defRPr/>
            </a:lvl1pPr>
          </a:lstStyle>
          <a:p>
            <a:r>
              <a:rPr lang="en-AU" dirty="0"/>
              <a:t>Click icon to insert Picture</a:t>
            </a:r>
          </a:p>
        </p:txBody>
      </p:sp>
      <p:cxnSp>
        <p:nvCxnSpPr>
          <p:cNvPr id="6" name="Straight Connector 5">
            <a:extLst>
              <a:ext uri="{FF2B5EF4-FFF2-40B4-BE49-F238E27FC236}">
                <a16:creationId xmlns:a16="http://schemas.microsoft.com/office/drawing/2014/main" id="{8FAE1D76-1E3E-5A7E-9259-734BFE6090F4}"/>
              </a:ext>
            </a:extLst>
          </p:cNvPr>
          <p:cNvCxnSpPr>
            <a:cxnSpLocks/>
          </p:cNvCxnSpPr>
          <p:nvPr userDrawn="1"/>
        </p:nvCxnSpPr>
        <p:spPr>
          <a:xfrm>
            <a:off x="789935" y="1283948"/>
            <a:ext cx="10616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B5FE85A9-77E1-29B9-8102-43E3A19CFCBE}"/>
              </a:ext>
            </a:extLst>
          </p:cNvPr>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fld id="{29D5CE74-914C-4689-99FC-1AEF49CE2B47}" type="slidenum">
              <a:rPr smtClean="0"/>
              <a:pPr/>
              <a:t>‹#›</a:t>
            </a:fld>
            <a:endParaRPr sz="1200" dirty="0">
              <a:solidFill>
                <a:schemeClr val="bg2"/>
              </a:solidFill>
            </a:endParaRPr>
          </a:p>
        </p:txBody>
      </p:sp>
      <p:sp>
        <p:nvSpPr>
          <p:cNvPr id="5" name="Footer Placeholder 4">
            <a:extLst>
              <a:ext uri="{FF2B5EF4-FFF2-40B4-BE49-F238E27FC236}">
                <a16:creationId xmlns:a16="http://schemas.microsoft.com/office/drawing/2014/main" id="{EA1F624E-80AC-BEE4-6E8C-81331FEC01EA}"/>
              </a:ext>
            </a:extLst>
          </p:cNvPr>
          <p:cNvSpPr>
            <a:spLocks noGrp="1"/>
          </p:cNvSpPr>
          <p:nvPr>
            <p:ph type="ftr" sz="quarter" idx="16"/>
          </p:nvPr>
        </p:nvSpPr>
        <p:spPr/>
        <p:txBody>
          <a:bodyPr/>
          <a:lstStyle/>
          <a:p>
            <a:r>
              <a:rPr lang="en-AU"/>
              <a:t>scienceconnections.edu.au</a:t>
            </a:r>
            <a:endParaRPr lang="en-AU" dirty="0"/>
          </a:p>
        </p:txBody>
      </p:sp>
    </p:spTree>
    <p:extLst>
      <p:ext uri="{BB962C8B-B14F-4D97-AF65-F5344CB8AC3E}">
        <p14:creationId xmlns:p14="http://schemas.microsoft.com/office/powerpoint/2010/main" val="4245922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9935" y="711261"/>
            <a:ext cx="10616400" cy="531544"/>
          </a:xfrm>
          <a:prstGeom prst="rect">
            <a:avLst/>
          </a:prstGeom>
        </p:spPr>
        <p:txBody>
          <a:bodyPr vert="horz" lIns="0" tIns="0" rIns="0" bIns="0" rtlCol="0" anchor="t">
            <a:noAutofit/>
          </a:bodyPr>
          <a:lstStyle/>
          <a:p>
            <a:r>
              <a:rPr lang="en-AU" noProof="0"/>
              <a:t>Click to edit Master title style</a:t>
            </a:r>
          </a:p>
        </p:txBody>
      </p:sp>
      <p:sp>
        <p:nvSpPr>
          <p:cNvPr id="3" name="Text Placeholder 2"/>
          <p:cNvSpPr>
            <a:spLocks noGrp="1"/>
          </p:cNvSpPr>
          <p:nvPr>
            <p:ph type="body" idx="1"/>
          </p:nvPr>
        </p:nvSpPr>
        <p:spPr>
          <a:xfrm>
            <a:off x="789935" y="1692000"/>
            <a:ext cx="10616400" cy="3852000"/>
          </a:xfrm>
          <a:prstGeom prst="rect">
            <a:avLst/>
          </a:prstGeom>
        </p:spPr>
        <p:txBody>
          <a:bodyPr vert="horz" lIns="0" tIns="0" rIns="0" bIns="0" rtlCol="0">
            <a:noAutofit/>
          </a:bodyPr>
          <a:lstStyle/>
          <a:p>
            <a:pPr lvl="0"/>
            <a:r>
              <a:rPr lang="en-AU" noProof="0"/>
              <a:t>Use the increase/decrease list level buttons to change styles</a:t>
            </a:r>
          </a:p>
          <a:p>
            <a:pPr lvl="1"/>
            <a:r>
              <a:rPr lang="en-AU" noProof="0"/>
              <a:t>Second level</a:t>
            </a:r>
          </a:p>
          <a:p>
            <a:pPr lvl="2"/>
            <a:r>
              <a:rPr lang="en-AU" noProof="0"/>
              <a:t>Third level</a:t>
            </a:r>
          </a:p>
          <a:p>
            <a:pPr lvl="3"/>
            <a:r>
              <a:rPr lang="en-AU" noProof="0"/>
              <a:t>Fourth level</a:t>
            </a:r>
          </a:p>
          <a:p>
            <a:pPr lvl="4"/>
            <a:r>
              <a:rPr lang="en-AU" noProof="0"/>
              <a:t>Fifth level</a:t>
            </a:r>
          </a:p>
          <a:p>
            <a:pPr lvl="5"/>
            <a:r>
              <a:rPr lang="en-AU" noProof="0"/>
              <a:t>Sixth level</a:t>
            </a:r>
          </a:p>
          <a:p>
            <a:pPr lvl="6"/>
            <a:r>
              <a:rPr lang="en-AU" noProof="0"/>
              <a:t>Seventh level</a:t>
            </a:r>
          </a:p>
          <a:p>
            <a:pPr lvl="7"/>
            <a:r>
              <a:rPr lang="en-AU" noProof="0"/>
              <a:t>Eighth level</a:t>
            </a:r>
          </a:p>
          <a:p>
            <a:pPr lvl="8"/>
            <a:r>
              <a:rPr lang="en-AU" noProof="0"/>
              <a:t>Ninth level</a:t>
            </a:r>
          </a:p>
        </p:txBody>
      </p:sp>
      <p:sp>
        <p:nvSpPr>
          <p:cNvPr id="6" name="Slide Number Placeholder 5"/>
          <p:cNvSpPr>
            <a:spLocks noGrp="1"/>
          </p:cNvSpPr>
          <p:nvPr>
            <p:ph type="sldNum" sz="quarter" idx="4"/>
          </p:nvPr>
        </p:nvSpPr>
        <p:spPr>
          <a:xfrm>
            <a:off x="10686511" y="6259585"/>
            <a:ext cx="719824" cy="310740"/>
          </a:xfrm>
          <a:prstGeom prst="rect">
            <a:avLst/>
          </a:prstGeom>
        </p:spPr>
        <p:txBody>
          <a:bodyPr vert="horz" lIns="0" tIns="0" rIns="0" bIns="0" rtlCol="0" anchor="ctr"/>
          <a:lstStyle>
            <a:lvl1pPr algn="r">
              <a:defRPr lang="en-AU" sz="1000" b="1" smtClean="0">
                <a:solidFill>
                  <a:schemeClr val="tx1"/>
                </a:solidFill>
                <a:latin typeface="+mn-lt"/>
                <a:cs typeface="Arial" pitchFamily="34" charset="0"/>
              </a:defRPr>
            </a:lvl1pPr>
          </a:lstStyle>
          <a:p>
            <a:r>
              <a:rPr lang="en-AU" sz="1200">
                <a:solidFill>
                  <a:schemeClr val="bg2"/>
                </a:solidFill>
              </a:rPr>
              <a:t>(</a:t>
            </a:r>
            <a:fld id="{29D5CE74-914C-4689-99FC-1AEF49CE2B47}" type="slidenum">
              <a:rPr smtClean="0"/>
              <a:pPr/>
              <a:t>‹#›</a:t>
            </a:fld>
            <a:r>
              <a:rPr sz="1200">
                <a:solidFill>
                  <a:schemeClr val="bg2"/>
                </a:solidFill>
              </a:rPr>
              <a:t>)</a:t>
            </a:r>
          </a:p>
        </p:txBody>
      </p:sp>
      <p:sp>
        <p:nvSpPr>
          <p:cNvPr id="4" name="Footer Placeholder 3">
            <a:extLst>
              <a:ext uri="{FF2B5EF4-FFF2-40B4-BE49-F238E27FC236}">
                <a16:creationId xmlns:a16="http://schemas.microsoft.com/office/drawing/2014/main" id="{D379F384-E22A-4C04-2D3F-76823C04012A}"/>
              </a:ext>
            </a:extLst>
          </p:cNvPr>
          <p:cNvSpPr>
            <a:spLocks noGrp="1"/>
          </p:cNvSpPr>
          <p:nvPr>
            <p:ph type="ftr" sz="quarter" idx="3"/>
          </p:nvPr>
        </p:nvSpPr>
        <p:spPr>
          <a:xfrm>
            <a:off x="3985527" y="6264315"/>
            <a:ext cx="4220946" cy="310740"/>
          </a:xfrm>
          <a:prstGeom prst="rect">
            <a:avLst/>
          </a:prstGeom>
        </p:spPr>
        <p:txBody>
          <a:bodyPr vert="horz" lIns="0" tIns="0" rIns="0" bIns="0" rtlCol="0" anchor="ctr"/>
          <a:lstStyle>
            <a:lvl1pPr algn="ctr">
              <a:defRPr sz="1000" b="1">
                <a:solidFill>
                  <a:schemeClr val="bg2"/>
                </a:solidFill>
              </a:defRPr>
            </a:lvl1pPr>
          </a:lstStyle>
          <a:p>
            <a:r>
              <a:rPr lang="en-AU"/>
              <a:t>scienceconnections.edu.au</a:t>
            </a:r>
          </a:p>
        </p:txBody>
      </p:sp>
      <p:pic>
        <p:nvPicPr>
          <p:cNvPr id="5" name="Graphic 3">
            <a:extLst>
              <a:ext uri="{FF2B5EF4-FFF2-40B4-BE49-F238E27FC236}">
                <a16:creationId xmlns:a16="http://schemas.microsoft.com/office/drawing/2014/main" id="{D99D85C0-7AF8-386B-BFE0-F650B72ACC1B}"/>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85666" y="6264315"/>
            <a:ext cx="886643" cy="310740"/>
          </a:xfrm>
          <a:prstGeom prst="rect">
            <a:avLst/>
          </a:prstGeom>
        </p:spPr>
      </p:pic>
    </p:spTree>
    <p:extLst>
      <p:ext uri="{BB962C8B-B14F-4D97-AF65-F5344CB8AC3E}">
        <p14:creationId xmlns:p14="http://schemas.microsoft.com/office/powerpoint/2010/main" val="2063454087"/>
      </p:ext>
    </p:extLst>
  </p:cSld>
  <p:clrMap bg1="lt1" tx1="dk1" bg2="lt2" tx2="dk2" accent1="accent1" accent2="accent2" accent3="accent3" accent4="accent4" accent5="accent5" accent6="accent6" hlink="hlink" folHlink="folHlink"/>
  <p:sldLayoutIdLst>
    <p:sldLayoutId id="2147483658" r:id="rId1"/>
    <p:sldLayoutId id="2147483698" r:id="rId2"/>
    <p:sldLayoutId id="2147483693" r:id="rId3"/>
    <p:sldLayoutId id="2147483696" r:id="rId4"/>
    <p:sldLayoutId id="2147483697" r:id="rId5"/>
    <p:sldLayoutId id="2147483699" r:id="rId6"/>
    <p:sldLayoutId id="2147483650" r:id="rId7"/>
    <p:sldLayoutId id="2147483662" r:id="rId8"/>
    <p:sldLayoutId id="2147483663" r:id="rId9"/>
    <p:sldLayoutId id="2147483665" r:id="rId10"/>
    <p:sldLayoutId id="2147483700" r:id="rId11"/>
    <p:sldLayoutId id="2147483694" r:id="rId12"/>
    <p:sldLayoutId id="2147483687" r:id="rId13"/>
    <p:sldLayoutId id="2147483655" r:id="rId14"/>
  </p:sldLayoutIdLst>
  <p:hf hdr="0" dt="0"/>
  <p:txStyles>
    <p:titleStyle>
      <a:lvl1pPr algn="l" defTabSz="1218804" rtl="0" eaLnBrk="1" latinLnBrk="0" hangingPunct="1">
        <a:lnSpc>
          <a:spcPct val="100000"/>
        </a:lnSpc>
        <a:spcBef>
          <a:spcPct val="0"/>
        </a:spcBef>
        <a:buNone/>
        <a:defRPr sz="3200" b="1" kern="1200">
          <a:solidFill>
            <a:schemeClr val="bg2"/>
          </a:solidFill>
          <a:latin typeface="+mj-lt"/>
          <a:ea typeface="+mj-ea"/>
          <a:cs typeface="Arial" pitchFamily="34" charset="0"/>
        </a:defRPr>
      </a:lvl1pPr>
    </p:titleStyle>
    <p:bodyStyle>
      <a:lvl1pPr marL="0" indent="0" algn="l" defTabSz="1218804" rtl="0" eaLnBrk="1" latinLnBrk="0" hangingPunct="1">
        <a:lnSpc>
          <a:spcPct val="100000"/>
        </a:lnSpc>
        <a:spcBef>
          <a:spcPts val="0"/>
        </a:spcBef>
        <a:spcAft>
          <a:spcPts val="800"/>
        </a:spcAft>
        <a:buFont typeface="Arial" pitchFamily="34" charset="0"/>
        <a:buNone/>
        <a:defRPr sz="1600" b="1" kern="1200" baseline="0">
          <a:solidFill>
            <a:schemeClr val="tx1"/>
          </a:solidFill>
          <a:latin typeface="+mn-lt"/>
          <a:ea typeface="+mn-ea"/>
          <a:cs typeface="Arial" pitchFamily="34" charset="0"/>
        </a:defRPr>
      </a:lvl1pPr>
      <a:lvl2pPr marL="0" indent="0" algn="l" defTabSz="1218804" rtl="0" eaLnBrk="1" latinLnBrk="0" hangingPunct="1">
        <a:lnSpc>
          <a:spcPct val="100000"/>
        </a:lnSpc>
        <a:spcBef>
          <a:spcPts val="0"/>
        </a:spcBef>
        <a:spcAft>
          <a:spcPts val="800"/>
        </a:spcAft>
        <a:buClr>
          <a:schemeClr val="accent1"/>
        </a:buClr>
        <a:buSzPct val="100000"/>
        <a:buFontTx/>
        <a:buNone/>
        <a:defRPr sz="1200" b="1" kern="1200">
          <a:solidFill>
            <a:schemeClr val="tx1"/>
          </a:solidFill>
          <a:latin typeface="+mn-lt"/>
          <a:ea typeface="+mn-ea"/>
          <a:cs typeface="Arial" pitchFamily="34" charset="0"/>
        </a:defRPr>
      </a:lvl2pPr>
      <a:lvl3pPr marL="0" indent="0" algn="l" defTabSz="1218804" rtl="0" eaLnBrk="1" latinLnBrk="0" hangingPunct="1">
        <a:lnSpc>
          <a:spcPct val="100000"/>
        </a:lnSpc>
        <a:spcBef>
          <a:spcPts val="0"/>
        </a:spcBef>
        <a:spcAft>
          <a:spcPts val="800"/>
        </a:spcAft>
        <a:buClr>
          <a:schemeClr val="accent1"/>
        </a:buClr>
        <a:buSzPct val="100000"/>
        <a:buFontTx/>
        <a:buNone/>
        <a:defRPr sz="1000" b="0" kern="1200">
          <a:solidFill>
            <a:schemeClr val="tx1"/>
          </a:solidFill>
          <a:latin typeface="+mn-lt"/>
          <a:ea typeface="+mn-ea"/>
          <a:cs typeface="Arial" pitchFamily="34" charset="0"/>
        </a:defRPr>
      </a:lvl3pPr>
      <a:lvl4pPr marL="144000" indent="-144000" algn="l" defTabSz="1218804" rtl="0" eaLnBrk="1" latinLnBrk="0" hangingPunct="1">
        <a:lnSpc>
          <a:spcPts val="1200"/>
        </a:lnSpc>
        <a:spcBef>
          <a:spcPts val="0"/>
        </a:spcBef>
        <a:spcAft>
          <a:spcPts val="800"/>
        </a:spcAft>
        <a:buClr>
          <a:schemeClr val="tx1"/>
        </a:buClr>
        <a:buSzPct val="100000"/>
        <a:buFont typeface="Symbol" panose="05050102010706020507" pitchFamily="18" charset="2"/>
        <a:buChar char="·"/>
        <a:defRPr sz="1000" kern="1200">
          <a:solidFill>
            <a:schemeClr val="tx1"/>
          </a:solidFill>
          <a:latin typeface="+mn-lt"/>
          <a:ea typeface="+mn-ea"/>
          <a:cs typeface="Arial" pitchFamily="34" charset="0"/>
        </a:defRPr>
      </a:lvl4pPr>
      <a:lvl5pPr marL="288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baseline="0">
          <a:solidFill>
            <a:schemeClr val="tx1"/>
          </a:solidFill>
          <a:latin typeface="+mn-lt"/>
          <a:ea typeface="+mn-ea"/>
          <a:cs typeface="Arial" pitchFamily="34" charset="0"/>
        </a:defRPr>
      </a:lvl5pPr>
      <a:lvl6pPr marL="432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a:solidFill>
            <a:schemeClr val="tx1"/>
          </a:solidFill>
          <a:latin typeface="+mn-lt"/>
          <a:ea typeface="+mn-ea"/>
          <a:cs typeface="Arial" pitchFamily="34" charset="0"/>
        </a:defRPr>
      </a:lvl6pPr>
      <a:lvl7pPr marL="576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a:solidFill>
            <a:schemeClr val="tx1"/>
          </a:solidFill>
          <a:latin typeface="+mn-lt"/>
          <a:ea typeface="+mn-ea"/>
          <a:cs typeface="Arial" pitchFamily="34" charset="0"/>
        </a:defRPr>
      </a:lvl7pPr>
      <a:lvl8pPr marL="720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a:solidFill>
            <a:schemeClr val="tx1"/>
          </a:solidFill>
          <a:latin typeface="+mn-lt"/>
          <a:ea typeface="+mn-ea"/>
          <a:cs typeface="Arial" pitchFamily="34" charset="0"/>
        </a:defRPr>
      </a:lvl8pPr>
      <a:lvl9pPr marL="864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a:solidFill>
            <a:schemeClr val="tx1"/>
          </a:solidFill>
          <a:latin typeface="+mn-lt"/>
          <a:ea typeface="+mn-ea"/>
          <a:cs typeface="Arial" pitchFamily="34" charset="0"/>
        </a:defRPr>
      </a:lvl9pPr>
    </p:bodyStyle>
    <p:otherStyle>
      <a:defPPr>
        <a:defRPr lang="en-US"/>
      </a:defPPr>
      <a:lvl1pPr marL="0" algn="l" defTabSz="1218804" rtl="0" eaLnBrk="1" latinLnBrk="0" hangingPunct="1">
        <a:defRPr sz="800" kern="1200">
          <a:solidFill>
            <a:schemeClr val="tx1"/>
          </a:solidFill>
          <a:latin typeface="+mn-lt"/>
          <a:ea typeface="+mn-ea"/>
          <a:cs typeface="+mn-cs"/>
        </a:defRPr>
      </a:lvl1pPr>
      <a:lvl2pPr marL="609402" algn="l" defTabSz="1218804" rtl="0" eaLnBrk="1" latinLnBrk="0" hangingPunct="1">
        <a:defRPr sz="800" kern="1200">
          <a:solidFill>
            <a:schemeClr val="tx1"/>
          </a:solidFill>
          <a:latin typeface="+mn-lt"/>
          <a:ea typeface="+mn-ea"/>
          <a:cs typeface="+mn-cs"/>
        </a:defRPr>
      </a:lvl2pPr>
      <a:lvl3pPr marL="1218804" algn="l" defTabSz="1218804" rtl="0" eaLnBrk="1" latinLnBrk="0" hangingPunct="1">
        <a:defRPr sz="1200" kern="1200">
          <a:solidFill>
            <a:schemeClr val="tx1"/>
          </a:solidFill>
          <a:latin typeface="+mn-lt"/>
          <a:ea typeface="+mn-ea"/>
          <a:cs typeface="+mn-cs"/>
        </a:defRPr>
      </a:lvl3pPr>
      <a:lvl4pPr marL="1828206" algn="l" defTabSz="1218804" rtl="0" eaLnBrk="1" latinLnBrk="0" hangingPunct="1">
        <a:defRPr sz="1200" kern="1200">
          <a:solidFill>
            <a:schemeClr val="tx1"/>
          </a:solidFill>
          <a:latin typeface="+mn-lt"/>
          <a:ea typeface="+mn-ea"/>
          <a:cs typeface="+mn-cs"/>
        </a:defRPr>
      </a:lvl4pPr>
      <a:lvl5pPr marL="2437608" algn="l" defTabSz="1218804" rtl="0" eaLnBrk="1" latinLnBrk="0" hangingPunct="1">
        <a:defRPr sz="1200" kern="1200">
          <a:solidFill>
            <a:schemeClr val="tx1"/>
          </a:solidFill>
          <a:latin typeface="+mn-lt"/>
          <a:ea typeface="+mn-ea"/>
          <a:cs typeface="+mn-cs"/>
        </a:defRPr>
      </a:lvl5pPr>
      <a:lvl6pPr marL="3047009" algn="l" defTabSz="1218804" rtl="0" eaLnBrk="1" latinLnBrk="0" hangingPunct="1">
        <a:defRPr sz="1200" kern="1200">
          <a:solidFill>
            <a:schemeClr val="tx1"/>
          </a:solidFill>
          <a:latin typeface="+mn-lt"/>
          <a:ea typeface="+mn-ea"/>
          <a:cs typeface="+mn-cs"/>
        </a:defRPr>
      </a:lvl6pPr>
      <a:lvl7pPr marL="3656411" algn="l" defTabSz="1218804" rtl="0" eaLnBrk="1" latinLnBrk="0" hangingPunct="1">
        <a:defRPr sz="1200" kern="1200">
          <a:solidFill>
            <a:schemeClr val="tx1"/>
          </a:solidFill>
          <a:latin typeface="+mn-lt"/>
          <a:ea typeface="+mn-ea"/>
          <a:cs typeface="+mn-cs"/>
        </a:defRPr>
      </a:lvl7pPr>
      <a:lvl8pPr marL="4265813" algn="l" defTabSz="1218804" rtl="0" eaLnBrk="1" latinLnBrk="0" hangingPunct="1">
        <a:defRPr sz="1200" kern="1200">
          <a:solidFill>
            <a:schemeClr val="tx1"/>
          </a:solidFill>
          <a:latin typeface="+mn-lt"/>
          <a:ea typeface="+mn-ea"/>
          <a:cs typeface="+mn-cs"/>
        </a:defRPr>
      </a:lvl8pPr>
      <a:lvl9pPr marL="4875215" algn="l" defTabSz="1218804"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8.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8.pn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7" Type="http://schemas.microsoft.com/office/2007/relationships/hdphoto" Target="../media/hdphoto8.wdp"/><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microsoft.com/office/2007/relationships/hdphoto" Target="../media/hdphoto7.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hyperlink" Target="https://phet.colorado.edu/sims/html/forces-and-motion-basics/latest/forces-and-motion-basics_all.html"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hyperlink" Target="https://phet.colorado.edu/sims/html/forces-and-motion-basics/latest/forces-and-motion-basics_all.html" TargetMode="External"/><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chart" Target="../charts/chart3.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hyperlink" Target="https://www.pexels.com/@anete-lusina/" TargetMode="External"/><Relationship Id="rId7"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microsoft.com/office/2007/relationships/hdphoto" Target="../media/hdphoto11.wdp"/><Relationship Id="rId5" Type="http://schemas.openxmlformats.org/officeDocument/2006/relationships/image" Target="../media/image39.png"/><Relationship Id="rId4" Type="http://schemas.openxmlformats.org/officeDocument/2006/relationships/hyperlink" Target="https://www.pexels.com/@yogendras31/" TargetMode="External"/><Relationship Id="rId9" Type="http://schemas.openxmlformats.org/officeDocument/2006/relationships/image" Target="../media/image4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8.xml"/><Relationship Id="rId6" Type="http://schemas.microsoft.com/office/2007/relationships/hdphoto" Target="../media/hdphoto12.wdp"/><Relationship Id="rId5" Type="http://schemas.openxmlformats.org/officeDocument/2006/relationships/image" Target="../media/image46.png"/><Relationship Id="rId4" Type="http://schemas.openxmlformats.org/officeDocument/2006/relationships/image" Target="../media/image45.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TmNRZRGugcU" TargetMode="Externa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47.png"/><Relationship Id="rId1" Type="http://schemas.openxmlformats.org/officeDocument/2006/relationships/slideLayout" Target="../slideLayouts/slideLayout8.xml"/><Relationship Id="rId5" Type="http://schemas.microsoft.com/office/2007/relationships/hdphoto" Target="../media/hdphoto14.wdp"/><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8.xml"/><Relationship Id="rId6" Type="http://schemas.microsoft.com/office/2007/relationships/hdphoto" Target="../media/hdphoto16.wdp"/><Relationship Id="rId5" Type="http://schemas.openxmlformats.org/officeDocument/2006/relationships/image" Target="../media/image55.png"/><Relationship Id="rId4" Type="http://schemas.openxmlformats.org/officeDocument/2006/relationships/image" Target="../media/image54.jpeg"/></Relationships>
</file>

<file path=ppt/slides/_rels/slide4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8.xml"/><Relationship Id="rId6" Type="http://schemas.openxmlformats.org/officeDocument/2006/relationships/image" Target="../media/image59.jpeg"/><Relationship Id="rId5" Type="http://schemas.microsoft.com/office/2007/relationships/hdphoto" Target="../media/hdphoto17.wdp"/><Relationship Id="rId4" Type="http://schemas.openxmlformats.org/officeDocument/2006/relationships/image" Target="../media/image5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60.png"/><Relationship Id="rId1" Type="http://schemas.openxmlformats.org/officeDocument/2006/relationships/slideLayout" Target="../slideLayouts/slideLayout8.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4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8.xml"/><Relationship Id="rId4" Type="http://schemas.openxmlformats.org/officeDocument/2006/relationships/image" Target="../media/image66.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9.xml"/><Relationship Id="rId5" Type="http://schemas.openxmlformats.org/officeDocument/2006/relationships/image" Target="../media/image7.jpeg"/><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67.pn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68.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70.png"/><Relationship Id="rId1" Type="http://schemas.openxmlformats.org/officeDocument/2006/relationships/slideLayout" Target="../slideLayouts/slideLayout7.xml"/><Relationship Id="rId5" Type="http://schemas.microsoft.com/office/2007/relationships/hdphoto" Target="../media/hdphoto22.wdp"/><Relationship Id="rId4" Type="http://schemas.openxmlformats.org/officeDocument/2006/relationships/image" Target="../media/image7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hyperlink" Target="https://creativecommons.org/licenses/by/2.0" TargetMode="External"/><Relationship Id="rId7" Type="http://schemas.openxmlformats.org/officeDocument/2006/relationships/image" Target="../media/image75.png"/><Relationship Id="rId2" Type="http://schemas.openxmlformats.org/officeDocument/2006/relationships/hyperlink" Target="https://commons.wikimedia.org/wiki/File:Starting_blocks_(36592080034).jpg" TargetMode="External"/><Relationship Id="rId1" Type="http://schemas.openxmlformats.org/officeDocument/2006/relationships/slideLayout" Target="../slideLayouts/slideLayout9.xml"/><Relationship Id="rId6" Type="http://schemas.openxmlformats.org/officeDocument/2006/relationships/image" Target="../media/image74.jpeg"/><Relationship Id="rId5" Type="http://schemas.openxmlformats.org/officeDocument/2006/relationships/image" Target="../media/image73.png"/><Relationship Id="rId4" Type="http://schemas.openxmlformats.org/officeDocument/2006/relationships/image" Target="../media/image72.jpeg"/><Relationship Id="rId9" Type="http://schemas.openxmlformats.org/officeDocument/2006/relationships/image" Target="../media/image77.jpeg"/></Relationships>
</file>

<file path=ppt/slides/_rels/slide58.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78.png"/><Relationship Id="rId1" Type="http://schemas.openxmlformats.org/officeDocument/2006/relationships/slideLayout" Target="../slideLayouts/slideLayout9.xml"/><Relationship Id="rId5" Type="http://schemas.microsoft.com/office/2007/relationships/hdphoto" Target="../media/hdphoto24.wdp"/><Relationship Id="rId4" Type="http://schemas.openxmlformats.org/officeDocument/2006/relationships/image" Target="../media/image7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3" Type="http://schemas.openxmlformats.org/officeDocument/2006/relationships/image" Target="../media/image81.png"/><Relationship Id="rId7" Type="http://schemas.microsoft.com/office/2007/relationships/hdphoto" Target="../media/hdphoto26.wdp"/><Relationship Id="rId2" Type="http://schemas.openxmlformats.org/officeDocument/2006/relationships/image" Target="../media/image80.png"/><Relationship Id="rId1" Type="http://schemas.openxmlformats.org/officeDocument/2006/relationships/slideLayout" Target="../slideLayouts/slideLayout9.xml"/><Relationship Id="rId6" Type="http://schemas.openxmlformats.org/officeDocument/2006/relationships/image" Target="../media/image83.png"/><Relationship Id="rId5" Type="http://schemas.openxmlformats.org/officeDocument/2006/relationships/image" Target="../media/image82.png"/><Relationship Id="rId4" Type="http://schemas.microsoft.com/office/2007/relationships/hdphoto" Target="../media/hdphoto25.wdp"/></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84.sv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9.xml"/><Relationship Id="rId5" Type="http://schemas.openxmlformats.org/officeDocument/2006/relationships/hyperlink" Target="https://chemix.org/" TargetMode="External"/><Relationship Id="rId4" Type="http://schemas.openxmlformats.org/officeDocument/2006/relationships/image" Target="../media/image87.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9.xml"/><Relationship Id="rId4" Type="http://schemas.openxmlformats.org/officeDocument/2006/relationships/image" Target="../media/image9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hyperlink" Target="https://commons.wikimedia.org/wiki/File:AFA_Charity_Golf_Tournament_(7293242).jpg" TargetMode="External"/><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93.png"/><Relationship Id="rId1" Type="http://schemas.openxmlformats.org/officeDocument/2006/relationships/slideLayout" Target="../slideLayouts/slideLayout8.xml"/><Relationship Id="rId6" Type="http://schemas.microsoft.com/office/2007/relationships/hdphoto" Target="../media/hdphoto28.wdp"/><Relationship Id="rId5" Type="http://schemas.openxmlformats.org/officeDocument/2006/relationships/image" Target="../media/image95.png"/><Relationship Id="rId4" Type="http://schemas.openxmlformats.org/officeDocument/2006/relationships/image" Target="../media/image94.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7.xml"/><Relationship Id="rId5" Type="http://schemas.openxmlformats.org/officeDocument/2006/relationships/image" Target="../media/image99.png"/><Relationship Id="rId4" Type="http://schemas.openxmlformats.org/officeDocument/2006/relationships/image" Target="../media/image98.png"/></Relationships>
</file>

<file path=ppt/slides/_rels/slide7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microsoft.com/office/2007/relationships/hdphoto" Target="../media/hdphoto29.wdp"/><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microsoft.com/office/2007/relationships/hdphoto" Target="../media/hdphoto30.wdp"/><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jpg"/><Relationship Id="rId1" Type="http://schemas.openxmlformats.org/officeDocument/2006/relationships/slideLayout" Target="../slideLayouts/slideLayout7.xml"/><Relationship Id="rId5" Type="http://schemas.microsoft.com/office/2007/relationships/hdphoto" Target="../media/hdphoto31.wdp"/><Relationship Id="rId4" Type="http://schemas.openxmlformats.org/officeDocument/2006/relationships/image" Target="../media/image105.png"/></Relationships>
</file>

<file path=ppt/slides/_rels/slide83.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2" Type="http://schemas.openxmlformats.org/officeDocument/2006/relationships/image" Target="../media/image108.jpg"/><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16027-4EFE-5024-03EE-36FE7C2E0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BC157F-2EDA-4DC3-807B-AEB0D6190756}"/>
              </a:ext>
            </a:extLst>
          </p:cNvPr>
          <p:cNvSpPr>
            <a:spLocks noGrp="1"/>
          </p:cNvSpPr>
          <p:nvPr>
            <p:ph type="title"/>
          </p:nvPr>
        </p:nvSpPr>
        <p:spPr>
          <a:xfrm>
            <a:off x="786020" y="2753925"/>
            <a:ext cx="8955384" cy="742940"/>
          </a:xfrm>
        </p:spPr>
        <p:txBody>
          <a:bodyPr/>
          <a:lstStyle/>
          <a:p>
            <a:r>
              <a:rPr lang="en-AU" dirty="0"/>
              <a:t>Science Connections</a:t>
            </a:r>
          </a:p>
        </p:txBody>
      </p:sp>
      <p:sp>
        <p:nvSpPr>
          <p:cNvPr id="3" name="Text Placeholder 2">
            <a:extLst>
              <a:ext uri="{FF2B5EF4-FFF2-40B4-BE49-F238E27FC236}">
                <a16:creationId xmlns:a16="http://schemas.microsoft.com/office/drawing/2014/main" id="{B9A192F9-82F0-096F-BEE7-246AD99B4144}"/>
              </a:ext>
            </a:extLst>
          </p:cNvPr>
          <p:cNvSpPr>
            <a:spLocks noGrp="1"/>
          </p:cNvSpPr>
          <p:nvPr>
            <p:ph type="body" sz="quarter" idx="10"/>
          </p:nvPr>
        </p:nvSpPr>
        <p:spPr>
          <a:xfrm>
            <a:off x="786021" y="3609020"/>
            <a:ext cx="8955384" cy="2115105"/>
          </a:xfrm>
        </p:spPr>
        <p:txBody>
          <a:bodyPr vert="horz" lIns="0" tIns="0" rIns="0" bIns="0" rtlCol="0" anchor="t">
            <a:noAutofit/>
          </a:bodyPr>
          <a:lstStyle/>
          <a:p>
            <a:r>
              <a:rPr lang="en-AU">
                <a:cs typeface="Arial"/>
              </a:rPr>
              <a:t>Year 7 Forces and sport</a:t>
            </a:r>
            <a:endParaRPr lang="en-US"/>
          </a:p>
        </p:txBody>
      </p:sp>
      <p:sp>
        <p:nvSpPr>
          <p:cNvPr id="5" name="Footer Placeholder 4">
            <a:extLst>
              <a:ext uri="{FF2B5EF4-FFF2-40B4-BE49-F238E27FC236}">
                <a16:creationId xmlns:a16="http://schemas.microsoft.com/office/drawing/2014/main" id="{AA05C5DE-9DE0-3ADE-ABA4-AF9D88A3DED3}"/>
              </a:ext>
            </a:extLst>
          </p:cNvPr>
          <p:cNvSpPr>
            <a:spLocks noGrp="1"/>
          </p:cNvSpPr>
          <p:nvPr>
            <p:ph type="ftr" sz="quarter" idx="3"/>
          </p:nvPr>
        </p:nvSpPr>
        <p:spPr>
          <a:xfrm>
            <a:off x="3985527" y="6264315"/>
            <a:ext cx="4220946" cy="310740"/>
          </a:xfrm>
        </p:spPr>
        <p:txBody>
          <a:bodyPr/>
          <a:lstStyle/>
          <a:p>
            <a:r>
              <a:rPr lang="en-AU"/>
              <a:t>scienceconnections.edu.au</a:t>
            </a:r>
            <a:endParaRPr lang="en-AU" dirty="0"/>
          </a:p>
        </p:txBody>
      </p:sp>
      <p:sp>
        <p:nvSpPr>
          <p:cNvPr id="6" name="Slide Number Placeholder 5">
            <a:extLst>
              <a:ext uri="{FF2B5EF4-FFF2-40B4-BE49-F238E27FC236}">
                <a16:creationId xmlns:a16="http://schemas.microsoft.com/office/drawing/2014/main" id="{E78C257B-89D4-02D4-B9EB-8211DAB18ADD}"/>
              </a:ext>
            </a:extLst>
          </p:cNvPr>
          <p:cNvSpPr>
            <a:spLocks noGrp="1"/>
          </p:cNvSpPr>
          <p:nvPr>
            <p:ph type="sldNum" sz="quarter" idx="4"/>
          </p:nvPr>
        </p:nvSpPr>
        <p:spPr>
          <a:xfrm>
            <a:off x="10686511" y="6259585"/>
            <a:ext cx="719824" cy="310740"/>
          </a:xfrm>
        </p:spPr>
        <p:txBody>
          <a:bodyPr/>
          <a:lstStyle/>
          <a:p>
            <a:fld id="{29D5CE74-914C-4689-99FC-1AEF49CE2B47}" type="slidenum">
              <a:rPr lang="en-AU" smtClean="0"/>
              <a:pPr/>
              <a:t>1</a:t>
            </a:fld>
            <a:endParaRPr lang="en-AU" dirty="0"/>
          </a:p>
        </p:txBody>
      </p:sp>
    </p:spTree>
    <p:extLst>
      <p:ext uri="{BB962C8B-B14F-4D97-AF65-F5344CB8AC3E}">
        <p14:creationId xmlns:p14="http://schemas.microsoft.com/office/powerpoint/2010/main" val="2203553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C417E-38DC-0225-F90E-36081614D6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F69AFE-5C77-4A45-8B05-F6FD07660A41}"/>
              </a:ext>
            </a:extLst>
          </p:cNvPr>
          <p:cNvSpPr>
            <a:spLocks noGrp="1"/>
          </p:cNvSpPr>
          <p:nvPr>
            <p:ph type="title"/>
          </p:nvPr>
        </p:nvSpPr>
        <p:spPr/>
        <p:txBody>
          <a:bodyPr/>
          <a:lstStyle/>
          <a:p>
            <a:r>
              <a:rPr lang="en-AU" dirty="0"/>
              <a:t>Lesson 2</a:t>
            </a:r>
          </a:p>
        </p:txBody>
      </p:sp>
      <p:sp>
        <p:nvSpPr>
          <p:cNvPr id="5" name="Footer Placeholder 4">
            <a:extLst>
              <a:ext uri="{FF2B5EF4-FFF2-40B4-BE49-F238E27FC236}">
                <a16:creationId xmlns:a16="http://schemas.microsoft.com/office/drawing/2014/main" id="{42268203-7BF3-280A-CF66-18500D9832B1}"/>
              </a:ext>
            </a:extLst>
          </p:cNvPr>
          <p:cNvSpPr>
            <a:spLocks noGrp="1"/>
          </p:cNvSpPr>
          <p:nvPr>
            <p:ph type="ftr" sz="quarter" idx="11"/>
          </p:nvPr>
        </p:nvSpPr>
        <p:spPr>
          <a:xfrm>
            <a:off x="3985527" y="6264315"/>
            <a:ext cx="4220946" cy="310740"/>
          </a:xfrm>
        </p:spPr>
        <p:txBody>
          <a:bodyPr/>
          <a:lstStyle/>
          <a:p>
            <a:r>
              <a:rPr lang="en-AU"/>
              <a:t>scienceconnections.edu.au</a:t>
            </a:r>
            <a:endParaRPr lang="en-AU" dirty="0"/>
          </a:p>
        </p:txBody>
      </p:sp>
      <p:sp>
        <p:nvSpPr>
          <p:cNvPr id="6" name="Slide Number Placeholder 5">
            <a:extLst>
              <a:ext uri="{FF2B5EF4-FFF2-40B4-BE49-F238E27FC236}">
                <a16:creationId xmlns:a16="http://schemas.microsoft.com/office/drawing/2014/main" id="{34F1270C-63B9-8549-49D1-0A73B2AD5265}"/>
              </a:ext>
            </a:extLst>
          </p:cNvPr>
          <p:cNvSpPr>
            <a:spLocks noGrp="1"/>
          </p:cNvSpPr>
          <p:nvPr>
            <p:ph type="sldNum" sz="quarter" idx="4"/>
          </p:nvPr>
        </p:nvSpPr>
        <p:spPr/>
        <p:txBody>
          <a:bodyPr/>
          <a:lstStyle/>
          <a:p>
            <a:fld id="{29D5CE74-914C-4689-99FC-1AEF49CE2B47}" type="slidenum">
              <a:rPr lang="en-AU" smtClean="0"/>
              <a:pPr/>
              <a:t>10</a:t>
            </a:fld>
            <a:endParaRPr lang="en-AU" sz="1200" dirty="0">
              <a:solidFill>
                <a:schemeClr val="bg2"/>
              </a:solidFill>
            </a:endParaRPr>
          </a:p>
        </p:txBody>
      </p:sp>
      <p:sp>
        <p:nvSpPr>
          <p:cNvPr id="7" name="Text Placeholder 6">
            <a:extLst>
              <a:ext uri="{FF2B5EF4-FFF2-40B4-BE49-F238E27FC236}">
                <a16:creationId xmlns:a16="http://schemas.microsoft.com/office/drawing/2014/main" id="{FFC5357C-0337-A0DA-5A41-CB5A380F2E91}"/>
              </a:ext>
            </a:extLst>
          </p:cNvPr>
          <p:cNvSpPr>
            <a:spLocks noGrp="1"/>
          </p:cNvSpPr>
          <p:nvPr>
            <p:ph type="body" sz="quarter" idx="10"/>
          </p:nvPr>
        </p:nvSpPr>
        <p:spPr/>
        <p:txBody>
          <a:bodyPr/>
          <a:lstStyle/>
          <a:p>
            <a:r>
              <a:rPr lang="en-US" dirty="0"/>
              <a:t>Balanced and unbalanced forces</a:t>
            </a:r>
            <a:endParaRPr lang="en-AU" dirty="0"/>
          </a:p>
        </p:txBody>
      </p:sp>
    </p:spTree>
    <p:extLst>
      <p:ext uri="{BB962C8B-B14F-4D97-AF65-F5344CB8AC3E}">
        <p14:creationId xmlns:p14="http://schemas.microsoft.com/office/powerpoint/2010/main" val="2284744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1BD46-2C7E-D504-D138-230FFCF6B0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CE46DD-8255-3DD0-53C1-97B578F8A58C}"/>
              </a:ext>
            </a:extLst>
          </p:cNvPr>
          <p:cNvSpPr>
            <a:spLocks noGrp="1"/>
          </p:cNvSpPr>
          <p:nvPr>
            <p:ph type="title"/>
          </p:nvPr>
        </p:nvSpPr>
        <p:spPr>
          <a:xfrm>
            <a:off x="789935" y="711261"/>
            <a:ext cx="10616400" cy="531544"/>
          </a:xfrm>
        </p:spPr>
        <p:txBody>
          <a:bodyPr vert="horz" lIns="0" tIns="0" rIns="0" bIns="0" rtlCol="0" anchor="t">
            <a:normAutofit/>
          </a:bodyPr>
          <a:lstStyle/>
          <a:p>
            <a:r>
              <a:rPr lang="en-AU" b="1" kern="1200" dirty="0">
                <a:latin typeface="+mj-lt"/>
                <a:ea typeface="+mj-ea"/>
                <a:cs typeface="Arial" pitchFamily="34" charset="0"/>
              </a:rPr>
              <a:t>How can we describe forces?</a:t>
            </a:r>
          </a:p>
        </p:txBody>
      </p:sp>
      <p:pic>
        <p:nvPicPr>
          <p:cNvPr id="17" name="Content Placeholder 16">
            <a:extLst>
              <a:ext uri="{FF2B5EF4-FFF2-40B4-BE49-F238E27FC236}">
                <a16:creationId xmlns:a16="http://schemas.microsoft.com/office/drawing/2014/main" id="{2FD1680F-7FFB-45D4-FA3D-53A71A7DA178}"/>
              </a:ext>
            </a:extLst>
          </p:cNvPr>
          <p:cNvPicPr>
            <a:picLocks noGrp="1" noChangeAspect="1"/>
          </p:cNvPicPr>
          <p:nvPr>
            <p:ph sz="quarter" idx="13"/>
          </p:nvPr>
        </p:nvPicPr>
        <p:blipFill>
          <a:blip r:embed="rId2" cstate="print">
            <a:extLst>
              <a:ext uri="{28A0092B-C50C-407E-A947-70E740481C1C}">
                <a14:useLocalDpi xmlns:a14="http://schemas.microsoft.com/office/drawing/2010/main"/>
              </a:ext>
            </a:extLst>
          </a:blip>
          <a:srcRect/>
          <a:stretch>
            <a:fillRect/>
          </a:stretch>
        </p:blipFill>
        <p:spPr>
          <a:xfrm>
            <a:off x="969712" y="1528192"/>
            <a:ext cx="4630989" cy="3534350"/>
          </a:xfrm>
          <a:noFill/>
        </p:spPr>
      </p:pic>
      <p:sp>
        <p:nvSpPr>
          <p:cNvPr id="5" name="Slide Number Placeholder 4">
            <a:extLst>
              <a:ext uri="{FF2B5EF4-FFF2-40B4-BE49-F238E27FC236}">
                <a16:creationId xmlns:a16="http://schemas.microsoft.com/office/drawing/2014/main" id="{B1EAA0AF-9773-422D-7E5C-80FAB8E578EE}"/>
              </a:ext>
            </a:extLst>
          </p:cNvPr>
          <p:cNvSpPr>
            <a:spLocks noGrp="1"/>
          </p:cNvSpPr>
          <p:nvPr>
            <p:ph type="sldNum" sz="quarter" idx="4"/>
          </p:nvPr>
        </p:nvSpPr>
        <p:spPr>
          <a:xfrm>
            <a:off x="10686511" y="6259585"/>
            <a:ext cx="719824" cy="310740"/>
          </a:xfrm>
        </p:spPr>
        <p:txBody>
          <a:bodyPr vert="horz" lIns="0" tIns="0" rIns="0" bIns="0" rtlCol="0" anchor="ctr">
            <a:normAutofit/>
          </a:bodyPr>
          <a:lstStyle/>
          <a:p>
            <a:pPr>
              <a:spcAft>
                <a:spcPts val="600"/>
              </a:spcAft>
            </a:pPr>
            <a:fld id="{29D5CE74-914C-4689-99FC-1AEF49CE2B47}" type="slidenum">
              <a:rPr lang="en-AU" smtClean="0"/>
              <a:pPr>
                <a:spcAft>
                  <a:spcPts val="600"/>
                </a:spcAft>
              </a:pPr>
              <a:t>11</a:t>
            </a:fld>
            <a:endParaRPr lang="en-AU"/>
          </a:p>
        </p:txBody>
      </p:sp>
      <p:sp>
        <p:nvSpPr>
          <p:cNvPr id="6" name="Footer Placeholder 5">
            <a:extLst>
              <a:ext uri="{FF2B5EF4-FFF2-40B4-BE49-F238E27FC236}">
                <a16:creationId xmlns:a16="http://schemas.microsoft.com/office/drawing/2014/main" id="{5BA7FDC6-4C3C-A094-8280-BA3D8923B2DB}"/>
              </a:ext>
            </a:extLst>
          </p:cNvPr>
          <p:cNvSpPr>
            <a:spLocks noGrp="1"/>
          </p:cNvSpPr>
          <p:nvPr>
            <p:ph type="ftr" sz="quarter" idx="15"/>
          </p:nvPr>
        </p:nvSpPr>
        <p:spPr>
          <a:xfrm>
            <a:off x="3985527" y="6264315"/>
            <a:ext cx="4220946" cy="310740"/>
          </a:xfrm>
        </p:spPr>
        <p:txBody>
          <a:bodyPr vert="horz" lIns="0" tIns="0" rIns="0" bIns="0" rtlCol="0" anchor="ctr">
            <a:normAutofit/>
          </a:bodyPr>
          <a:lstStyle/>
          <a:p>
            <a:pPr>
              <a:spcAft>
                <a:spcPts val="600"/>
              </a:spcAft>
            </a:pPr>
            <a:r>
              <a:rPr lang="en-AU" b="1" kern="1200">
                <a:latin typeface="+mn-lt"/>
                <a:ea typeface="+mn-ea"/>
                <a:cs typeface="+mn-cs"/>
              </a:rPr>
              <a:t>scienceconnections.edu.au</a:t>
            </a:r>
          </a:p>
        </p:txBody>
      </p:sp>
      <p:grpSp>
        <p:nvGrpSpPr>
          <p:cNvPr id="19" name="Group 18">
            <a:extLst>
              <a:ext uri="{FF2B5EF4-FFF2-40B4-BE49-F238E27FC236}">
                <a16:creationId xmlns:a16="http://schemas.microsoft.com/office/drawing/2014/main" id="{1223F9D4-4802-B40C-AC81-A53364B6C277}"/>
              </a:ext>
            </a:extLst>
          </p:cNvPr>
          <p:cNvGrpSpPr/>
          <p:nvPr/>
        </p:nvGrpSpPr>
        <p:grpSpPr>
          <a:xfrm>
            <a:off x="6030102" y="1454437"/>
            <a:ext cx="5377762" cy="4602882"/>
            <a:chOff x="6163843" y="1528977"/>
            <a:chExt cx="5377762" cy="3926675"/>
          </a:xfrm>
        </p:grpSpPr>
        <p:sp>
          <p:nvSpPr>
            <p:cNvPr id="3" name="TextBox 2">
              <a:extLst>
                <a:ext uri="{FF2B5EF4-FFF2-40B4-BE49-F238E27FC236}">
                  <a16:creationId xmlns:a16="http://schemas.microsoft.com/office/drawing/2014/main" id="{A2E000B4-EB3F-6B49-3619-0A0AA9D67271}"/>
                </a:ext>
              </a:extLst>
            </p:cNvPr>
            <p:cNvSpPr txBox="1"/>
            <p:nvPr/>
          </p:nvSpPr>
          <p:spPr>
            <a:xfrm>
              <a:off x="6276019" y="2395548"/>
              <a:ext cx="5130315" cy="3060104"/>
            </a:xfrm>
            <a:prstGeom prst="rect">
              <a:avLst/>
            </a:prstGeom>
          </p:spPr>
          <p:txBody>
            <a:bodyPr vert="horz" lIns="0" tIns="0" rIns="0" bIns="0" rtlCol="0">
              <a:normAutofit fontScale="92500" lnSpcReduction="20000"/>
            </a:bodyPr>
            <a:lstStyle/>
            <a:p>
              <a:pPr marL="342900" indent="-342900">
                <a:buFont typeface="Arial" panose="020B0604020202020204" pitchFamily="34" charset="0"/>
                <a:buChar char="•"/>
              </a:pPr>
              <a:r>
                <a:rPr lang="en-GB" sz="2600" dirty="0"/>
                <a:t>A force is a push or pull that acts on an object when it interacts with another object.</a:t>
              </a:r>
            </a:p>
            <a:p>
              <a:pPr marL="342900" indent="-342900" defTabSz="1218804" fontAlgn="base">
                <a:spcAft>
                  <a:spcPts val="800"/>
                </a:spcAft>
                <a:buFont typeface="Arial" panose="020B0604020202020204" pitchFamily="34" charset="0"/>
                <a:buChar char="•"/>
              </a:pPr>
              <a:endParaRPr lang="en-AU" sz="1700" b="1" baseline="0" dirty="0">
                <a:cs typeface="Arial" pitchFamily="34" charset="0"/>
              </a:endParaRPr>
            </a:p>
            <a:p>
              <a:pPr marL="342900" indent="-342900" defTabSz="1218804" fontAlgn="base">
                <a:spcAft>
                  <a:spcPts val="800"/>
                </a:spcAft>
                <a:buFont typeface="Arial" panose="020B0604020202020204" pitchFamily="34" charset="0"/>
                <a:buChar char="•"/>
              </a:pPr>
              <a:r>
                <a:rPr lang="en-AU" sz="2600" baseline="0" dirty="0">
                  <a:cs typeface="Arial" pitchFamily="34" charset="0"/>
                </a:rPr>
                <a:t>Some forces cause movement such as changing direction or speeding up or slowing down.</a:t>
              </a:r>
            </a:p>
            <a:p>
              <a:pPr marL="342900" indent="-342900" defTabSz="1218804" fontAlgn="base">
                <a:spcAft>
                  <a:spcPts val="800"/>
                </a:spcAft>
                <a:buFont typeface="Arial" panose="020B0604020202020204" pitchFamily="34" charset="0"/>
                <a:buChar char="•"/>
              </a:pPr>
              <a:endParaRPr lang="en-AU" sz="1700" b="1" baseline="0" dirty="0">
                <a:cs typeface="Arial" pitchFamily="34" charset="0"/>
              </a:endParaRPr>
            </a:p>
            <a:p>
              <a:pPr marL="342900" indent="-342900" defTabSz="1218804" fontAlgn="base">
                <a:spcAft>
                  <a:spcPts val="800"/>
                </a:spcAft>
                <a:buFont typeface="Arial" panose="020B0604020202020204" pitchFamily="34" charset="0"/>
                <a:buChar char="•"/>
              </a:pPr>
              <a:r>
                <a:rPr lang="en-AU" sz="2600" baseline="0" dirty="0">
                  <a:cs typeface="Arial" pitchFamily="34" charset="0"/>
                </a:rPr>
                <a:t>Other forces are balanced, and the object’s motion remains unchanged.</a:t>
              </a:r>
            </a:p>
            <a:p>
              <a:pPr defTabSz="1218804" fontAlgn="base">
                <a:spcAft>
                  <a:spcPts val="800"/>
                </a:spcAft>
              </a:pPr>
              <a:endParaRPr lang="en-AU" sz="1600" b="1" baseline="0" dirty="0">
                <a:cs typeface="Arial" pitchFamily="34" charset="0"/>
              </a:endParaRPr>
            </a:p>
            <a:p>
              <a:pPr defTabSz="1218804" fontAlgn="base">
                <a:spcAft>
                  <a:spcPts val="800"/>
                </a:spcAft>
              </a:pPr>
              <a:endParaRPr lang="en-AU" sz="1600" b="1" baseline="0" dirty="0">
                <a:cs typeface="Arial" pitchFamily="34" charset="0"/>
              </a:endParaRPr>
            </a:p>
          </p:txBody>
        </p:sp>
        <p:sp>
          <p:nvSpPr>
            <p:cNvPr id="18" name="TextBox 17">
              <a:extLst>
                <a:ext uri="{FF2B5EF4-FFF2-40B4-BE49-F238E27FC236}">
                  <a16:creationId xmlns:a16="http://schemas.microsoft.com/office/drawing/2014/main" id="{C2185FE2-6C5B-119E-059E-AEF56BEFB4CD}"/>
                </a:ext>
              </a:extLst>
            </p:cNvPr>
            <p:cNvSpPr txBox="1"/>
            <p:nvPr/>
          </p:nvSpPr>
          <p:spPr>
            <a:xfrm>
              <a:off x="6163843" y="1528977"/>
              <a:ext cx="5377762" cy="708916"/>
            </a:xfrm>
            <a:prstGeom prst="rect">
              <a:avLst/>
            </a:prstGeom>
            <a:noFill/>
          </p:spPr>
          <p:txBody>
            <a:bodyPr wrap="square" rtlCol="0">
              <a:spAutoFit/>
            </a:bodyPr>
            <a:lstStyle/>
            <a:p>
              <a:r>
                <a:rPr lang="en-US" sz="2400" b="1" dirty="0"/>
                <a:t>Find examples of these statements about forces in this picture:</a:t>
              </a:r>
              <a:endParaRPr lang="en-AU" sz="2400" b="1" dirty="0"/>
            </a:p>
          </p:txBody>
        </p:sp>
      </p:grpSp>
      <p:sp>
        <p:nvSpPr>
          <p:cNvPr id="4" name="TextBox 3">
            <a:extLst>
              <a:ext uri="{FF2B5EF4-FFF2-40B4-BE49-F238E27FC236}">
                <a16:creationId xmlns:a16="http://schemas.microsoft.com/office/drawing/2014/main" id="{F4166E2A-66EC-48FF-7EB1-B2310A91F422}"/>
              </a:ext>
            </a:extLst>
          </p:cNvPr>
          <p:cNvSpPr txBox="1"/>
          <p:nvPr/>
        </p:nvSpPr>
        <p:spPr>
          <a:xfrm>
            <a:off x="906634" y="5062542"/>
            <a:ext cx="4531366" cy="184666"/>
          </a:xfrm>
          <a:prstGeom prst="rect">
            <a:avLst/>
          </a:prstGeom>
          <a:noFill/>
        </p:spPr>
        <p:txBody>
          <a:bodyPr wrap="square" rtlCol="0">
            <a:spAutoFit/>
          </a:bodyPr>
          <a:lstStyle/>
          <a:p>
            <a:r>
              <a:rPr lang="en-AU" sz="600" dirty="0">
                <a:solidFill>
                  <a:srgbClr val="3366CC"/>
                </a:solidFill>
                <a:latin typeface="Arial" panose="020B0604020202020204" pitchFamily="34" charset="0"/>
              </a:rPr>
              <a:t>Sergio Daniel Rivas Rey</a:t>
            </a:r>
            <a:r>
              <a:rPr lang="en-AU" sz="600" dirty="0">
                <a:solidFill>
                  <a:srgbClr val="362B36"/>
                </a:solidFill>
                <a:latin typeface="Arial" panose="020B0604020202020204" pitchFamily="34" charset="0"/>
              </a:rPr>
              <a:t>, </a:t>
            </a:r>
            <a:r>
              <a:rPr lang="en-AU" sz="600" dirty="0">
                <a:solidFill>
                  <a:srgbClr val="3366CC"/>
                </a:solidFill>
                <a:latin typeface="Arial" panose="020B0604020202020204" pitchFamily="34" charset="0"/>
              </a:rPr>
              <a:t>CC BY-SA 4.0</a:t>
            </a:r>
            <a:r>
              <a:rPr lang="en-AU" sz="600" dirty="0">
                <a:solidFill>
                  <a:srgbClr val="362B36"/>
                </a:solidFill>
                <a:latin typeface="Arial" panose="020B0604020202020204" pitchFamily="34" charset="0"/>
              </a:rPr>
              <a:t>, via Wikimedia Commons</a:t>
            </a:r>
            <a:endParaRPr lang="en-AU" sz="600" dirty="0">
              <a:solidFill>
                <a:srgbClr val="3366CC"/>
              </a:solidFill>
              <a:latin typeface="Arial" panose="020B0604020202020204" pitchFamily="34" charset="0"/>
            </a:endParaRPr>
          </a:p>
        </p:txBody>
      </p:sp>
      <p:graphicFrame>
        <p:nvGraphicFramePr>
          <p:cNvPr id="7" name="Table 6">
            <a:extLst>
              <a:ext uri="{FF2B5EF4-FFF2-40B4-BE49-F238E27FC236}">
                <a16:creationId xmlns:a16="http://schemas.microsoft.com/office/drawing/2014/main" id="{47C74DF2-1C8F-53CC-10CA-A474C56F8D60}"/>
              </a:ext>
            </a:extLst>
          </p:cNvPr>
          <p:cNvGraphicFramePr>
            <a:graphicFrameLocks noGrp="1"/>
          </p:cNvGraphicFramePr>
          <p:nvPr>
            <p:extLst>
              <p:ext uri="{D42A27DB-BD31-4B8C-83A1-F6EECF244321}">
                <p14:modId xmlns:p14="http://schemas.microsoft.com/office/powerpoint/2010/main" val="2140245385"/>
              </p:ext>
            </p:extLst>
          </p:nvPr>
        </p:nvGraphicFramePr>
        <p:xfrm>
          <a:off x="0" y="0"/>
          <a:ext cx="1905000" cy="638690"/>
        </p:xfrm>
        <a:graphic>
          <a:graphicData uri="http://schemas.openxmlformats.org/drawingml/2006/table">
            <a:tbl>
              <a:tblPr/>
              <a:tblGrid>
                <a:gridCol w="1905000">
                  <a:extLst>
                    <a:ext uri="{9D8B030D-6E8A-4147-A177-3AD203B41FA5}">
                      <a16:colId xmlns:a16="http://schemas.microsoft.com/office/drawing/2014/main" val="2893793856"/>
                    </a:ext>
                  </a:extLst>
                </a:gridCol>
              </a:tblGrid>
              <a:tr h="638690">
                <a:tc>
                  <a:txBody>
                    <a:bodyPr/>
                    <a:lstStyle/>
                    <a:p>
                      <a:pPr algn="l" fontAlgn="b">
                        <a:buNone/>
                      </a:pPr>
                      <a:endParaRPr lang="en-AU"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3021189752"/>
                  </a:ext>
                </a:extLst>
              </a:tr>
            </a:tbl>
          </a:graphicData>
        </a:graphic>
      </p:graphicFrame>
    </p:spTree>
    <p:extLst>
      <p:ext uri="{BB962C8B-B14F-4D97-AF65-F5344CB8AC3E}">
        <p14:creationId xmlns:p14="http://schemas.microsoft.com/office/powerpoint/2010/main" val="3343755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71E9D-A225-7D93-65D4-9497F1FF6939}"/>
              </a:ext>
            </a:extLst>
          </p:cNvPr>
          <p:cNvSpPr>
            <a:spLocks noGrp="1"/>
          </p:cNvSpPr>
          <p:nvPr>
            <p:ph type="title"/>
          </p:nvPr>
        </p:nvSpPr>
        <p:spPr/>
        <p:txBody>
          <a:bodyPr/>
          <a:lstStyle/>
          <a:p>
            <a:r>
              <a:rPr lang="en-US" sz="4000" dirty="0"/>
              <a:t>What happens when forces act in different directions? </a:t>
            </a:r>
            <a:br>
              <a:rPr lang="en-US" sz="4000" dirty="0"/>
            </a:br>
            <a:br>
              <a:rPr lang="en-US" sz="4000" dirty="0"/>
            </a:br>
            <a:r>
              <a:rPr lang="en-US" sz="4000" dirty="0"/>
              <a:t>Why?</a:t>
            </a:r>
            <a:endParaRPr lang="en-AU" sz="4000" dirty="0"/>
          </a:p>
        </p:txBody>
      </p:sp>
      <p:sp>
        <p:nvSpPr>
          <p:cNvPr id="3" name="Slide Number Placeholder 2">
            <a:extLst>
              <a:ext uri="{FF2B5EF4-FFF2-40B4-BE49-F238E27FC236}">
                <a16:creationId xmlns:a16="http://schemas.microsoft.com/office/drawing/2014/main" id="{F3AB04F8-0C86-1A35-54A1-BAB1A0EC13B3}"/>
              </a:ext>
            </a:extLst>
          </p:cNvPr>
          <p:cNvSpPr>
            <a:spLocks noGrp="1"/>
          </p:cNvSpPr>
          <p:nvPr>
            <p:ph type="sldNum" sz="quarter" idx="4"/>
          </p:nvPr>
        </p:nvSpPr>
        <p:spPr/>
        <p:txBody>
          <a:bodyPr/>
          <a:lstStyle/>
          <a:p>
            <a:fld id="{29D5CE74-914C-4689-99FC-1AEF49CE2B47}" type="slidenum">
              <a:rPr lang="en-AU" smtClean="0"/>
              <a:pPr/>
              <a:t>12</a:t>
            </a:fld>
            <a:endParaRPr lang="en-AU" sz="1200" dirty="0">
              <a:solidFill>
                <a:schemeClr val="bg2"/>
              </a:solidFill>
            </a:endParaRPr>
          </a:p>
        </p:txBody>
      </p:sp>
      <p:sp>
        <p:nvSpPr>
          <p:cNvPr id="4" name="Footer Placeholder 3">
            <a:extLst>
              <a:ext uri="{FF2B5EF4-FFF2-40B4-BE49-F238E27FC236}">
                <a16:creationId xmlns:a16="http://schemas.microsoft.com/office/drawing/2014/main" id="{249F9F7F-F38C-022B-F1FE-C13E2D8112EE}"/>
              </a:ext>
            </a:extLst>
          </p:cNvPr>
          <p:cNvSpPr>
            <a:spLocks noGrp="1"/>
          </p:cNvSpPr>
          <p:nvPr>
            <p:ph type="ftr" sz="quarter" idx="10"/>
          </p:nvPr>
        </p:nvSpPr>
        <p:spPr/>
        <p:txBody>
          <a:bodyPr/>
          <a:lstStyle/>
          <a:p>
            <a:r>
              <a:rPr lang="en-AU"/>
              <a:t>scienceconnections.edu.au</a:t>
            </a:r>
            <a:endParaRPr lang="en-AU" dirty="0"/>
          </a:p>
        </p:txBody>
      </p:sp>
    </p:spTree>
    <p:extLst>
      <p:ext uri="{BB962C8B-B14F-4D97-AF65-F5344CB8AC3E}">
        <p14:creationId xmlns:p14="http://schemas.microsoft.com/office/powerpoint/2010/main" val="339885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20AA7-C139-7E01-E962-A3748D5BCB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50E12C-DC74-B333-752E-DE3F62990E00}"/>
              </a:ext>
            </a:extLst>
          </p:cNvPr>
          <p:cNvSpPr>
            <a:spLocks noGrp="1"/>
          </p:cNvSpPr>
          <p:nvPr>
            <p:ph type="title"/>
          </p:nvPr>
        </p:nvSpPr>
        <p:spPr>
          <a:xfrm>
            <a:off x="789935" y="711261"/>
            <a:ext cx="10616400" cy="531544"/>
          </a:xfrm>
        </p:spPr>
        <p:txBody>
          <a:bodyPr anchor="t">
            <a:normAutofit/>
          </a:bodyPr>
          <a:lstStyle/>
          <a:p>
            <a:r>
              <a:rPr lang="en-AU" dirty="0">
                <a:cs typeface="Arial"/>
              </a:rPr>
              <a:t>The different directions of forces in sport</a:t>
            </a:r>
          </a:p>
        </p:txBody>
      </p:sp>
      <p:sp>
        <p:nvSpPr>
          <p:cNvPr id="5" name="Slide Number Placeholder 4">
            <a:extLst>
              <a:ext uri="{FF2B5EF4-FFF2-40B4-BE49-F238E27FC236}">
                <a16:creationId xmlns:a16="http://schemas.microsoft.com/office/drawing/2014/main" id="{8937714C-7BD1-D0CE-0BAC-F4E56019A00E}"/>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13</a:t>
            </a:fld>
            <a:endParaRPr lang="en-AU"/>
          </a:p>
        </p:txBody>
      </p:sp>
      <p:sp>
        <p:nvSpPr>
          <p:cNvPr id="6" name="Footer Placeholder 5">
            <a:extLst>
              <a:ext uri="{FF2B5EF4-FFF2-40B4-BE49-F238E27FC236}">
                <a16:creationId xmlns:a16="http://schemas.microsoft.com/office/drawing/2014/main" id="{48B9496F-BDA3-F596-7A09-07C525EB24D5}"/>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dirty="0"/>
              <a:t>scienceconnections.edu.au</a:t>
            </a:r>
          </a:p>
        </p:txBody>
      </p:sp>
      <p:sp>
        <p:nvSpPr>
          <p:cNvPr id="3" name="TextBox 2">
            <a:extLst>
              <a:ext uri="{FF2B5EF4-FFF2-40B4-BE49-F238E27FC236}">
                <a16:creationId xmlns:a16="http://schemas.microsoft.com/office/drawing/2014/main" id="{5463B773-E9FF-9102-AC2E-820CD24D26F2}"/>
              </a:ext>
            </a:extLst>
          </p:cNvPr>
          <p:cNvSpPr txBox="1"/>
          <p:nvPr/>
        </p:nvSpPr>
        <p:spPr>
          <a:xfrm>
            <a:off x="817415" y="1414974"/>
            <a:ext cx="6133680" cy="4317464"/>
          </a:xfrm>
          <a:prstGeom prst="rect">
            <a:avLst/>
          </a:prstGeom>
          <a:noFill/>
        </p:spPr>
        <p:txBody>
          <a:bodyPr wrap="square" rtlCol="0">
            <a:spAutoFit/>
          </a:bodyPr>
          <a:lstStyle/>
          <a:p>
            <a:pPr>
              <a:lnSpc>
                <a:spcPct val="108000"/>
              </a:lnSpc>
            </a:pPr>
            <a:r>
              <a:rPr lang="en-AU" sz="2400" dirty="0"/>
              <a:t>Forces act with a certain </a:t>
            </a:r>
            <a:r>
              <a:rPr lang="en-AU" sz="2400" b="1" dirty="0"/>
              <a:t>size</a:t>
            </a:r>
            <a:r>
              <a:rPr lang="en-AU" sz="2400" dirty="0"/>
              <a:t> (called </a:t>
            </a:r>
            <a:r>
              <a:rPr lang="en-AU" sz="2400" b="1" dirty="0"/>
              <a:t>magnitude</a:t>
            </a:r>
            <a:r>
              <a:rPr lang="en-AU" sz="2400" dirty="0"/>
              <a:t>) and in a specific </a:t>
            </a:r>
            <a:r>
              <a:rPr lang="en-AU" sz="2400" b="1" dirty="0"/>
              <a:t>direction</a:t>
            </a:r>
            <a:r>
              <a:rPr lang="en-AU" sz="2400" dirty="0"/>
              <a:t>.</a:t>
            </a:r>
          </a:p>
          <a:p>
            <a:pPr>
              <a:lnSpc>
                <a:spcPct val="108000"/>
              </a:lnSpc>
            </a:pPr>
            <a:r>
              <a:rPr lang="en-AU" sz="2400" dirty="0"/>
              <a:t>Different forces acting on the same object can:</a:t>
            </a:r>
          </a:p>
          <a:p>
            <a:pPr marL="901700" indent="-546100">
              <a:lnSpc>
                <a:spcPct val="108000"/>
              </a:lnSpc>
              <a:buFont typeface="Wingdings" panose="05000000000000000000" pitchFamily="2" charset="2"/>
              <a:buChar char="Ø"/>
            </a:pPr>
            <a:r>
              <a:rPr lang="en-AU" sz="2400" dirty="0"/>
              <a:t>balance → no change in motion.</a:t>
            </a:r>
          </a:p>
          <a:p>
            <a:pPr marL="901700" indent="-546100">
              <a:lnSpc>
                <a:spcPct val="108000"/>
              </a:lnSpc>
              <a:buFont typeface="Wingdings" panose="05000000000000000000" pitchFamily="2" charset="2"/>
              <a:buChar char="Ø"/>
            </a:pPr>
            <a:r>
              <a:rPr lang="en-AU" sz="2400" dirty="0"/>
              <a:t>be unbalanced → leading to starting or stopping motion or changing speed or direction.</a:t>
            </a:r>
          </a:p>
          <a:p>
            <a:pPr>
              <a:lnSpc>
                <a:spcPct val="108000"/>
              </a:lnSpc>
            </a:pPr>
            <a:endParaRPr lang="en-AU" sz="1600" dirty="0"/>
          </a:p>
          <a:p>
            <a:pPr>
              <a:lnSpc>
                <a:spcPct val="108000"/>
              </a:lnSpc>
            </a:pPr>
            <a:r>
              <a:rPr lang="en-AU" sz="2400" dirty="0"/>
              <a:t>What are the directions of forces in these sports?</a:t>
            </a:r>
          </a:p>
        </p:txBody>
      </p:sp>
      <p:grpSp>
        <p:nvGrpSpPr>
          <p:cNvPr id="15" name="Group 14">
            <a:extLst>
              <a:ext uri="{FF2B5EF4-FFF2-40B4-BE49-F238E27FC236}">
                <a16:creationId xmlns:a16="http://schemas.microsoft.com/office/drawing/2014/main" id="{0A7881D1-E308-FDD2-12BE-C695DE2B4ABC}"/>
              </a:ext>
            </a:extLst>
          </p:cNvPr>
          <p:cNvGrpSpPr/>
          <p:nvPr/>
        </p:nvGrpSpPr>
        <p:grpSpPr>
          <a:xfrm>
            <a:off x="7221125" y="1414974"/>
            <a:ext cx="4068746" cy="4884103"/>
            <a:chOff x="6978139" y="-125036"/>
            <a:chExt cx="4160474" cy="5195295"/>
          </a:xfrm>
        </p:grpSpPr>
        <p:grpSp>
          <p:nvGrpSpPr>
            <p:cNvPr id="4" name="Group 3">
              <a:extLst>
                <a:ext uri="{FF2B5EF4-FFF2-40B4-BE49-F238E27FC236}">
                  <a16:creationId xmlns:a16="http://schemas.microsoft.com/office/drawing/2014/main" id="{F90DA37F-62DB-7470-E223-023095D41388}"/>
                </a:ext>
              </a:extLst>
            </p:cNvPr>
            <p:cNvGrpSpPr/>
            <p:nvPr/>
          </p:nvGrpSpPr>
          <p:grpSpPr>
            <a:xfrm>
              <a:off x="6997923" y="1893937"/>
              <a:ext cx="4140690" cy="3176322"/>
              <a:chOff x="6982571" y="1176311"/>
              <a:chExt cx="4140690" cy="3176322"/>
            </a:xfrm>
          </p:grpSpPr>
          <p:sp>
            <p:nvSpPr>
              <p:cNvPr id="9" name="TextBox 8">
                <a:extLst>
                  <a:ext uri="{FF2B5EF4-FFF2-40B4-BE49-F238E27FC236}">
                    <a16:creationId xmlns:a16="http://schemas.microsoft.com/office/drawing/2014/main" id="{69235316-68DC-6CC5-7BF7-3F1A9CBE633C}"/>
                  </a:ext>
                </a:extLst>
              </p:cNvPr>
              <p:cNvSpPr txBox="1"/>
              <p:nvPr/>
            </p:nvSpPr>
            <p:spPr>
              <a:xfrm>
                <a:off x="8342469" y="4025246"/>
                <a:ext cx="2690324" cy="327387"/>
              </a:xfrm>
              <a:prstGeom prst="rect">
                <a:avLst/>
              </a:prstGeom>
              <a:noFill/>
            </p:spPr>
            <p:txBody>
              <a:bodyPr wrap="square" rtlCol="0">
                <a:spAutoFit/>
              </a:bodyPr>
              <a:lstStyle/>
              <a:p>
                <a:pPr algn="r"/>
                <a:r>
                  <a:rPr lang="en-US" sz="600" dirty="0"/>
                  <a:t>Daniel Neves Cotta via </a:t>
                </a:r>
                <a:r>
                  <a:rPr lang="en-US" sz="600" dirty="0" err="1"/>
                  <a:t>Pexels</a:t>
                </a:r>
                <a:r>
                  <a:rPr lang="en-US" sz="600" dirty="0"/>
                  <a:t>, Kindel Media via </a:t>
                </a:r>
                <a:r>
                  <a:rPr lang="en-US" sz="600" dirty="0" err="1"/>
                  <a:t>Pexels</a:t>
                </a:r>
                <a:endParaRPr lang="pt-BR" sz="600" dirty="0">
                  <a:solidFill>
                    <a:srgbClr val="3366CC"/>
                  </a:solidFill>
                  <a:latin typeface="Arial" panose="020B0604020202020204" pitchFamily="34" charset="0"/>
                </a:endParaRPr>
              </a:p>
              <a:p>
                <a:r>
                  <a:rPr lang="en-US" sz="800" dirty="0"/>
                  <a:t> </a:t>
                </a:r>
                <a:endParaRPr lang="en-AU" sz="800" dirty="0"/>
              </a:p>
            </p:txBody>
          </p:sp>
          <p:pic>
            <p:nvPicPr>
              <p:cNvPr id="13" name="Picture 12">
                <a:extLst>
                  <a:ext uri="{FF2B5EF4-FFF2-40B4-BE49-F238E27FC236}">
                    <a16:creationId xmlns:a16="http://schemas.microsoft.com/office/drawing/2014/main" id="{9094A583-5F76-C8A8-0194-13F0ECA267B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82571" y="1176311"/>
                <a:ext cx="4140690" cy="2848935"/>
              </a:xfrm>
              <a:prstGeom prst="rect">
                <a:avLst/>
              </a:prstGeom>
            </p:spPr>
          </p:pic>
        </p:grpSp>
        <p:pic>
          <p:nvPicPr>
            <p:cNvPr id="11" name="Picture 10">
              <a:extLst>
                <a:ext uri="{FF2B5EF4-FFF2-40B4-BE49-F238E27FC236}">
                  <a16:creationId xmlns:a16="http://schemas.microsoft.com/office/drawing/2014/main" id="{43B178FF-3515-02E3-5993-2CB4F7DC496D}"/>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9693296" y="-119003"/>
              <a:ext cx="1445317" cy="1915296"/>
            </a:xfrm>
            <a:prstGeom prst="rect">
              <a:avLst/>
            </a:prstGeom>
          </p:spPr>
        </p:pic>
        <p:pic>
          <p:nvPicPr>
            <p:cNvPr id="14" name="Picture 13">
              <a:extLst>
                <a:ext uri="{FF2B5EF4-FFF2-40B4-BE49-F238E27FC236}">
                  <a16:creationId xmlns:a16="http://schemas.microsoft.com/office/drawing/2014/main" id="{6688523A-8F99-DFFD-1F97-0A64A4004F1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78139" y="-125036"/>
              <a:ext cx="2561504" cy="1921328"/>
            </a:xfrm>
            <a:prstGeom prst="rect">
              <a:avLst/>
            </a:prstGeom>
          </p:spPr>
        </p:pic>
      </p:grpSp>
    </p:spTree>
    <p:extLst>
      <p:ext uri="{BB962C8B-B14F-4D97-AF65-F5344CB8AC3E}">
        <p14:creationId xmlns:p14="http://schemas.microsoft.com/office/powerpoint/2010/main" val="3055914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3E862-D513-51E1-3542-07223F99FD86}"/>
              </a:ext>
            </a:extLst>
          </p:cNvPr>
          <p:cNvSpPr>
            <a:spLocks noGrp="1"/>
          </p:cNvSpPr>
          <p:nvPr>
            <p:ph type="title"/>
          </p:nvPr>
        </p:nvSpPr>
        <p:spPr/>
        <p:txBody>
          <a:bodyPr/>
          <a:lstStyle/>
          <a:p>
            <a:r>
              <a:rPr lang="en-US" dirty="0"/>
              <a:t>Investigate: Forces in different directions</a:t>
            </a:r>
            <a:endParaRPr lang="en-AU" dirty="0"/>
          </a:p>
        </p:txBody>
      </p:sp>
      <p:sp>
        <p:nvSpPr>
          <p:cNvPr id="4" name="Slide Number Placeholder 3">
            <a:extLst>
              <a:ext uri="{FF2B5EF4-FFF2-40B4-BE49-F238E27FC236}">
                <a16:creationId xmlns:a16="http://schemas.microsoft.com/office/drawing/2014/main" id="{B4A92E66-3008-7EA8-5458-6E8DF4E07F39}"/>
              </a:ext>
            </a:extLst>
          </p:cNvPr>
          <p:cNvSpPr>
            <a:spLocks noGrp="1"/>
          </p:cNvSpPr>
          <p:nvPr>
            <p:ph type="sldNum" sz="quarter" idx="4"/>
          </p:nvPr>
        </p:nvSpPr>
        <p:spPr/>
        <p:txBody>
          <a:bodyPr/>
          <a:lstStyle/>
          <a:p>
            <a:fld id="{29D5CE74-914C-4689-99FC-1AEF49CE2B47}" type="slidenum">
              <a:rPr lang="en-AU" smtClean="0"/>
              <a:pPr/>
              <a:t>14</a:t>
            </a:fld>
            <a:endParaRPr lang="en-AU" sz="1200" dirty="0">
              <a:solidFill>
                <a:schemeClr val="bg2"/>
              </a:solidFill>
            </a:endParaRPr>
          </a:p>
        </p:txBody>
      </p:sp>
      <p:sp>
        <p:nvSpPr>
          <p:cNvPr id="5" name="Footer Placeholder 4">
            <a:extLst>
              <a:ext uri="{FF2B5EF4-FFF2-40B4-BE49-F238E27FC236}">
                <a16:creationId xmlns:a16="http://schemas.microsoft.com/office/drawing/2014/main" id="{881F4734-C5E3-6A9A-098B-DBB89B5EB0C1}"/>
              </a:ext>
            </a:extLst>
          </p:cNvPr>
          <p:cNvSpPr>
            <a:spLocks noGrp="1"/>
          </p:cNvSpPr>
          <p:nvPr>
            <p:ph type="ftr" sz="quarter" idx="14"/>
          </p:nvPr>
        </p:nvSpPr>
        <p:spPr/>
        <p:txBody>
          <a:bodyPr/>
          <a:lstStyle/>
          <a:p>
            <a:r>
              <a:rPr lang="en-AU"/>
              <a:t>scienceconnections.edu.au</a:t>
            </a:r>
            <a:endParaRPr lang="en-AU" dirty="0"/>
          </a:p>
        </p:txBody>
      </p:sp>
      <p:grpSp>
        <p:nvGrpSpPr>
          <p:cNvPr id="19" name="Group 18">
            <a:extLst>
              <a:ext uri="{FF2B5EF4-FFF2-40B4-BE49-F238E27FC236}">
                <a16:creationId xmlns:a16="http://schemas.microsoft.com/office/drawing/2014/main" id="{83745748-520F-C872-CB74-CD9D02CC1FA9}"/>
              </a:ext>
            </a:extLst>
          </p:cNvPr>
          <p:cNvGrpSpPr/>
          <p:nvPr/>
        </p:nvGrpSpPr>
        <p:grpSpPr>
          <a:xfrm>
            <a:off x="789935" y="1420784"/>
            <a:ext cx="5940915" cy="4466481"/>
            <a:chOff x="3009504" y="1390797"/>
            <a:chExt cx="5940915" cy="4466481"/>
          </a:xfrm>
        </p:grpSpPr>
        <p:pic>
          <p:nvPicPr>
            <p:cNvPr id="14" name="Picture 13">
              <a:extLst>
                <a:ext uri="{FF2B5EF4-FFF2-40B4-BE49-F238E27FC236}">
                  <a16:creationId xmlns:a16="http://schemas.microsoft.com/office/drawing/2014/main" id="{27BC0848-7CE8-58C8-9A1D-145ADD871059}"/>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3009504" y="3654025"/>
              <a:ext cx="5940915" cy="2203253"/>
            </a:xfrm>
            <a:prstGeom prst="rect">
              <a:avLst/>
            </a:prstGeom>
          </p:spPr>
        </p:pic>
        <p:pic>
          <p:nvPicPr>
            <p:cNvPr id="16" name="Picture 15">
              <a:extLst>
                <a:ext uri="{FF2B5EF4-FFF2-40B4-BE49-F238E27FC236}">
                  <a16:creationId xmlns:a16="http://schemas.microsoft.com/office/drawing/2014/main" id="{9FEDD3BA-13C3-6816-D923-A0F1672FBB57}"/>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3009504" y="1390797"/>
              <a:ext cx="4572000" cy="2115235"/>
            </a:xfrm>
            <a:prstGeom prst="rect">
              <a:avLst/>
            </a:prstGeom>
          </p:spPr>
        </p:pic>
      </p:grpSp>
      <p:sp>
        <p:nvSpPr>
          <p:cNvPr id="20" name="TextBox 19">
            <a:extLst>
              <a:ext uri="{FF2B5EF4-FFF2-40B4-BE49-F238E27FC236}">
                <a16:creationId xmlns:a16="http://schemas.microsoft.com/office/drawing/2014/main" id="{31C07DEF-5D3F-89BE-D315-45BD0B16E17E}"/>
              </a:ext>
            </a:extLst>
          </p:cNvPr>
          <p:cNvSpPr txBox="1"/>
          <p:nvPr/>
        </p:nvSpPr>
        <p:spPr>
          <a:xfrm>
            <a:off x="5586036" y="1382312"/>
            <a:ext cx="5940915" cy="1815882"/>
          </a:xfrm>
          <a:prstGeom prst="rect">
            <a:avLst/>
          </a:prstGeom>
          <a:noFill/>
        </p:spPr>
        <p:txBody>
          <a:bodyPr wrap="square" rtlCol="0">
            <a:spAutoFit/>
          </a:bodyPr>
          <a:lstStyle/>
          <a:p>
            <a:r>
              <a:rPr lang="en-US" sz="2400" dirty="0"/>
              <a:t>Rubber bands pulled equal distance each side of the pin.</a:t>
            </a:r>
          </a:p>
          <a:p>
            <a:endParaRPr lang="en-US" sz="1600" dirty="0"/>
          </a:p>
          <a:p>
            <a:r>
              <a:rPr lang="en-US" sz="2400" dirty="0"/>
              <a:t>Equal pull forces on each side of the block = </a:t>
            </a:r>
            <a:r>
              <a:rPr lang="en-US" sz="2400" b="1" dirty="0"/>
              <a:t>balanced forces</a:t>
            </a:r>
            <a:endParaRPr lang="en-AU" sz="2400" b="1" dirty="0"/>
          </a:p>
        </p:txBody>
      </p:sp>
      <p:sp>
        <p:nvSpPr>
          <p:cNvPr id="21" name="TextBox 20">
            <a:extLst>
              <a:ext uri="{FF2B5EF4-FFF2-40B4-BE49-F238E27FC236}">
                <a16:creationId xmlns:a16="http://schemas.microsoft.com/office/drawing/2014/main" id="{B7DBC094-E1CE-EAF8-03B0-460DFCACC223}"/>
              </a:ext>
            </a:extLst>
          </p:cNvPr>
          <p:cNvSpPr txBox="1"/>
          <p:nvPr/>
        </p:nvSpPr>
        <p:spPr>
          <a:xfrm>
            <a:off x="6996100" y="3669374"/>
            <a:ext cx="4536361" cy="2185214"/>
          </a:xfrm>
          <a:prstGeom prst="rect">
            <a:avLst/>
          </a:prstGeom>
          <a:noFill/>
        </p:spPr>
        <p:txBody>
          <a:bodyPr wrap="square" rtlCol="0">
            <a:spAutoFit/>
          </a:bodyPr>
          <a:lstStyle/>
          <a:p>
            <a:r>
              <a:rPr lang="en-US" sz="2400" dirty="0"/>
              <a:t>Rubber band on the right pulled </a:t>
            </a:r>
            <a:r>
              <a:rPr lang="en-US" sz="2400"/>
              <a:t>a greater distance </a:t>
            </a:r>
            <a:r>
              <a:rPr lang="en-US" sz="2400" dirty="0"/>
              <a:t>than the band on the left side.</a:t>
            </a:r>
          </a:p>
          <a:p>
            <a:endParaRPr lang="en-US" sz="1600" dirty="0"/>
          </a:p>
          <a:p>
            <a:r>
              <a:rPr lang="en-US" sz="2400" dirty="0"/>
              <a:t>Unequal pull forces on each side = </a:t>
            </a:r>
            <a:r>
              <a:rPr lang="en-US" sz="2400" b="1" dirty="0"/>
              <a:t>unbalanced forces</a:t>
            </a:r>
            <a:endParaRPr lang="en-AU" sz="2400" b="1" dirty="0"/>
          </a:p>
        </p:txBody>
      </p:sp>
    </p:spTree>
    <p:extLst>
      <p:ext uri="{BB962C8B-B14F-4D97-AF65-F5344CB8AC3E}">
        <p14:creationId xmlns:p14="http://schemas.microsoft.com/office/powerpoint/2010/main" val="4154362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BD28E-4AB0-42FB-B18A-45A4E52077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658BFD-F1BD-B306-D7CC-98EEAFB58226}"/>
              </a:ext>
            </a:extLst>
          </p:cNvPr>
          <p:cNvSpPr>
            <a:spLocks noGrp="1"/>
          </p:cNvSpPr>
          <p:nvPr>
            <p:ph type="title"/>
          </p:nvPr>
        </p:nvSpPr>
        <p:spPr/>
        <p:txBody>
          <a:bodyPr/>
          <a:lstStyle/>
          <a:p>
            <a:r>
              <a:rPr lang="en-US" sz="3600" i="1" dirty="0"/>
              <a:t>Optional:</a:t>
            </a:r>
            <a:r>
              <a:rPr lang="en-US" sz="3600" dirty="0"/>
              <a:t> What happens when forces act in the same direction? </a:t>
            </a:r>
            <a:br>
              <a:rPr lang="en-US" sz="4000" dirty="0"/>
            </a:br>
            <a:br>
              <a:rPr lang="en-US" sz="4000" dirty="0"/>
            </a:br>
            <a:r>
              <a:rPr lang="en-US" sz="3600" dirty="0"/>
              <a:t>Why?</a:t>
            </a:r>
            <a:endParaRPr lang="en-AU" sz="4000" dirty="0"/>
          </a:p>
        </p:txBody>
      </p:sp>
      <p:sp>
        <p:nvSpPr>
          <p:cNvPr id="3" name="Slide Number Placeholder 2">
            <a:extLst>
              <a:ext uri="{FF2B5EF4-FFF2-40B4-BE49-F238E27FC236}">
                <a16:creationId xmlns:a16="http://schemas.microsoft.com/office/drawing/2014/main" id="{4752F08E-2F15-9A03-C794-963B112530F6}"/>
              </a:ext>
            </a:extLst>
          </p:cNvPr>
          <p:cNvSpPr>
            <a:spLocks noGrp="1"/>
          </p:cNvSpPr>
          <p:nvPr>
            <p:ph type="sldNum" sz="quarter" idx="4"/>
          </p:nvPr>
        </p:nvSpPr>
        <p:spPr/>
        <p:txBody>
          <a:bodyPr/>
          <a:lstStyle/>
          <a:p>
            <a:fld id="{29D5CE74-914C-4689-99FC-1AEF49CE2B47}" type="slidenum">
              <a:rPr lang="en-AU" smtClean="0"/>
              <a:pPr/>
              <a:t>15</a:t>
            </a:fld>
            <a:endParaRPr lang="en-AU" sz="1200" dirty="0">
              <a:solidFill>
                <a:schemeClr val="bg2"/>
              </a:solidFill>
            </a:endParaRPr>
          </a:p>
        </p:txBody>
      </p:sp>
      <p:sp>
        <p:nvSpPr>
          <p:cNvPr id="4" name="Footer Placeholder 3">
            <a:extLst>
              <a:ext uri="{FF2B5EF4-FFF2-40B4-BE49-F238E27FC236}">
                <a16:creationId xmlns:a16="http://schemas.microsoft.com/office/drawing/2014/main" id="{8B86F563-B2BB-4CC9-1150-A04647241383}"/>
              </a:ext>
            </a:extLst>
          </p:cNvPr>
          <p:cNvSpPr>
            <a:spLocks noGrp="1"/>
          </p:cNvSpPr>
          <p:nvPr>
            <p:ph type="ftr" sz="quarter" idx="10"/>
          </p:nvPr>
        </p:nvSpPr>
        <p:spPr/>
        <p:txBody>
          <a:bodyPr/>
          <a:lstStyle/>
          <a:p>
            <a:r>
              <a:rPr lang="en-AU"/>
              <a:t>scienceconnections.edu.au</a:t>
            </a:r>
            <a:endParaRPr lang="en-AU" dirty="0"/>
          </a:p>
        </p:txBody>
      </p:sp>
    </p:spTree>
    <p:extLst>
      <p:ext uri="{BB962C8B-B14F-4D97-AF65-F5344CB8AC3E}">
        <p14:creationId xmlns:p14="http://schemas.microsoft.com/office/powerpoint/2010/main" val="32495408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DFA8A-03C3-D023-45FC-489392E40E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3D31AE-CACB-1812-D53E-470490B3A9BE}"/>
              </a:ext>
            </a:extLst>
          </p:cNvPr>
          <p:cNvSpPr>
            <a:spLocks noGrp="1"/>
          </p:cNvSpPr>
          <p:nvPr>
            <p:ph type="title"/>
          </p:nvPr>
        </p:nvSpPr>
        <p:spPr/>
        <p:txBody>
          <a:bodyPr/>
          <a:lstStyle/>
          <a:p>
            <a:r>
              <a:rPr lang="en-US" i="1" dirty="0"/>
              <a:t>Optional</a:t>
            </a:r>
            <a:r>
              <a:rPr lang="en-US" dirty="0"/>
              <a:t> Investigate: Forces in the same direction</a:t>
            </a:r>
            <a:endParaRPr lang="en-AU" dirty="0"/>
          </a:p>
        </p:txBody>
      </p:sp>
      <p:sp>
        <p:nvSpPr>
          <p:cNvPr id="4" name="Slide Number Placeholder 3">
            <a:extLst>
              <a:ext uri="{FF2B5EF4-FFF2-40B4-BE49-F238E27FC236}">
                <a16:creationId xmlns:a16="http://schemas.microsoft.com/office/drawing/2014/main" id="{DFB0C399-2CF2-A44D-8FEE-F8B4DE72A084}"/>
              </a:ext>
            </a:extLst>
          </p:cNvPr>
          <p:cNvSpPr>
            <a:spLocks noGrp="1"/>
          </p:cNvSpPr>
          <p:nvPr>
            <p:ph type="sldNum" sz="quarter" idx="4"/>
          </p:nvPr>
        </p:nvSpPr>
        <p:spPr/>
        <p:txBody>
          <a:bodyPr/>
          <a:lstStyle/>
          <a:p>
            <a:fld id="{29D5CE74-914C-4689-99FC-1AEF49CE2B47}" type="slidenum">
              <a:rPr lang="en-AU" smtClean="0"/>
              <a:pPr/>
              <a:t>16</a:t>
            </a:fld>
            <a:endParaRPr lang="en-AU" sz="1200" dirty="0">
              <a:solidFill>
                <a:schemeClr val="bg2"/>
              </a:solidFill>
            </a:endParaRPr>
          </a:p>
        </p:txBody>
      </p:sp>
      <p:sp>
        <p:nvSpPr>
          <p:cNvPr id="5" name="Footer Placeholder 4">
            <a:extLst>
              <a:ext uri="{FF2B5EF4-FFF2-40B4-BE49-F238E27FC236}">
                <a16:creationId xmlns:a16="http://schemas.microsoft.com/office/drawing/2014/main" id="{2F55F8F7-19BA-881F-7B64-E522B09F7DFE}"/>
              </a:ext>
            </a:extLst>
          </p:cNvPr>
          <p:cNvSpPr>
            <a:spLocks noGrp="1"/>
          </p:cNvSpPr>
          <p:nvPr>
            <p:ph type="ftr" sz="quarter" idx="14"/>
          </p:nvPr>
        </p:nvSpPr>
        <p:spPr/>
        <p:txBody>
          <a:bodyPr/>
          <a:lstStyle/>
          <a:p>
            <a:r>
              <a:rPr lang="en-AU"/>
              <a:t>scienceconnections.edu.au</a:t>
            </a:r>
            <a:endParaRPr lang="en-AU" dirty="0"/>
          </a:p>
        </p:txBody>
      </p:sp>
      <p:pic>
        <p:nvPicPr>
          <p:cNvPr id="7" name="Picture 6">
            <a:extLst>
              <a:ext uri="{FF2B5EF4-FFF2-40B4-BE49-F238E27FC236}">
                <a16:creationId xmlns:a16="http://schemas.microsoft.com/office/drawing/2014/main" id="{8B83B567-07A5-F5EC-3CB3-B6FCD269ADD6}"/>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tretch>
            <a:fillRect/>
          </a:stretch>
        </p:blipFill>
        <p:spPr>
          <a:xfrm>
            <a:off x="1505490" y="1988838"/>
            <a:ext cx="4089073" cy="3066805"/>
          </a:xfrm>
          <a:prstGeom prst="rect">
            <a:avLst/>
          </a:prstGeom>
        </p:spPr>
      </p:pic>
      <p:pic>
        <p:nvPicPr>
          <p:cNvPr id="9" name="Picture 8">
            <a:extLst>
              <a:ext uri="{FF2B5EF4-FFF2-40B4-BE49-F238E27FC236}">
                <a16:creationId xmlns:a16="http://schemas.microsoft.com/office/drawing/2014/main" id="{503F8E75-51E8-069F-6BCC-718E2743DEFB}"/>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6501045" y="1988839"/>
            <a:ext cx="4089074" cy="3066805"/>
          </a:xfrm>
          <a:prstGeom prst="rect">
            <a:avLst/>
          </a:prstGeom>
        </p:spPr>
      </p:pic>
    </p:spTree>
    <p:extLst>
      <p:ext uri="{BB962C8B-B14F-4D97-AF65-F5344CB8AC3E}">
        <p14:creationId xmlns:p14="http://schemas.microsoft.com/office/powerpoint/2010/main" val="3743543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6DFD2-AD51-8CA0-9F8D-EA6BBCF986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B2AB1C-51C7-4A38-9ED3-81FB6E8D7037}"/>
              </a:ext>
            </a:extLst>
          </p:cNvPr>
          <p:cNvSpPr>
            <a:spLocks noGrp="1"/>
          </p:cNvSpPr>
          <p:nvPr>
            <p:ph type="title"/>
          </p:nvPr>
        </p:nvSpPr>
        <p:spPr/>
        <p:txBody>
          <a:bodyPr/>
          <a:lstStyle/>
          <a:p>
            <a:r>
              <a:rPr lang="en-US" dirty="0"/>
              <a:t>Integrate: Forces in different directions</a:t>
            </a:r>
            <a:endParaRPr lang="en-AU" dirty="0"/>
          </a:p>
        </p:txBody>
      </p:sp>
      <p:sp>
        <p:nvSpPr>
          <p:cNvPr id="4" name="Slide Number Placeholder 3">
            <a:extLst>
              <a:ext uri="{FF2B5EF4-FFF2-40B4-BE49-F238E27FC236}">
                <a16:creationId xmlns:a16="http://schemas.microsoft.com/office/drawing/2014/main" id="{23CB1524-C7D0-8A2C-2CC9-A9445C30D84A}"/>
              </a:ext>
            </a:extLst>
          </p:cNvPr>
          <p:cNvSpPr>
            <a:spLocks noGrp="1"/>
          </p:cNvSpPr>
          <p:nvPr>
            <p:ph type="sldNum" sz="quarter" idx="4"/>
          </p:nvPr>
        </p:nvSpPr>
        <p:spPr/>
        <p:txBody>
          <a:bodyPr/>
          <a:lstStyle/>
          <a:p>
            <a:fld id="{29D5CE74-914C-4689-99FC-1AEF49CE2B47}" type="slidenum">
              <a:rPr lang="en-AU" smtClean="0"/>
              <a:pPr/>
              <a:t>17</a:t>
            </a:fld>
            <a:endParaRPr lang="en-AU" sz="1200" dirty="0">
              <a:solidFill>
                <a:schemeClr val="bg2"/>
              </a:solidFill>
            </a:endParaRPr>
          </a:p>
        </p:txBody>
      </p:sp>
      <p:sp>
        <p:nvSpPr>
          <p:cNvPr id="5" name="Footer Placeholder 4">
            <a:extLst>
              <a:ext uri="{FF2B5EF4-FFF2-40B4-BE49-F238E27FC236}">
                <a16:creationId xmlns:a16="http://schemas.microsoft.com/office/drawing/2014/main" id="{5E01A0E3-39A8-92A4-BC3D-5C55E1C30732}"/>
              </a:ext>
            </a:extLst>
          </p:cNvPr>
          <p:cNvSpPr>
            <a:spLocks noGrp="1"/>
          </p:cNvSpPr>
          <p:nvPr>
            <p:ph type="ftr" sz="quarter" idx="14"/>
          </p:nvPr>
        </p:nvSpPr>
        <p:spPr/>
        <p:txBody>
          <a:bodyPr/>
          <a:lstStyle/>
          <a:p>
            <a:r>
              <a:rPr lang="en-AU"/>
              <a:t>scienceconnections.edu.au</a:t>
            </a:r>
            <a:endParaRPr lang="en-AU" dirty="0"/>
          </a:p>
        </p:txBody>
      </p:sp>
      <p:sp>
        <p:nvSpPr>
          <p:cNvPr id="3" name="TextBox 2">
            <a:extLst>
              <a:ext uri="{FF2B5EF4-FFF2-40B4-BE49-F238E27FC236}">
                <a16:creationId xmlns:a16="http://schemas.microsoft.com/office/drawing/2014/main" id="{D0A6A395-FE31-3447-F5E9-376B4A0F54F7}"/>
              </a:ext>
            </a:extLst>
          </p:cNvPr>
          <p:cNvSpPr txBox="1"/>
          <p:nvPr/>
        </p:nvSpPr>
        <p:spPr>
          <a:xfrm>
            <a:off x="703845" y="1375742"/>
            <a:ext cx="10171130" cy="1703030"/>
          </a:xfrm>
          <a:prstGeom prst="rect">
            <a:avLst/>
          </a:prstGeom>
          <a:noFill/>
        </p:spPr>
        <p:txBody>
          <a:bodyPr wrap="square" lIns="91440" tIns="45720" rIns="91440" bIns="45720" rtlCol="0" anchor="t">
            <a:spAutoFit/>
          </a:bodyPr>
          <a:lstStyle/>
          <a:p>
            <a:pPr>
              <a:lnSpc>
                <a:spcPct val="150000"/>
              </a:lnSpc>
            </a:pPr>
            <a:r>
              <a:rPr lang="en-US" sz="1800" dirty="0"/>
              <a:t>When forces of the same size (or magnitude) act in different directions, the block did not move as the forces were </a:t>
            </a:r>
            <a:r>
              <a:rPr lang="en-US" sz="1800" b="1" dirty="0"/>
              <a:t>balanced</a:t>
            </a:r>
            <a:r>
              <a:rPr lang="en-US" sz="1800" dirty="0"/>
              <a:t>.</a:t>
            </a:r>
          </a:p>
          <a:p>
            <a:pPr>
              <a:lnSpc>
                <a:spcPct val="150000"/>
              </a:lnSpc>
            </a:pPr>
            <a:r>
              <a:rPr lang="en-US" sz="1800" dirty="0"/>
              <a:t>The block did not move because there was a </a:t>
            </a:r>
            <a:r>
              <a:rPr lang="en-US" sz="1800" b="1" dirty="0"/>
              <a:t>zero</a:t>
            </a:r>
            <a:r>
              <a:rPr lang="en-US" sz="1800" dirty="0"/>
              <a:t> </a:t>
            </a:r>
            <a:r>
              <a:rPr lang="en-US" sz="1800" b="1" dirty="0"/>
              <a:t>net or </a:t>
            </a:r>
            <a:r>
              <a:rPr lang="en-US" sz="1800" b="1"/>
              <a:t>“</a:t>
            </a:r>
            <a:r>
              <a:rPr lang="en-US" sz="1800" b="1" dirty="0"/>
              <a:t>final</a:t>
            </a:r>
            <a:r>
              <a:rPr lang="en-US" sz="1800" b="1"/>
              <a:t>”</a:t>
            </a:r>
            <a:r>
              <a:rPr lang="en-US" sz="1800" b="1" dirty="0"/>
              <a:t> force </a:t>
            </a:r>
            <a:r>
              <a:rPr lang="en-US" sz="1800" dirty="0"/>
              <a:t>acting on it.</a:t>
            </a:r>
          </a:p>
          <a:p>
            <a:pPr>
              <a:lnSpc>
                <a:spcPct val="150000"/>
              </a:lnSpc>
            </a:pPr>
            <a:r>
              <a:rPr lang="en-US" sz="1800" dirty="0"/>
              <a:t>The forces </a:t>
            </a:r>
            <a:r>
              <a:rPr lang="en-US" sz="1800" b="1" dirty="0"/>
              <a:t>subtract</a:t>
            </a:r>
            <a:r>
              <a:rPr lang="en-US" sz="1800" dirty="0"/>
              <a:t> from each other when they act in opposite directions and </a:t>
            </a:r>
            <a:r>
              <a:rPr lang="en-US" sz="1800" b="1" dirty="0"/>
              <a:t>cancel out</a:t>
            </a:r>
            <a:r>
              <a:rPr lang="en-US" sz="1800" dirty="0"/>
              <a:t>.</a:t>
            </a:r>
            <a:endParaRPr lang="en-AU" sz="1800" dirty="0">
              <a:cs typeface="Arial"/>
            </a:endParaRPr>
          </a:p>
        </p:txBody>
      </p:sp>
      <p:pic>
        <p:nvPicPr>
          <p:cNvPr id="6" name="Picture 5">
            <a:extLst>
              <a:ext uri="{FF2B5EF4-FFF2-40B4-BE49-F238E27FC236}">
                <a16:creationId xmlns:a16="http://schemas.microsoft.com/office/drawing/2014/main" id="{CF4BBE35-9C8A-3AB9-9172-D8E532C64826}"/>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875420" y="3308167"/>
            <a:ext cx="4572000" cy="2115235"/>
          </a:xfrm>
          <a:prstGeom prst="rect">
            <a:avLst/>
          </a:prstGeom>
        </p:spPr>
      </p:pic>
      <p:pic>
        <p:nvPicPr>
          <p:cNvPr id="10" name="Picture 9">
            <a:extLst>
              <a:ext uri="{FF2B5EF4-FFF2-40B4-BE49-F238E27FC236}">
                <a16:creationId xmlns:a16="http://schemas.microsoft.com/office/drawing/2014/main" id="{F958CFAF-CF88-B84F-A615-F6DEEC72C9D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653099" y="3260345"/>
            <a:ext cx="5385569" cy="2163057"/>
          </a:xfrm>
          <a:prstGeom prst="rect">
            <a:avLst/>
          </a:prstGeom>
        </p:spPr>
      </p:pic>
    </p:spTree>
    <p:extLst>
      <p:ext uri="{BB962C8B-B14F-4D97-AF65-F5344CB8AC3E}">
        <p14:creationId xmlns:p14="http://schemas.microsoft.com/office/powerpoint/2010/main" val="2542719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F49D1-FF6A-B90C-71F0-C80C528128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A083C4-7F46-546B-AEBC-85A4E3ED73E8}"/>
              </a:ext>
            </a:extLst>
          </p:cNvPr>
          <p:cNvSpPr>
            <a:spLocks noGrp="1"/>
          </p:cNvSpPr>
          <p:nvPr>
            <p:ph type="title"/>
          </p:nvPr>
        </p:nvSpPr>
        <p:spPr/>
        <p:txBody>
          <a:bodyPr/>
          <a:lstStyle/>
          <a:p>
            <a:r>
              <a:rPr lang="en-US" dirty="0"/>
              <a:t>Integrate: Forces in different directions</a:t>
            </a:r>
            <a:endParaRPr lang="en-AU" dirty="0"/>
          </a:p>
        </p:txBody>
      </p:sp>
      <p:sp>
        <p:nvSpPr>
          <p:cNvPr id="4" name="Slide Number Placeholder 3">
            <a:extLst>
              <a:ext uri="{FF2B5EF4-FFF2-40B4-BE49-F238E27FC236}">
                <a16:creationId xmlns:a16="http://schemas.microsoft.com/office/drawing/2014/main" id="{1CE087A2-E08F-D5EF-A3FD-2D6A3C5DC4AC}"/>
              </a:ext>
            </a:extLst>
          </p:cNvPr>
          <p:cNvSpPr>
            <a:spLocks noGrp="1"/>
          </p:cNvSpPr>
          <p:nvPr>
            <p:ph type="sldNum" sz="quarter" idx="4"/>
          </p:nvPr>
        </p:nvSpPr>
        <p:spPr/>
        <p:txBody>
          <a:bodyPr/>
          <a:lstStyle/>
          <a:p>
            <a:fld id="{29D5CE74-914C-4689-99FC-1AEF49CE2B47}" type="slidenum">
              <a:rPr lang="en-AU" smtClean="0"/>
              <a:pPr/>
              <a:t>18</a:t>
            </a:fld>
            <a:endParaRPr lang="en-AU" sz="1200" dirty="0">
              <a:solidFill>
                <a:schemeClr val="bg2"/>
              </a:solidFill>
            </a:endParaRPr>
          </a:p>
        </p:txBody>
      </p:sp>
      <p:sp>
        <p:nvSpPr>
          <p:cNvPr id="5" name="Footer Placeholder 4">
            <a:extLst>
              <a:ext uri="{FF2B5EF4-FFF2-40B4-BE49-F238E27FC236}">
                <a16:creationId xmlns:a16="http://schemas.microsoft.com/office/drawing/2014/main" id="{D1974E21-307A-3D60-2700-E4E95D4071D4}"/>
              </a:ext>
            </a:extLst>
          </p:cNvPr>
          <p:cNvSpPr>
            <a:spLocks noGrp="1"/>
          </p:cNvSpPr>
          <p:nvPr>
            <p:ph type="ftr" sz="quarter" idx="14"/>
          </p:nvPr>
        </p:nvSpPr>
        <p:spPr/>
        <p:txBody>
          <a:bodyPr/>
          <a:lstStyle/>
          <a:p>
            <a:r>
              <a:rPr lang="en-AU"/>
              <a:t>scienceconnections.edu.au</a:t>
            </a:r>
            <a:endParaRPr lang="en-AU" dirty="0"/>
          </a:p>
        </p:txBody>
      </p:sp>
      <p:sp>
        <p:nvSpPr>
          <p:cNvPr id="3" name="TextBox 2">
            <a:extLst>
              <a:ext uri="{FF2B5EF4-FFF2-40B4-BE49-F238E27FC236}">
                <a16:creationId xmlns:a16="http://schemas.microsoft.com/office/drawing/2014/main" id="{21AB9760-C2B7-A28D-A55B-C9F89E7C8AB3}"/>
              </a:ext>
            </a:extLst>
          </p:cNvPr>
          <p:cNvSpPr txBox="1"/>
          <p:nvPr/>
        </p:nvSpPr>
        <p:spPr>
          <a:xfrm>
            <a:off x="695400" y="1411031"/>
            <a:ext cx="11038278" cy="1287532"/>
          </a:xfrm>
          <a:prstGeom prst="rect">
            <a:avLst/>
          </a:prstGeom>
          <a:noFill/>
        </p:spPr>
        <p:txBody>
          <a:bodyPr wrap="none" lIns="91440" tIns="45720" rIns="91440" bIns="45720" rtlCol="0" anchor="t">
            <a:spAutoFit/>
          </a:bodyPr>
          <a:lstStyle/>
          <a:p>
            <a:pPr>
              <a:lnSpc>
                <a:spcPct val="150000"/>
              </a:lnSpc>
            </a:pPr>
            <a:r>
              <a:rPr lang="en-US" sz="1800" dirty="0"/>
              <a:t>When forces of different sizes act in different directions, the block moved as the forces </a:t>
            </a:r>
            <a:r>
              <a:rPr lang="en-US" sz="1800" b="1" dirty="0"/>
              <a:t>were unbalanced</a:t>
            </a:r>
            <a:r>
              <a:rPr lang="en-US" sz="1800" dirty="0"/>
              <a:t>. </a:t>
            </a:r>
          </a:p>
          <a:p>
            <a:pPr>
              <a:lnSpc>
                <a:spcPct val="150000"/>
              </a:lnSpc>
            </a:pPr>
            <a:r>
              <a:rPr lang="en-US" sz="1800" dirty="0"/>
              <a:t>The block moved because there was a </a:t>
            </a:r>
            <a:r>
              <a:rPr lang="en-US" sz="1800" b="1" dirty="0"/>
              <a:t>net or </a:t>
            </a:r>
            <a:r>
              <a:rPr lang="en-US" sz="1800" b="1"/>
              <a:t>“</a:t>
            </a:r>
            <a:r>
              <a:rPr lang="en-US" sz="1800" b="1" dirty="0"/>
              <a:t>final</a:t>
            </a:r>
            <a:r>
              <a:rPr lang="en-US" sz="1800" b="1"/>
              <a:t>”</a:t>
            </a:r>
            <a:r>
              <a:rPr lang="en-US" sz="1800" b="1" dirty="0"/>
              <a:t> force </a:t>
            </a:r>
            <a:r>
              <a:rPr lang="en-US" sz="1800" dirty="0"/>
              <a:t>acting on it.</a:t>
            </a:r>
          </a:p>
          <a:p>
            <a:pPr>
              <a:lnSpc>
                <a:spcPct val="150000"/>
              </a:lnSpc>
            </a:pPr>
            <a:r>
              <a:rPr lang="en-US" sz="1800" dirty="0"/>
              <a:t>The forces </a:t>
            </a:r>
            <a:r>
              <a:rPr lang="en-US" sz="1800" b="1" dirty="0"/>
              <a:t>subtract</a:t>
            </a:r>
            <a:r>
              <a:rPr lang="en-US" sz="1800" dirty="0"/>
              <a:t> from each other when they act in opposite directions.</a:t>
            </a:r>
            <a:endParaRPr lang="en-AU" sz="1600" dirty="0"/>
          </a:p>
        </p:txBody>
      </p:sp>
      <p:pic>
        <p:nvPicPr>
          <p:cNvPr id="7" name="Picture 6">
            <a:extLst>
              <a:ext uri="{FF2B5EF4-FFF2-40B4-BE49-F238E27FC236}">
                <a16:creationId xmlns:a16="http://schemas.microsoft.com/office/drawing/2014/main" id="{38E9498C-ADF7-DD8A-853A-7F56225CE235}"/>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89935" y="2906515"/>
            <a:ext cx="6726390" cy="2494555"/>
          </a:xfrm>
          <a:prstGeom prst="rect">
            <a:avLst/>
          </a:prstGeom>
        </p:spPr>
      </p:pic>
      <p:pic>
        <p:nvPicPr>
          <p:cNvPr id="13" name="Picture 12">
            <a:extLst>
              <a:ext uri="{FF2B5EF4-FFF2-40B4-BE49-F238E27FC236}">
                <a16:creationId xmlns:a16="http://schemas.microsoft.com/office/drawing/2014/main" id="{1796A8CC-13ED-AA86-277D-72309989A108}"/>
              </a:ext>
            </a:extLst>
          </p:cNvPr>
          <p:cNvPicPr>
            <a:picLocks noChangeAspect="1"/>
          </p:cNvPicPr>
          <p:nvPr/>
        </p:nvPicPr>
        <p:blipFill>
          <a:blip r:embed="rId4"/>
          <a:stretch>
            <a:fillRect/>
          </a:stretch>
        </p:blipFill>
        <p:spPr>
          <a:xfrm>
            <a:off x="7516325" y="3248980"/>
            <a:ext cx="4238656" cy="1333510"/>
          </a:xfrm>
          <a:prstGeom prst="rect">
            <a:avLst/>
          </a:prstGeom>
        </p:spPr>
      </p:pic>
    </p:spTree>
    <p:extLst>
      <p:ext uri="{BB962C8B-B14F-4D97-AF65-F5344CB8AC3E}">
        <p14:creationId xmlns:p14="http://schemas.microsoft.com/office/powerpoint/2010/main" val="1550112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218D3-C2AC-7B1D-5CD9-5B1743E2D8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957578-C24B-9DE4-B120-4BE4C2A2A361}"/>
              </a:ext>
            </a:extLst>
          </p:cNvPr>
          <p:cNvSpPr>
            <a:spLocks noGrp="1"/>
          </p:cNvSpPr>
          <p:nvPr>
            <p:ph type="title"/>
          </p:nvPr>
        </p:nvSpPr>
        <p:spPr/>
        <p:txBody>
          <a:bodyPr/>
          <a:lstStyle/>
          <a:p>
            <a:r>
              <a:rPr lang="en-US" i="1" dirty="0"/>
              <a:t>Optional</a:t>
            </a:r>
            <a:r>
              <a:rPr lang="en-US" dirty="0"/>
              <a:t> Integrate: Forces in the same direction</a:t>
            </a:r>
            <a:endParaRPr lang="en-AU" dirty="0"/>
          </a:p>
        </p:txBody>
      </p:sp>
      <p:sp>
        <p:nvSpPr>
          <p:cNvPr id="4" name="Slide Number Placeholder 3">
            <a:extLst>
              <a:ext uri="{FF2B5EF4-FFF2-40B4-BE49-F238E27FC236}">
                <a16:creationId xmlns:a16="http://schemas.microsoft.com/office/drawing/2014/main" id="{C5480235-1DCC-E209-43D5-5E4BE192FA6F}"/>
              </a:ext>
            </a:extLst>
          </p:cNvPr>
          <p:cNvSpPr>
            <a:spLocks noGrp="1"/>
          </p:cNvSpPr>
          <p:nvPr>
            <p:ph type="sldNum" sz="quarter" idx="4"/>
          </p:nvPr>
        </p:nvSpPr>
        <p:spPr/>
        <p:txBody>
          <a:bodyPr/>
          <a:lstStyle/>
          <a:p>
            <a:fld id="{29D5CE74-914C-4689-99FC-1AEF49CE2B47}" type="slidenum">
              <a:rPr lang="en-AU" smtClean="0"/>
              <a:pPr/>
              <a:t>19</a:t>
            </a:fld>
            <a:endParaRPr lang="en-AU" sz="1200" dirty="0">
              <a:solidFill>
                <a:schemeClr val="bg2"/>
              </a:solidFill>
            </a:endParaRPr>
          </a:p>
        </p:txBody>
      </p:sp>
      <p:sp>
        <p:nvSpPr>
          <p:cNvPr id="5" name="Footer Placeholder 4">
            <a:extLst>
              <a:ext uri="{FF2B5EF4-FFF2-40B4-BE49-F238E27FC236}">
                <a16:creationId xmlns:a16="http://schemas.microsoft.com/office/drawing/2014/main" id="{4E71A5D7-8AC8-E9EC-6C6A-39F51303A40C}"/>
              </a:ext>
            </a:extLst>
          </p:cNvPr>
          <p:cNvSpPr>
            <a:spLocks noGrp="1"/>
          </p:cNvSpPr>
          <p:nvPr>
            <p:ph type="ftr" sz="quarter" idx="14"/>
          </p:nvPr>
        </p:nvSpPr>
        <p:spPr/>
        <p:txBody>
          <a:bodyPr/>
          <a:lstStyle/>
          <a:p>
            <a:r>
              <a:rPr lang="en-AU"/>
              <a:t>scienceconnections.edu.au</a:t>
            </a:r>
            <a:endParaRPr lang="en-AU" dirty="0"/>
          </a:p>
        </p:txBody>
      </p:sp>
      <p:sp>
        <p:nvSpPr>
          <p:cNvPr id="3" name="TextBox 2">
            <a:extLst>
              <a:ext uri="{FF2B5EF4-FFF2-40B4-BE49-F238E27FC236}">
                <a16:creationId xmlns:a16="http://schemas.microsoft.com/office/drawing/2014/main" id="{1F6323EB-EF41-22C2-BC04-FD8E5BD71F5A}"/>
              </a:ext>
            </a:extLst>
          </p:cNvPr>
          <p:cNvSpPr txBox="1"/>
          <p:nvPr/>
        </p:nvSpPr>
        <p:spPr>
          <a:xfrm>
            <a:off x="717824" y="1361671"/>
            <a:ext cx="11085086" cy="1287532"/>
          </a:xfrm>
          <a:prstGeom prst="rect">
            <a:avLst/>
          </a:prstGeom>
          <a:noFill/>
        </p:spPr>
        <p:txBody>
          <a:bodyPr wrap="none" lIns="91440" tIns="45720" rIns="91440" bIns="45720" rtlCol="0" anchor="t">
            <a:spAutoFit/>
          </a:bodyPr>
          <a:lstStyle/>
          <a:p>
            <a:pPr>
              <a:lnSpc>
                <a:spcPct val="150000"/>
              </a:lnSpc>
            </a:pPr>
            <a:r>
              <a:rPr lang="en-US" sz="1800" dirty="0"/>
              <a:t>When force is applied to the block only in one direction, the block moved as the </a:t>
            </a:r>
            <a:r>
              <a:rPr lang="en-US" sz="1800" b="1" dirty="0"/>
              <a:t>forces were unbalanced</a:t>
            </a:r>
            <a:r>
              <a:rPr lang="en-US" sz="1800" dirty="0"/>
              <a:t>. </a:t>
            </a:r>
          </a:p>
          <a:p>
            <a:pPr>
              <a:lnSpc>
                <a:spcPct val="150000"/>
              </a:lnSpc>
            </a:pPr>
            <a:r>
              <a:rPr lang="en-US" sz="1800" dirty="0"/>
              <a:t>The block moved because there was a </a:t>
            </a:r>
            <a:r>
              <a:rPr lang="en-US" sz="1800" b="1" dirty="0"/>
              <a:t>net or </a:t>
            </a:r>
            <a:r>
              <a:rPr lang="en-US" sz="1800" b="1"/>
              <a:t>“</a:t>
            </a:r>
            <a:r>
              <a:rPr lang="en-US" sz="1800" b="1" dirty="0"/>
              <a:t>final</a:t>
            </a:r>
            <a:r>
              <a:rPr lang="en-US" sz="1800" b="1"/>
              <a:t>”</a:t>
            </a:r>
            <a:r>
              <a:rPr lang="en-US" sz="1800" b="1" dirty="0"/>
              <a:t> force </a:t>
            </a:r>
            <a:r>
              <a:rPr lang="en-US" sz="1800" dirty="0"/>
              <a:t>acting on it.</a:t>
            </a:r>
          </a:p>
          <a:p>
            <a:pPr>
              <a:lnSpc>
                <a:spcPct val="150000"/>
              </a:lnSpc>
            </a:pPr>
            <a:r>
              <a:rPr lang="en-US" sz="1800" dirty="0"/>
              <a:t>The forces </a:t>
            </a:r>
            <a:r>
              <a:rPr lang="en-US" sz="1800" b="1" dirty="0"/>
              <a:t>add </a:t>
            </a:r>
            <a:r>
              <a:rPr lang="en-US" sz="1800" dirty="0"/>
              <a:t>to each other when they act in the same direction.</a:t>
            </a:r>
            <a:endParaRPr lang="en-AU" sz="1800" dirty="0"/>
          </a:p>
        </p:txBody>
      </p:sp>
      <p:grpSp>
        <p:nvGrpSpPr>
          <p:cNvPr id="15" name="Group 14">
            <a:extLst>
              <a:ext uri="{FF2B5EF4-FFF2-40B4-BE49-F238E27FC236}">
                <a16:creationId xmlns:a16="http://schemas.microsoft.com/office/drawing/2014/main" id="{EEFBAA33-3479-C721-5C8E-5764D35CBD9E}"/>
              </a:ext>
            </a:extLst>
          </p:cNvPr>
          <p:cNvGrpSpPr/>
          <p:nvPr/>
        </p:nvGrpSpPr>
        <p:grpSpPr>
          <a:xfrm>
            <a:off x="2225570" y="2573905"/>
            <a:ext cx="8040693" cy="3477370"/>
            <a:chOff x="2225570" y="2573905"/>
            <a:chExt cx="8040693" cy="3477370"/>
          </a:xfrm>
        </p:grpSpPr>
        <p:grpSp>
          <p:nvGrpSpPr>
            <p:cNvPr id="12" name="Group 11">
              <a:extLst>
                <a:ext uri="{FF2B5EF4-FFF2-40B4-BE49-F238E27FC236}">
                  <a16:creationId xmlns:a16="http://schemas.microsoft.com/office/drawing/2014/main" id="{E7BEF596-382F-F85A-E415-88A1571E7E7D}"/>
                </a:ext>
              </a:extLst>
            </p:cNvPr>
            <p:cNvGrpSpPr/>
            <p:nvPr/>
          </p:nvGrpSpPr>
          <p:grpSpPr>
            <a:xfrm>
              <a:off x="2225570" y="2807795"/>
              <a:ext cx="8040693" cy="3243480"/>
              <a:chOff x="2375787" y="2807794"/>
              <a:chExt cx="8040693" cy="3243480"/>
            </a:xfrm>
          </p:grpSpPr>
          <p:pic>
            <p:nvPicPr>
              <p:cNvPr id="11" name="Picture 10">
                <a:extLst>
                  <a:ext uri="{FF2B5EF4-FFF2-40B4-BE49-F238E27FC236}">
                    <a16:creationId xmlns:a16="http://schemas.microsoft.com/office/drawing/2014/main" id="{7D359F5A-1A75-25C7-AB74-D90C2B49304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587135" y="4825347"/>
                <a:ext cx="2642288" cy="1225927"/>
              </a:xfrm>
              <a:prstGeom prst="rect">
                <a:avLst/>
              </a:prstGeom>
            </p:spPr>
          </p:pic>
          <p:pic>
            <p:nvPicPr>
              <p:cNvPr id="7" name="Picture 6">
                <a:extLst>
                  <a:ext uri="{FF2B5EF4-FFF2-40B4-BE49-F238E27FC236}">
                    <a16:creationId xmlns:a16="http://schemas.microsoft.com/office/drawing/2014/main" id="{2CB46E5E-80FF-1832-9CA9-451CFB427ACE}"/>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7129529" y="2807795"/>
                <a:ext cx="2970329" cy="2227747"/>
              </a:xfrm>
              <a:prstGeom prst="rect">
                <a:avLst/>
              </a:prstGeom>
            </p:spPr>
          </p:pic>
          <p:pic>
            <p:nvPicPr>
              <p:cNvPr id="10" name="Picture 9">
                <a:extLst>
                  <a:ext uri="{FF2B5EF4-FFF2-40B4-BE49-F238E27FC236}">
                    <a16:creationId xmlns:a16="http://schemas.microsoft.com/office/drawing/2014/main" id="{F5EC3F83-8FAE-8299-600A-3BDB56C6FBF0}"/>
                  </a:ext>
                </a:extLst>
              </p:cNvPr>
              <p:cNvPicPr>
                <a:picLocks noChangeAspect="1"/>
              </p:cNvPicPr>
              <p:nvPr/>
            </p:nvPicPr>
            <p:blipFill>
              <a:blip r:embed="rId5"/>
              <a:stretch>
                <a:fillRect/>
              </a:stretch>
            </p:blipFill>
            <p:spPr>
              <a:xfrm>
                <a:off x="6951095" y="4755388"/>
                <a:ext cx="3465385" cy="1106158"/>
              </a:xfrm>
              <a:prstGeom prst="rect">
                <a:avLst/>
              </a:prstGeom>
            </p:spPr>
          </p:pic>
          <p:pic>
            <p:nvPicPr>
              <p:cNvPr id="8" name="Picture 7">
                <a:extLst>
                  <a:ext uri="{FF2B5EF4-FFF2-40B4-BE49-F238E27FC236}">
                    <a16:creationId xmlns:a16="http://schemas.microsoft.com/office/drawing/2014/main" id="{AFDE5D0B-8E65-187B-EB0B-2E57C1E3DFAD}"/>
                  </a:ext>
                </a:extLst>
              </p:cNvPr>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tretch>
                <a:fillRect/>
              </a:stretch>
            </p:blipFill>
            <p:spPr>
              <a:xfrm>
                <a:off x="2375787" y="2807794"/>
                <a:ext cx="2970330" cy="2227748"/>
              </a:xfrm>
              <a:prstGeom prst="rect">
                <a:avLst/>
              </a:prstGeom>
            </p:spPr>
          </p:pic>
        </p:grpSp>
        <p:sp>
          <p:nvSpPr>
            <p:cNvPr id="14" name="TextBox 13">
              <a:extLst>
                <a:ext uri="{FF2B5EF4-FFF2-40B4-BE49-F238E27FC236}">
                  <a16:creationId xmlns:a16="http://schemas.microsoft.com/office/drawing/2014/main" id="{81D2D215-1DD7-54B9-10F4-50F0F399BCD5}"/>
                </a:ext>
              </a:extLst>
            </p:cNvPr>
            <p:cNvSpPr txBox="1"/>
            <p:nvPr/>
          </p:nvSpPr>
          <p:spPr>
            <a:xfrm>
              <a:off x="9741405" y="2573905"/>
              <a:ext cx="450050" cy="461537"/>
            </a:xfrm>
            <a:prstGeom prst="rect">
              <a:avLst/>
            </a:prstGeom>
            <a:solidFill>
              <a:schemeClr val="bg1"/>
            </a:solidFill>
          </p:spPr>
          <p:txBody>
            <a:bodyPr wrap="square" rtlCol="0">
              <a:spAutoFit/>
            </a:bodyPr>
            <a:lstStyle/>
            <a:p>
              <a:endParaRPr lang="en-AU" dirty="0"/>
            </a:p>
          </p:txBody>
        </p:sp>
      </p:grpSp>
    </p:spTree>
    <p:extLst>
      <p:ext uri="{BB962C8B-B14F-4D97-AF65-F5344CB8AC3E}">
        <p14:creationId xmlns:p14="http://schemas.microsoft.com/office/powerpoint/2010/main" val="197963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A5346-6D1C-C289-4A0F-5EF93BD01E9B}"/>
              </a:ext>
            </a:extLst>
          </p:cNvPr>
          <p:cNvSpPr>
            <a:spLocks noGrp="1"/>
          </p:cNvSpPr>
          <p:nvPr>
            <p:ph type="title"/>
          </p:nvPr>
        </p:nvSpPr>
        <p:spPr/>
        <p:txBody>
          <a:bodyPr/>
          <a:lstStyle/>
          <a:p>
            <a:r>
              <a:rPr lang="en-AU" dirty="0"/>
              <a:t>Lesson 1</a:t>
            </a:r>
          </a:p>
        </p:txBody>
      </p:sp>
      <p:sp>
        <p:nvSpPr>
          <p:cNvPr id="3" name="Text Placeholder 2">
            <a:extLst>
              <a:ext uri="{FF2B5EF4-FFF2-40B4-BE49-F238E27FC236}">
                <a16:creationId xmlns:a16="http://schemas.microsoft.com/office/drawing/2014/main" id="{EE179B7F-AC8A-CE86-5D2F-FB419F6937E6}"/>
              </a:ext>
            </a:extLst>
          </p:cNvPr>
          <p:cNvSpPr>
            <a:spLocks noGrp="1"/>
          </p:cNvSpPr>
          <p:nvPr>
            <p:ph type="body" sz="quarter" idx="10"/>
          </p:nvPr>
        </p:nvSpPr>
        <p:spPr/>
        <p:txBody>
          <a:bodyPr/>
          <a:lstStyle/>
          <a:p>
            <a:r>
              <a:rPr lang="en-AU" dirty="0"/>
              <a:t>Forces in sport</a:t>
            </a:r>
            <a:endParaRPr lang="en-AU" dirty="0">
              <a:solidFill>
                <a:schemeClr val="bg2"/>
              </a:solidFill>
            </a:endParaRPr>
          </a:p>
        </p:txBody>
      </p:sp>
      <p:sp>
        <p:nvSpPr>
          <p:cNvPr id="5" name="Footer Placeholder 4">
            <a:extLst>
              <a:ext uri="{FF2B5EF4-FFF2-40B4-BE49-F238E27FC236}">
                <a16:creationId xmlns:a16="http://schemas.microsoft.com/office/drawing/2014/main" id="{B3153EF5-5C5D-42EE-4E30-6B570F4E2CF4}"/>
              </a:ext>
            </a:extLst>
          </p:cNvPr>
          <p:cNvSpPr>
            <a:spLocks noGrp="1"/>
          </p:cNvSpPr>
          <p:nvPr>
            <p:ph type="ftr" sz="quarter" idx="11"/>
          </p:nvPr>
        </p:nvSpPr>
        <p:spPr>
          <a:xfrm>
            <a:off x="3985527" y="6264315"/>
            <a:ext cx="4220946" cy="310740"/>
          </a:xfrm>
        </p:spPr>
        <p:txBody>
          <a:bodyPr/>
          <a:lstStyle/>
          <a:p>
            <a:r>
              <a:rPr lang="en-AU"/>
              <a:t>scienceconnections.edu.au</a:t>
            </a:r>
            <a:endParaRPr lang="en-AU" dirty="0"/>
          </a:p>
        </p:txBody>
      </p:sp>
      <p:sp>
        <p:nvSpPr>
          <p:cNvPr id="6" name="Slide Number Placeholder 5">
            <a:extLst>
              <a:ext uri="{FF2B5EF4-FFF2-40B4-BE49-F238E27FC236}">
                <a16:creationId xmlns:a16="http://schemas.microsoft.com/office/drawing/2014/main" id="{96228224-9ABA-0E2D-88F6-454B865E7BCA}"/>
              </a:ext>
            </a:extLst>
          </p:cNvPr>
          <p:cNvSpPr>
            <a:spLocks noGrp="1"/>
          </p:cNvSpPr>
          <p:nvPr>
            <p:ph type="sldNum" sz="quarter" idx="4"/>
          </p:nvPr>
        </p:nvSpPr>
        <p:spPr/>
        <p:txBody>
          <a:bodyPr/>
          <a:lstStyle/>
          <a:p>
            <a:fld id="{29D5CE74-914C-4689-99FC-1AEF49CE2B47}" type="slidenum">
              <a:rPr lang="en-AU" smtClean="0"/>
              <a:pPr/>
              <a:t>2</a:t>
            </a:fld>
            <a:endParaRPr lang="en-AU" sz="1200" dirty="0">
              <a:solidFill>
                <a:schemeClr val="bg2"/>
              </a:solidFill>
            </a:endParaRPr>
          </a:p>
        </p:txBody>
      </p:sp>
    </p:spTree>
    <p:extLst>
      <p:ext uri="{BB962C8B-B14F-4D97-AF65-F5344CB8AC3E}">
        <p14:creationId xmlns:p14="http://schemas.microsoft.com/office/powerpoint/2010/main" val="4378705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E210B-9F4A-7FB1-E064-A4F69DB0A2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8DAA7F-F430-F37C-9337-A1DED34F741C}"/>
              </a:ext>
            </a:extLst>
          </p:cNvPr>
          <p:cNvSpPr>
            <a:spLocks noGrp="1"/>
          </p:cNvSpPr>
          <p:nvPr>
            <p:ph type="title"/>
          </p:nvPr>
        </p:nvSpPr>
        <p:spPr/>
        <p:txBody>
          <a:bodyPr/>
          <a:lstStyle/>
          <a:p>
            <a:r>
              <a:rPr lang="en-US" dirty="0"/>
              <a:t>Net force simulation</a:t>
            </a:r>
            <a:endParaRPr lang="en-AU" dirty="0"/>
          </a:p>
        </p:txBody>
      </p:sp>
      <p:sp>
        <p:nvSpPr>
          <p:cNvPr id="4" name="Slide Number Placeholder 3">
            <a:extLst>
              <a:ext uri="{FF2B5EF4-FFF2-40B4-BE49-F238E27FC236}">
                <a16:creationId xmlns:a16="http://schemas.microsoft.com/office/drawing/2014/main" id="{F2271F35-E74B-94C7-E9BA-D77DE7CD5DC0}"/>
              </a:ext>
            </a:extLst>
          </p:cNvPr>
          <p:cNvSpPr>
            <a:spLocks noGrp="1"/>
          </p:cNvSpPr>
          <p:nvPr>
            <p:ph type="sldNum" sz="quarter" idx="4"/>
          </p:nvPr>
        </p:nvSpPr>
        <p:spPr/>
        <p:txBody>
          <a:bodyPr/>
          <a:lstStyle/>
          <a:p>
            <a:fld id="{29D5CE74-914C-4689-99FC-1AEF49CE2B47}" type="slidenum">
              <a:rPr lang="en-AU" smtClean="0"/>
              <a:pPr/>
              <a:t>20</a:t>
            </a:fld>
            <a:endParaRPr lang="en-AU" sz="1200" dirty="0">
              <a:solidFill>
                <a:schemeClr val="bg2"/>
              </a:solidFill>
            </a:endParaRPr>
          </a:p>
        </p:txBody>
      </p:sp>
      <p:sp>
        <p:nvSpPr>
          <p:cNvPr id="5" name="Footer Placeholder 4">
            <a:extLst>
              <a:ext uri="{FF2B5EF4-FFF2-40B4-BE49-F238E27FC236}">
                <a16:creationId xmlns:a16="http://schemas.microsoft.com/office/drawing/2014/main" id="{1DFF58B1-AF4D-C110-BEEE-79FC0111B952}"/>
              </a:ext>
            </a:extLst>
          </p:cNvPr>
          <p:cNvSpPr>
            <a:spLocks noGrp="1"/>
          </p:cNvSpPr>
          <p:nvPr>
            <p:ph type="ftr" sz="quarter" idx="14"/>
          </p:nvPr>
        </p:nvSpPr>
        <p:spPr/>
        <p:txBody>
          <a:bodyPr/>
          <a:lstStyle/>
          <a:p>
            <a:r>
              <a:rPr lang="en-AU"/>
              <a:t>scienceconnections.edu.au</a:t>
            </a:r>
            <a:endParaRPr lang="en-AU" dirty="0"/>
          </a:p>
        </p:txBody>
      </p:sp>
      <p:sp>
        <p:nvSpPr>
          <p:cNvPr id="3" name="TextBox 2">
            <a:extLst>
              <a:ext uri="{FF2B5EF4-FFF2-40B4-BE49-F238E27FC236}">
                <a16:creationId xmlns:a16="http://schemas.microsoft.com/office/drawing/2014/main" id="{E89D7542-CCBB-DE79-85CF-6B6E6FAE6338}"/>
              </a:ext>
            </a:extLst>
          </p:cNvPr>
          <p:cNvSpPr txBox="1"/>
          <p:nvPr/>
        </p:nvSpPr>
        <p:spPr>
          <a:xfrm>
            <a:off x="792443" y="1341527"/>
            <a:ext cx="7568931" cy="577850"/>
          </a:xfrm>
          <a:prstGeom prst="rect">
            <a:avLst/>
          </a:prstGeom>
          <a:noFill/>
        </p:spPr>
        <p:txBody>
          <a:bodyPr wrap="none" lIns="91440" tIns="45720" rIns="91440" bIns="45720" rtlCol="0" anchor="t">
            <a:spAutoFit/>
          </a:bodyPr>
          <a:lstStyle/>
          <a:p>
            <a:pPr>
              <a:lnSpc>
                <a:spcPct val="150000"/>
              </a:lnSpc>
            </a:pPr>
            <a:r>
              <a:rPr lang="en-US" sz="2400" dirty="0"/>
              <a:t>Go to the </a:t>
            </a:r>
            <a:r>
              <a:rPr lang="en-US" sz="2400" dirty="0" err="1"/>
              <a:t>PhET</a:t>
            </a:r>
            <a:r>
              <a:rPr lang="en-US" sz="2400" dirty="0"/>
              <a:t> simulation </a:t>
            </a:r>
            <a:r>
              <a:rPr lang="en-AU" sz="2400" dirty="0">
                <a:hlinkClick r:id="rId2"/>
              </a:rPr>
              <a:t>‪‪Forces and Motion: Basics‬‬</a:t>
            </a:r>
            <a:r>
              <a:rPr lang="en-AU" sz="2400" dirty="0"/>
              <a:t>.</a:t>
            </a:r>
          </a:p>
        </p:txBody>
      </p:sp>
      <p:pic>
        <p:nvPicPr>
          <p:cNvPr id="7" name="Picture 6">
            <a:extLst>
              <a:ext uri="{FF2B5EF4-FFF2-40B4-BE49-F238E27FC236}">
                <a16:creationId xmlns:a16="http://schemas.microsoft.com/office/drawing/2014/main" id="{A0CB251D-39DB-0B3F-B158-AEF41C1DA58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92763" y="2078850"/>
            <a:ext cx="8206473" cy="3924127"/>
          </a:xfrm>
          <a:prstGeom prst="rect">
            <a:avLst/>
          </a:prstGeom>
        </p:spPr>
      </p:pic>
    </p:spTree>
    <p:extLst>
      <p:ext uri="{BB962C8B-B14F-4D97-AF65-F5344CB8AC3E}">
        <p14:creationId xmlns:p14="http://schemas.microsoft.com/office/powerpoint/2010/main" val="1456483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9080E-A4FC-A101-5637-D00A558DA0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3B3C6B-7389-AC94-D95D-088244B303BA}"/>
              </a:ext>
            </a:extLst>
          </p:cNvPr>
          <p:cNvSpPr>
            <a:spLocks noGrp="1"/>
          </p:cNvSpPr>
          <p:nvPr>
            <p:ph type="title"/>
          </p:nvPr>
        </p:nvSpPr>
        <p:spPr>
          <a:xfrm>
            <a:off x="789935" y="711261"/>
            <a:ext cx="10616400" cy="531544"/>
          </a:xfrm>
        </p:spPr>
        <p:txBody>
          <a:bodyPr anchor="t">
            <a:normAutofit/>
          </a:bodyPr>
          <a:lstStyle/>
          <a:p>
            <a:r>
              <a:rPr lang="en-US" dirty="0"/>
              <a:t>Integrate: Forces in sport</a:t>
            </a:r>
            <a:endParaRPr lang="en-AU" dirty="0"/>
          </a:p>
        </p:txBody>
      </p:sp>
      <p:sp>
        <p:nvSpPr>
          <p:cNvPr id="3" name="Content Placeholder 2">
            <a:extLst>
              <a:ext uri="{FF2B5EF4-FFF2-40B4-BE49-F238E27FC236}">
                <a16:creationId xmlns:a16="http://schemas.microsoft.com/office/drawing/2014/main" id="{6AB46E59-0EFB-ED5B-1C79-93999770406F}"/>
              </a:ext>
            </a:extLst>
          </p:cNvPr>
          <p:cNvSpPr>
            <a:spLocks noGrp="1"/>
          </p:cNvSpPr>
          <p:nvPr>
            <p:ph sz="quarter" idx="13"/>
          </p:nvPr>
        </p:nvSpPr>
        <p:spPr>
          <a:xfrm>
            <a:off x="787800" y="1583795"/>
            <a:ext cx="10616399" cy="3852000"/>
          </a:xfrm>
        </p:spPr>
        <p:txBody>
          <a:bodyPr>
            <a:normAutofit/>
          </a:bodyPr>
          <a:lstStyle/>
          <a:p>
            <a:r>
              <a:rPr lang="en-US" sz="2400" dirty="0"/>
              <a:t>Weightlifting involves balanced and unbalanced forces.</a:t>
            </a:r>
          </a:p>
          <a:p>
            <a:r>
              <a:rPr lang="en-US" sz="2400" b="0" dirty="0"/>
              <a:t>When is the net force zero?  Which direction is the net force when the barbell is moving rapidly upwards?</a:t>
            </a:r>
          </a:p>
          <a:p>
            <a:endParaRPr lang="en-US" b="0"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5" name="Slide Number Placeholder 4">
            <a:extLst>
              <a:ext uri="{FF2B5EF4-FFF2-40B4-BE49-F238E27FC236}">
                <a16:creationId xmlns:a16="http://schemas.microsoft.com/office/drawing/2014/main" id="{6947743C-73BB-2D36-2F9B-032AB00DBAD0}"/>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21</a:t>
            </a:fld>
            <a:endParaRPr lang="en-AU"/>
          </a:p>
        </p:txBody>
      </p:sp>
      <p:sp>
        <p:nvSpPr>
          <p:cNvPr id="6" name="Footer Placeholder 5">
            <a:extLst>
              <a:ext uri="{FF2B5EF4-FFF2-40B4-BE49-F238E27FC236}">
                <a16:creationId xmlns:a16="http://schemas.microsoft.com/office/drawing/2014/main" id="{CBE7321A-4CD2-D229-12C5-D6ACC496FCD0}"/>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dirty="0"/>
              <a:t>scienceconnections.edu.au</a:t>
            </a:r>
          </a:p>
        </p:txBody>
      </p:sp>
      <p:grpSp>
        <p:nvGrpSpPr>
          <p:cNvPr id="15" name="Group 14">
            <a:extLst>
              <a:ext uri="{FF2B5EF4-FFF2-40B4-BE49-F238E27FC236}">
                <a16:creationId xmlns:a16="http://schemas.microsoft.com/office/drawing/2014/main" id="{5218E727-D14E-F1E0-9684-6A97DC1CB989}"/>
              </a:ext>
            </a:extLst>
          </p:cNvPr>
          <p:cNvGrpSpPr/>
          <p:nvPr/>
        </p:nvGrpSpPr>
        <p:grpSpPr>
          <a:xfrm>
            <a:off x="787800" y="3145675"/>
            <a:ext cx="10612130" cy="2348881"/>
            <a:chOff x="789935" y="2708919"/>
            <a:chExt cx="10781350" cy="2348881"/>
          </a:xfrm>
        </p:grpSpPr>
        <p:pic>
          <p:nvPicPr>
            <p:cNvPr id="10" name="Picture 9">
              <a:extLst>
                <a:ext uri="{FF2B5EF4-FFF2-40B4-BE49-F238E27FC236}">
                  <a16:creationId xmlns:a16="http://schemas.microsoft.com/office/drawing/2014/main" id="{021EB3D2-0AFA-7E0B-6ED2-1BB16C9A960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89935" y="2708920"/>
              <a:ext cx="3529049" cy="2348880"/>
            </a:xfrm>
            <a:prstGeom prst="rect">
              <a:avLst/>
            </a:prstGeom>
          </p:spPr>
        </p:pic>
        <p:pic>
          <p:nvPicPr>
            <p:cNvPr id="12" name="Picture 11">
              <a:extLst>
                <a:ext uri="{FF2B5EF4-FFF2-40B4-BE49-F238E27FC236}">
                  <a16:creationId xmlns:a16="http://schemas.microsoft.com/office/drawing/2014/main" id="{0F5BDD7A-6962-B122-2D77-D794C78EF6E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422650" y="2708919"/>
              <a:ext cx="3523321" cy="2348880"/>
            </a:xfrm>
            <a:prstGeom prst="rect">
              <a:avLst/>
            </a:prstGeom>
          </p:spPr>
        </p:pic>
        <p:pic>
          <p:nvPicPr>
            <p:cNvPr id="14" name="Picture 13">
              <a:extLst>
                <a:ext uri="{FF2B5EF4-FFF2-40B4-BE49-F238E27FC236}">
                  <a16:creationId xmlns:a16="http://schemas.microsoft.com/office/drawing/2014/main" id="{09027A29-87E3-0CFE-4C56-F02E20B7DC3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047967" y="2708920"/>
              <a:ext cx="3523318" cy="2348879"/>
            </a:xfrm>
            <a:prstGeom prst="rect">
              <a:avLst/>
            </a:prstGeom>
          </p:spPr>
        </p:pic>
      </p:grpSp>
      <p:sp>
        <p:nvSpPr>
          <p:cNvPr id="4" name="TextBox 3">
            <a:extLst>
              <a:ext uri="{FF2B5EF4-FFF2-40B4-BE49-F238E27FC236}">
                <a16:creationId xmlns:a16="http://schemas.microsoft.com/office/drawing/2014/main" id="{DE54177D-2130-9183-721F-2132EB37D9B8}"/>
              </a:ext>
            </a:extLst>
          </p:cNvPr>
          <p:cNvSpPr txBox="1"/>
          <p:nvPr/>
        </p:nvSpPr>
        <p:spPr>
          <a:xfrm>
            <a:off x="8059804" y="5513584"/>
            <a:ext cx="3368715" cy="184666"/>
          </a:xfrm>
          <a:prstGeom prst="rect">
            <a:avLst/>
          </a:prstGeom>
          <a:noFill/>
        </p:spPr>
        <p:txBody>
          <a:bodyPr wrap="square" rtlCol="0">
            <a:spAutoFit/>
          </a:bodyPr>
          <a:lstStyle/>
          <a:p>
            <a:pPr algn="r"/>
            <a:r>
              <a:rPr lang="en-AU" sz="600" dirty="0">
                <a:solidFill>
                  <a:srgbClr val="3366CC"/>
                </a:solidFill>
                <a:latin typeface="Arial" panose="020B0604020202020204" pitchFamily="34" charset="0"/>
              </a:rPr>
              <a:t>Astro </a:t>
            </a:r>
            <a:r>
              <a:rPr lang="en-AU" sz="600" dirty="0" err="1">
                <a:solidFill>
                  <a:srgbClr val="3366CC"/>
                </a:solidFill>
                <a:latin typeface="Arial" panose="020B0604020202020204" pitchFamily="34" charset="0"/>
              </a:rPr>
              <a:t>medya</a:t>
            </a:r>
            <a:r>
              <a:rPr lang="en-AU" sz="600" dirty="0">
                <a:solidFill>
                  <a:srgbClr val="3366CC"/>
                </a:solidFill>
                <a:latin typeface="Arial" panose="020B0604020202020204" pitchFamily="34" charset="0"/>
              </a:rPr>
              <a:t> Org. Ltd. ŞTİ.</a:t>
            </a:r>
            <a:r>
              <a:rPr lang="en-AU" sz="600" dirty="0">
                <a:solidFill>
                  <a:srgbClr val="362B36"/>
                </a:solidFill>
                <a:latin typeface="Arial" panose="020B0604020202020204" pitchFamily="34" charset="0"/>
              </a:rPr>
              <a:t>, </a:t>
            </a:r>
            <a:r>
              <a:rPr lang="en-AU" sz="600" dirty="0">
                <a:solidFill>
                  <a:srgbClr val="3366CC"/>
                </a:solidFill>
                <a:latin typeface="Arial" panose="020B0604020202020204" pitchFamily="34" charset="0"/>
              </a:rPr>
              <a:t>CC BY 2.0</a:t>
            </a:r>
            <a:r>
              <a:rPr lang="en-AU" sz="600" dirty="0">
                <a:solidFill>
                  <a:srgbClr val="362B36"/>
                </a:solidFill>
                <a:latin typeface="Arial" panose="020B0604020202020204" pitchFamily="34" charset="0"/>
              </a:rPr>
              <a:t>, via Wikimedia Commons</a:t>
            </a:r>
            <a:endParaRPr lang="en-AU" sz="600" dirty="0">
              <a:solidFill>
                <a:srgbClr val="3366CC"/>
              </a:solidFill>
              <a:latin typeface="Arial" panose="020B0604020202020204" pitchFamily="34" charset="0"/>
            </a:endParaRPr>
          </a:p>
        </p:txBody>
      </p:sp>
      <p:graphicFrame>
        <p:nvGraphicFramePr>
          <p:cNvPr id="7" name="Table 6">
            <a:extLst>
              <a:ext uri="{FF2B5EF4-FFF2-40B4-BE49-F238E27FC236}">
                <a16:creationId xmlns:a16="http://schemas.microsoft.com/office/drawing/2014/main" id="{E1261F71-DF8D-04AA-0274-C537447A1E52}"/>
              </a:ext>
            </a:extLst>
          </p:cNvPr>
          <p:cNvGraphicFramePr>
            <a:graphicFrameLocks noGrp="1"/>
          </p:cNvGraphicFramePr>
          <p:nvPr>
            <p:extLst>
              <p:ext uri="{D42A27DB-BD31-4B8C-83A1-F6EECF244321}">
                <p14:modId xmlns:p14="http://schemas.microsoft.com/office/powerpoint/2010/main" val="904676340"/>
              </p:ext>
            </p:extLst>
          </p:nvPr>
        </p:nvGraphicFramePr>
        <p:xfrm>
          <a:off x="2990655" y="5553318"/>
          <a:ext cx="1803400" cy="710997"/>
        </p:xfrm>
        <a:graphic>
          <a:graphicData uri="http://schemas.openxmlformats.org/drawingml/2006/table">
            <a:tbl>
              <a:tblPr/>
              <a:tblGrid>
                <a:gridCol w="1803400">
                  <a:extLst>
                    <a:ext uri="{9D8B030D-6E8A-4147-A177-3AD203B41FA5}">
                      <a16:colId xmlns:a16="http://schemas.microsoft.com/office/drawing/2014/main" val="4094005757"/>
                    </a:ext>
                  </a:extLst>
                </a:gridCol>
              </a:tblGrid>
              <a:tr h="710997">
                <a:tc>
                  <a:txBody>
                    <a:bodyPr/>
                    <a:lstStyle/>
                    <a:p>
                      <a:pPr algn="l" fontAlgn="b">
                        <a:buNone/>
                      </a:pPr>
                      <a:endParaRPr lang="en-AU" sz="400" b="0" i="0" u="none" strike="noStrike" dirty="0">
                        <a:solidFill>
                          <a:srgbClr val="3366CC"/>
                        </a:solidFill>
                        <a:effectLst/>
                        <a:latin typeface="Arial" panose="020B0604020202020204" pitchFamily="34" charset="0"/>
                      </a:endParaRPr>
                    </a:p>
                  </a:txBody>
                  <a:tcPr marL="6350" marR="6350" marT="6350" anchor="b">
                    <a:lnL>
                      <a:noFill/>
                    </a:lnL>
                    <a:lnR>
                      <a:noFill/>
                    </a:lnR>
                    <a:lnT>
                      <a:noFill/>
                    </a:lnT>
                    <a:lnB>
                      <a:noFill/>
                    </a:lnB>
                    <a:noFill/>
                  </a:tcPr>
                </a:tc>
                <a:extLst>
                  <a:ext uri="{0D108BD9-81ED-4DB2-BD59-A6C34878D82A}">
                    <a16:rowId xmlns:a16="http://schemas.microsoft.com/office/drawing/2014/main" val="3302781679"/>
                  </a:ext>
                </a:extLst>
              </a:tr>
            </a:tbl>
          </a:graphicData>
        </a:graphic>
      </p:graphicFrame>
    </p:spTree>
    <p:extLst>
      <p:ext uri="{BB962C8B-B14F-4D97-AF65-F5344CB8AC3E}">
        <p14:creationId xmlns:p14="http://schemas.microsoft.com/office/powerpoint/2010/main" val="3317089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07A4E-1CD8-D07E-1E00-D68AA8CFC6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4ED1B-547E-7F41-ABFE-E1A59B1DC63F}"/>
              </a:ext>
            </a:extLst>
          </p:cNvPr>
          <p:cNvSpPr>
            <a:spLocks noGrp="1"/>
          </p:cNvSpPr>
          <p:nvPr>
            <p:ph type="title"/>
          </p:nvPr>
        </p:nvSpPr>
        <p:spPr>
          <a:xfrm>
            <a:off x="789935" y="711261"/>
            <a:ext cx="10616400" cy="531544"/>
          </a:xfrm>
        </p:spPr>
        <p:txBody>
          <a:bodyPr anchor="t">
            <a:normAutofit/>
          </a:bodyPr>
          <a:lstStyle/>
          <a:p>
            <a:r>
              <a:rPr lang="en-US" dirty="0"/>
              <a:t>Integrate: Forces in sport</a:t>
            </a:r>
            <a:endParaRPr lang="en-AU" dirty="0"/>
          </a:p>
        </p:txBody>
      </p:sp>
      <p:sp>
        <p:nvSpPr>
          <p:cNvPr id="3" name="Content Placeholder 2">
            <a:extLst>
              <a:ext uri="{FF2B5EF4-FFF2-40B4-BE49-F238E27FC236}">
                <a16:creationId xmlns:a16="http://schemas.microsoft.com/office/drawing/2014/main" id="{D7F89AF7-495D-7DF0-6B9E-AAB20D1B20E1}"/>
              </a:ext>
            </a:extLst>
          </p:cNvPr>
          <p:cNvSpPr>
            <a:spLocks noGrp="1"/>
          </p:cNvSpPr>
          <p:nvPr>
            <p:ph sz="quarter" idx="13"/>
          </p:nvPr>
        </p:nvSpPr>
        <p:spPr>
          <a:xfrm>
            <a:off x="789936" y="1692000"/>
            <a:ext cx="5306064" cy="3852000"/>
          </a:xfrm>
        </p:spPr>
        <p:txBody>
          <a:bodyPr vert="horz" lIns="0" tIns="0" rIns="0" bIns="0" rtlCol="0" anchor="t">
            <a:normAutofit/>
          </a:bodyPr>
          <a:lstStyle/>
          <a:p>
            <a:pPr fontAlgn="base"/>
            <a:r>
              <a:rPr lang="en-AU" sz="2400" b="0" dirty="0">
                <a:cs typeface="Arial"/>
              </a:rPr>
              <a:t>Choose a sport or physical activity.</a:t>
            </a:r>
            <a:endParaRPr lang="en-US" sz="2400" dirty="0">
              <a:cs typeface="Arial"/>
            </a:endParaRPr>
          </a:p>
          <a:p>
            <a:pPr fontAlgn="base"/>
            <a:r>
              <a:rPr lang="en-AU" sz="2400" b="0" dirty="0">
                <a:cs typeface="Arial"/>
              </a:rPr>
              <a:t>Identify:</a:t>
            </a:r>
          </a:p>
          <a:p>
            <a:pPr marL="285750" indent="-285750" fontAlgn="base">
              <a:buFont typeface="Wingdings" panose="05000000000000000000" pitchFamily="2" charset="2"/>
              <a:buChar char="Ø"/>
            </a:pPr>
            <a:r>
              <a:rPr lang="en-AU" sz="2400" b="0" dirty="0"/>
              <a:t>one example of balanced forces.</a:t>
            </a:r>
          </a:p>
          <a:p>
            <a:pPr marL="285750" indent="-285750" fontAlgn="base">
              <a:buFont typeface="Wingdings" panose="05000000000000000000" pitchFamily="2" charset="2"/>
              <a:buChar char="Ø"/>
            </a:pPr>
            <a:r>
              <a:rPr lang="en-AU" sz="2400" b="0" dirty="0"/>
              <a:t>one example of unbalanced forces.</a:t>
            </a:r>
          </a:p>
          <a:p>
            <a:pPr fontAlgn="base"/>
            <a:endParaRPr lang="en-AU" sz="2400" b="0" dirty="0"/>
          </a:p>
          <a:p>
            <a:pPr fontAlgn="base"/>
            <a:r>
              <a:rPr lang="en-AU" sz="2400" b="0" dirty="0"/>
              <a:t>Explain how these forces affect motion.</a:t>
            </a:r>
          </a:p>
          <a:p>
            <a:pPr fontAlgn="base"/>
            <a:endParaRPr lang="en-AU" b="0" dirty="0"/>
          </a:p>
          <a:p>
            <a:pPr fontAlgn="base"/>
            <a:endParaRPr lang="en-AU" b="0" dirty="0"/>
          </a:p>
          <a:p>
            <a:pPr fontAlgn="base"/>
            <a:r>
              <a:rPr lang="en-AU" b="0" dirty="0"/>
              <a:t> </a:t>
            </a:r>
          </a:p>
          <a:p>
            <a:endParaRPr lang="en-US" b="0" dirty="0"/>
          </a:p>
          <a:p>
            <a:endParaRPr lang="en-US" dirty="0"/>
          </a:p>
        </p:txBody>
      </p:sp>
      <p:sp>
        <p:nvSpPr>
          <p:cNvPr id="5" name="Slide Number Placeholder 4">
            <a:extLst>
              <a:ext uri="{FF2B5EF4-FFF2-40B4-BE49-F238E27FC236}">
                <a16:creationId xmlns:a16="http://schemas.microsoft.com/office/drawing/2014/main" id="{0FF8656D-0A3A-5B8D-8A36-39435AD3629A}"/>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22</a:t>
            </a:fld>
            <a:endParaRPr lang="en-AU"/>
          </a:p>
        </p:txBody>
      </p:sp>
      <p:sp>
        <p:nvSpPr>
          <p:cNvPr id="6" name="Footer Placeholder 5">
            <a:extLst>
              <a:ext uri="{FF2B5EF4-FFF2-40B4-BE49-F238E27FC236}">
                <a16:creationId xmlns:a16="http://schemas.microsoft.com/office/drawing/2014/main" id="{68DA30AE-D33B-213E-E8B2-9B84EF4D5687}"/>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dirty="0"/>
              <a:t>scienceconnections.edu.au</a:t>
            </a:r>
          </a:p>
        </p:txBody>
      </p:sp>
      <p:pic>
        <p:nvPicPr>
          <p:cNvPr id="7" name="Picture 6">
            <a:extLst>
              <a:ext uri="{FF2B5EF4-FFF2-40B4-BE49-F238E27FC236}">
                <a16:creationId xmlns:a16="http://schemas.microsoft.com/office/drawing/2014/main" id="{068773DE-C63D-AE40-3432-98D0DAF7D0C9}"/>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Lst>
          </a:blip>
          <a:stretch>
            <a:fillRect/>
          </a:stretch>
        </p:blipFill>
        <p:spPr>
          <a:xfrm>
            <a:off x="7176120" y="1444438"/>
            <a:ext cx="3132358" cy="4347123"/>
          </a:xfrm>
          <a:prstGeom prst="rect">
            <a:avLst/>
          </a:prstGeom>
        </p:spPr>
      </p:pic>
      <p:sp>
        <p:nvSpPr>
          <p:cNvPr id="4" name="TextBox 3">
            <a:extLst>
              <a:ext uri="{FF2B5EF4-FFF2-40B4-BE49-F238E27FC236}">
                <a16:creationId xmlns:a16="http://schemas.microsoft.com/office/drawing/2014/main" id="{735855BB-E801-C64A-14E5-D0C5FE79C3D1}"/>
              </a:ext>
            </a:extLst>
          </p:cNvPr>
          <p:cNvSpPr txBox="1"/>
          <p:nvPr/>
        </p:nvSpPr>
        <p:spPr>
          <a:xfrm>
            <a:off x="8764193" y="5791561"/>
            <a:ext cx="1544285" cy="215444"/>
          </a:xfrm>
          <a:prstGeom prst="rect">
            <a:avLst/>
          </a:prstGeom>
          <a:noFill/>
        </p:spPr>
        <p:txBody>
          <a:bodyPr wrap="square" rtlCol="0">
            <a:spAutoFit/>
          </a:bodyPr>
          <a:lstStyle/>
          <a:p>
            <a:pPr algn="r"/>
            <a:r>
              <a:rPr lang="en-AU" sz="800" dirty="0"/>
              <a:t> </a:t>
            </a:r>
            <a:r>
              <a:rPr lang="en-AU" sz="600" dirty="0"/>
              <a:t>CC0 Public Domain.</a:t>
            </a:r>
          </a:p>
        </p:txBody>
      </p:sp>
    </p:spTree>
    <p:extLst>
      <p:ext uri="{BB962C8B-B14F-4D97-AF65-F5344CB8AC3E}">
        <p14:creationId xmlns:p14="http://schemas.microsoft.com/office/powerpoint/2010/main" val="2883601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C20F6-40B8-4B1C-8EF1-902D06B08D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BF8F7D-4155-1353-9392-BBF160AFB048}"/>
              </a:ext>
            </a:extLst>
          </p:cNvPr>
          <p:cNvSpPr>
            <a:spLocks noGrp="1"/>
          </p:cNvSpPr>
          <p:nvPr>
            <p:ph type="title"/>
          </p:nvPr>
        </p:nvSpPr>
        <p:spPr/>
        <p:txBody>
          <a:bodyPr/>
          <a:lstStyle/>
          <a:p>
            <a:r>
              <a:rPr lang="en-AU" dirty="0"/>
              <a:t>Lesson 3</a:t>
            </a:r>
          </a:p>
        </p:txBody>
      </p:sp>
      <p:sp>
        <p:nvSpPr>
          <p:cNvPr id="3" name="Text Placeholder 2">
            <a:extLst>
              <a:ext uri="{FF2B5EF4-FFF2-40B4-BE49-F238E27FC236}">
                <a16:creationId xmlns:a16="http://schemas.microsoft.com/office/drawing/2014/main" id="{DF620E0B-0892-AC43-D188-9A5CEAC5D60F}"/>
              </a:ext>
            </a:extLst>
          </p:cNvPr>
          <p:cNvSpPr>
            <a:spLocks noGrp="1"/>
          </p:cNvSpPr>
          <p:nvPr>
            <p:ph type="body" sz="quarter" idx="10"/>
          </p:nvPr>
        </p:nvSpPr>
        <p:spPr/>
        <p:txBody>
          <a:bodyPr/>
          <a:lstStyle/>
          <a:p>
            <a:r>
              <a:rPr lang="en-AU" dirty="0"/>
              <a:t>Does mass affect motion?</a:t>
            </a:r>
          </a:p>
        </p:txBody>
      </p:sp>
      <p:sp>
        <p:nvSpPr>
          <p:cNvPr id="5" name="Footer Placeholder 4">
            <a:extLst>
              <a:ext uri="{FF2B5EF4-FFF2-40B4-BE49-F238E27FC236}">
                <a16:creationId xmlns:a16="http://schemas.microsoft.com/office/drawing/2014/main" id="{A21FD8BB-9DB0-93CE-D5B1-0E0FC0AFABCA}"/>
              </a:ext>
            </a:extLst>
          </p:cNvPr>
          <p:cNvSpPr>
            <a:spLocks noGrp="1"/>
          </p:cNvSpPr>
          <p:nvPr>
            <p:ph type="ftr" sz="quarter" idx="11"/>
          </p:nvPr>
        </p:nvSpPr>
        <p:spPr>
          <a:xfrm>
            <a:off x="3985527" y="6264315"/>
            <a:ext cx="4220946" cy="310740"/>
          </a:xfrm>
        </p:spPr>
        <p:txBody>
          <a:bodyPr/>
          <a:lstStyle/>
          <a:p>
            <a:r>
              <a:rPr lang="en-AU"/>
              <a:t>scienceconnections.edu.au</a:t>
            </a:r>
            <a:endParaRPr lang="en-AU" dirty="0"/>
          </a:p>
        </p:txBody>
      </p:sp>
      <p:sp>
        <p:nvSpPr>
          <p:cNvPr id="6" name="Slide Number Placeholder 5">
            <a:extLst>
              <a:ext uri="{FF2B5EF4-FFF2-40B4-BE49-F238E27FC236}">
                <a16:creationId xmlns:a16="http://schemas.microsoft.com/office/drawing/2014/main" id="{C759835D-277C-9D73-394F-A54C63866B7B}"/>
              </a:ext>
            </a:extLst>
          </p:cNvPr>
          <p:cNvSpPr>
            <a:spLocks noGrp="1"/>
          </p:cNvSpPr>
          <p:nvPr>
            <p:ph type="sldNum" sz="quarter" idx="4"/>
          </p:nvPr>
        </p:nvSpPr>
        <p:spPr/>
        <p:txBody>
          <a:bodyPr/>
          <a:lstStyle/>
          <a:p>
            <a:fld id="{29D5CE74-914C-4689-99FC-1AEF49CE2B47}" type="slidenum">
              <a:rPr lang="en-AU" smtClean="0"/>
              <a:pPr/>
              <a:t>23</a:t>
            </a:fld>
            <a:endParaRPr lang="en-AU" sz="1200" dirty="0">
              <a:solidFill>
                <a:schemeClr val="bg2"/>
              </a:solidFill>
            </a:endParaRPr>
          </a:p>
        </p:txBody>
      </p:sp>
    </p:spTree>
    <p:extLst>
      <p:ext uri="{BB962C8B-B14F-4D97-AF65-F5344CB8AC3E}">
        <p14:creationId xmlns:p14="http://schemas.microsoft.com/office/powerpoint/2010/main" val="23397536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0F6E1-D1A8-6E3F-4696-611195B146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1B4E98-58A8-EC50-A581-45A63B848A63}"/>
              </a:ext>
            </a:extLst>
          </p:cNvPr>
          <p:cNvSpPr>
            <a:spLocks noGrp="1"/>
          </p:cNvSpPr>
          <p:nvPr>
            <p:ph type="title"/>
          </p:nvPr>
        </p:nvSpPr>
        <p:spPr>
          <a:xfrm>
            <a:off x="789935" y="711261"/>
            <a:ext cx="10616400" cy="531544"/>
          </a:xfrm>
        </p:spPr>
        <p:txBody>
          <a:bodyPr anchor="t">
            <a:normAutofit/>
          </a:bodyPr>
          <a:lstStyle/>
          <a:p>
            <a:r>
              <a:rPr lang="en-US" dirty="0"/>
              <a:t>Does mass affect motion?</a:t>
            </a:r>
            <a:endParaRPr lang="en-AU" dirty="0"/>
          </a:p>
        </p:txBody>
      </p:sp>
      <p:sp>
        <p:nvSpPr>
          <p:cNvPr id="3" name="Content Placeholder 2">
            <a:extLst>
              <a:ext uri="{FF2B5EF4-FFF2-40B4-BE49-F238E27FC236}">
                <a16:creationId xmlns:a16="http://schemas.microsoft.com/office/drawing/2014/main" id="{9C1AD1CB-F2A9-579C-E970-70C712E68038}"/>
              </a:ext>
            </a:extLst>
          </p:cNvPr>
          <p:cNvSpPr>
            <a:spLocks noGrp="1"/>
          </p:cNvSpPr>
          <p:nvPr>
            <p:ph sz="quarter" idx="13"/>
          </p:nvPr>
        </p:nvSpPr>
        <p:spPr>
          <a:xfrm>
            <a:off x="877133" y="1503000"/>
            <a:ext cx="10616399" cy="3852000"/>
          </a:xfrm>
        </p:spPr>
        <p:txBody>
          <a:bodyPr>
            <a:normAutofit/>
          </a:bodyPr>
          <a:lstStyle/>
          <a:p>
            <a:r>
              <a:rPr lang="en-US" sz="2400" b="0" dirty="0"/>
              <a:t>What adjustments would the weightlifter have to make if the mass on the barbell was increased?</a:t>
            </a:r>
          </a:p>
          <a:p>
            <a:endParaRPr lang="en-US" sz="2400" b="0" dirty="0"/>
          </a:p>
          <a:p>
            <a:endParaRPr lang="en-US" dirty="0"/>
          </a:p>
        </p:txBody>
      </p:sp>
      <p:sp>
        <p:nvSpPr>
          <p:cNvPr id="5" name="Slide Number Placeholder 4">
            <a:extLst>
              <a:ext uri="{FF2B5EF4-FFF2-40B4-BE49-F238E27FC236}">
                <a16:creationId xmlns:a16="http://schemas.microsoft.com/office/drawing/2014/main" id="{B09D25A7-325D-60C4-7B8C-FCB215F40ADC}"/>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24</a:t>
            </a:fld>
            <a:endParaRPr lang="en-AU"/>
          </a:p>
        </p:txBody>
      </p:sp>
      <p:sp>
        <p:nvSpPr>
          <p:cNvPr id="6" name="Footer Placeholder 5">
            <a:extLst>
              <a:ext uri="{FF2B5EF4-FFF2-40B4-BE49-F238E27FC236}">
                <a16:creationId xmlns:a16="http://schemas.microsoft.com/office/drawing/2014/main" id="{09BF8D80-2574-A5EB-A1C6-E5CD930245E8}"/>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dirty="0"/>
              <a:t>scienceconnections.edu.au</a:t>
            </a:r>
          </a:p>
        </p:txBody>
      </p:sp>
      <p:grpSp>
        <p:nvGrpSpPr>
          <p:cNvPr id="15" name="Group 14">
            <a:extLst>
              <a:ext uri="{FF2B5EF4-FFF2-40B4-BE49-F238E27FC236}">
                <a16:creationId xmlns:a16="http://schemas.microsoft.com/office/drawing/2014/main" id="{C1961389-5EC8-2CAC-2F1C-0FB65521683A}"/>
              </a:ext>
            </a:extLst>
          </p:cNvPr>
          <p:cNvGrpSpPr/>
          <p:nvPr/>
        </p:nvGrpSpPr>
        <p:grpSpPr>
          <a:xfrm>
            <a:off x="794205" y="2572523"/>
            <a:ext cx="10612130" cy="2348881"/>
            <a:chOff x="789935" y="2708919"/>
            <a:chExt cx="10781350" cy="2348881"/>
          </a:xfrm>
        </p:grpSpPr>
        <p:pic>
          <p:nvPicPr>
            <p:cNvPr id="10" name="Picture 9">
              <a:extLst>
                <a:ext uri="{FF2B5EF4-FFF2-40B4-BE49-F238E27FC236}">
                  <a16:creationId xmlns:a16="http://schemas.microsoft.com/office/drawing/2014/main" id="{37C33E9B-F747-0782-0D96-77A742E1F33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89935" y="2708920"/>
              <a:ext cx="3529049" cy="2348880"/>
            </a:xfrm>
            <a:prstGeom prst="rect">
              <a:avLst/>
            </a:prstGeom>
          </p:spPr>
        </p:pic>
        <p:pic>
          <p:nvPicPr>
            <p:cNvPr id="12" name="Picture 11">
              <a:extLst>
                <a:ext uri="{FF2B5EF4-FFF2-40B4-BE49-F238E27FC236}">
                  <a16:creationId xmlns:a16="http://schemas.microsoft.com/office/drawing/2014/main" id="{A9C20392-0B3A-436B-6A65-E7551E646F3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422650" y="2708919"/>
              <a:ext cx="3523321" cy="2348880"/>
            </a:xfrm>
            <a:prstGeom prst="rect">
              <a:avLst/>
            </a:prstGeom>
          </p:spPr>
        </p:pic>
        <p:pic>
          <p:nvPicPr>
            <p:cNvPr id="14" name="Picture 13">
              <a:extLst>
                <a:ext uri="{FF2B5EF4-FFF2-40B4-BE49-F238E27FC236}">
                  <a16:creationId xmlns:a16="http://schemas.microsoft.com/office/drawing/2014/main" id="{302ADCF2-1560-D062-DAA4-03DE8E352EC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047967" y="2708920"/>
              <a:ext cx="3523318" cy="2348879"/>
            </a:xfrm>
            <a:prstGeom prst="rect">
              <a:avLst/>
            </a:prstGeom>
          </p:spPr>
        </p:pic>
      </p:grpSp>
      <p:sp>
        <p:nvSpPr>
          <p:cNvPr id="4" name="TextBox 3">
            <a:extLst>
              <a:ext uri="{FF2B5EF4-FFF2-40B4-BE49-F238E27FC236}">
                <a16:creationId xmlns:a16="http://schemas.microsoft.com/office/drawing/2014/main" id="{E18E7631-145B-A7D3-5395-4ECB879E10CE}"/>
              </a:ext>
            </a:extLst>
          </p:cNvPr>
          <p:cNvSpPr txBox="1"/>
          <p:nvPr/>
        </p:nvSpPr>
        <p:spPr>
          <a:xfrm>
            <a:off x="8121225" y="4921404"/>
            <a:ext cx="3368715" cy="184666"/>
          </a:xfrm>
          <a:prstGeom prst="rect">
            <a:avLst/>
          </a:prstGeom>
          <a:noFill/>
        </p:spPr>
        <p:txBody>
          <a:bodyPr wrap="square" rtlCol="0">
            <a:spAutoFit/>
          </a:bodyPr>
          <a:lstStyle/>
          <a:p>
            <a:pPr algn="r"/>
            <a:r>
              <a:rPr lang="en-AU" sz="600" dirty="0">
                <a:solidFill>
                  <a:srgbClr val="3366CC"/>
                </a:solidFill>
                <a:latin typeface="Arial" panose="020B0604020202020204" pitchFamily="34" charset="0"/>
              </a:rPr>
              <a:t>Astro </a:t>
            </a:r>
            <a:r>
              <a:rPr lang="en-AU" sz="600" dirty="0" err="1">
                <a:solidFill>
                  <a:srgbClr val="3366CC"/>
                </a:solidFill>
                <a:latin typeface="Arial" panose="020B0604020202020204" pitchFamily="34" charset="0"/>
              </a:rPr>
              <a:t>medya</a:t>
            </a:r>
            <a:r>
              <a:rPr lang="en-AU" sz="600" dirty="0">
                <a:solidFill>
                  <a:srgbClr val="3366CC"/>
                </a:solidFill>
                <a:latin typeface="Arial" panose="020B0604020202020204" pitchFamily="34" charset="0"/>
              </a:rPr>
              <a:t> Org. Ltd. ŞTİ.</a:t>
            </a:r>
            <a:r>
              <a:rPr lang="en-AU" sz="600" dirty="0">
                <a:solidFill>
                  <a:srgbClr val="362B36"/>
                </a:solidFill>
                <a:latin typeface="Arial" panose="020B0604020202020204" pitchFamily="34" charset="0"/>
              </a:rPr>
              <a:t>, </a:t>
            </a:r>
            <a:r>
              <a:rPr lang="en-AU" sz="600" dirty="0">
                <a:solidFill>
                  <a:srgbClr val="3366CC"/>
                </a:solidFill>
                <a:latin typeface="Arial" panose="020B0604020202020204" pitchFamily="34" charset="0"/>
              </a:rPr>
              <a:t>CC BY 2.0</a:t>
            </a:r>
            <a:r>
              <a:rPr lang="en-AU" sz="600" dirty="0">
                <a:solidFill>
                  <a:srgbClr val="362B36"/>
                </a:solidFill>
                <a:latin typeface="Arial" panose="020B0604020202020204" pitchFamily="34" charset="0"/>
              </a:rPr>
              <a:t>, via Wikimedia Commons</a:t>
            </a:r>
            <a:endParaRPr lang="en-AU" sz="600" dirty="0">
              <a:solidFill>
                <a:srgbClr val="3366CC"/>
              </a:solidFill>
              <a:latin typeface="Arial" panose="020B0604020202020204" pitchFamily="34" charset="0"/>
            </a:endParaRPr>
          </a:p>
        </p:txBody>
      </p:sp>
    </p:spTree>
    <p:extLst>
      <p:ext uri="{BB962C8B-B14F-4D97-AF65-F5344CB8AC3E}">
        <p14:creationId xmlns:p14="http://schemas.microsoft.com/office/powerpoint/2010/main" val="3494041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77FBC-A6B6-9E6E-03B6-51B679C34B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2F88C2-8071-C4FF-66A0-D044249A78C2}"/>
              </a:ext>
            </a:extLst>
          </p:cNvPr>
          <p:cNvSpPr>
            <a:spLocks noGrp="1"/>
          </p:cNvSpPr>
          <p:nvPr>
            <p:ph type="title"/>
          </p:nvPr>
        </p:nvSpPr>
        <p:spPr>
          <a:xfrm>
            <a:off x="789935" y="711261"/>
            <a:ext cx="10616400" cy="531544"/>
          </a:xfrm>
        </p:spPr>
        <p:txBody>
          <a:bodyPr anchor="t">
            <a:normAutofit/>
          </a:bodyPr>
          <a:lstStyle/>
          <a:p>
            <a:r>
              <a:rPr lang="en-US" dirty="0"/>
              <a:t>Does mass affect motion?</a:t>
            </a:r>
            <a:endParaRPr lang="en-AU" dirty="0"/>
          </a:p>
        </p:txBody>
      </p:sp>
      <p:sp>
        <p:nvSpPr>
          <p:cNvPr id="3" name="Content Placeholder 2">
            <a:extLst>
              <a:ext uri="{FF2B5EF4-FFF2-40B4-BE49-F238E27FC236}">
                <a16:creationId xmlns:a16="http://schemas.microsoft.com/office/drawing/2014/main" id="{F451FF1F-951A-4114-4AF0-D46D7D35CC5D}"/>
              </a:ext>
            </a:extLst>
          </p:cNvPr>
          <p:cNvSpPr>
            <a:spLocks noGrp="1"/>
          </p:cNvSpPr>
          <p:nvPr>
            <p:ph sz="quarter" idx="13"/>
          </p:nvPr>
        </p:nvSpPr>
        <p:spPr>
          <a:xfrm>
            <a:off x="875420" y="1503000"/>
            <a:ext cx="5047200" cy="4266260"/>
          </a:xfrm>
        </p:spPr>
        <p:txBody>
          <a:bodyPr>
            <a:normAutofit fontScale="77500" lnSpcReduction="20000"/>
          </a:bodyPr>
          <a:lstStyle/>
          <a:p>
            <a:pPr fontAlgn="base">
              <a:lnSpc>
                <a:spcPct val="128000"/>
              </a:lnSpc>
            </a:pPr>
            <a:r>
              <a:rPr lang="en-AU" sz="2800" b="0"/>
              <a:t>Using your </a:t>
            </a:r>
            <a:r>
              <a:rPr lang="en-AU" sz="2800" b="0" dirty="0"/>
              <a:t>own experience, how does </a:t>
            </a:r>
            <a:r>
              <a:rPr lang="en-AU" sz="2800" dirty="0"/>
              <a:t>mass</a:t>
            </a:r>
            <a:r>
              <a:rPr lang="en-AU" sz="2800" b="0" dirty="0"/>
              <a:t> affect movement in </a:t>
            </a:r>
            <a:r>
              <a:rPr lang="en-AU" sz="2800" b="0"/>
              <a:t>sport?</a:t>
            </a:r>
          </a:p>
          <a:p>
            <a:pPr fontAlgn="base">
              <a:lnSpc>
                <a:spcPct val="90000"/>
              </a:lnSpc>
            </a:pPr>
            <a:endParaRPr lang="en-AU" b="0" dirty="0"/>
          </a:p>
          <a:p>
            <a:pPr marL="285750" indent="-285750" fontAlgn="base">
              <a:lnSpc>
                <a:spcPct val="90000"/>
              </a:lnSpc>
              <a:buFont typeface="Wingdings" panose="05000000000000000000" pitchFamily="2" charset="2"/>
              <a:buChar char="Ø"/>
            </a:pPr>
            <a:r>
              <a:rPr lang="en-AU" sz="2400" b="0" i="1" dirty="0"/>
              <a:t>Does mass affect throwing?</a:t>
            </a:r>
          </a:p>
          <a:p>
            <a:pPr marL="285750" indent="-285750" fontAlgn="base">
              <a:lnSpc>
                <a:spcPct val="90000"/>
              </a:lnSpc>
              <a:buFont typeface="Wingdings" panose="05000000000000000000" pitchFamily="2" charset="2"/>
              <a:buChar char="Ø"/>
            </a:pPr>
            <a:endParaRPr lang="en-AU" b="0" i="1" dirty="0"/>
          </a:p>
          <a:p>
            <a:pPr marL="285750" indent="-285750" fontAlgn="base">
              <a:lnSpc>
                <a:spcPct val="128000"/>
              </a:lnSpc>
              <a:buFont typeface="Wingdings" panose="05000000000000000000" pitchFamily="2" charset="2"/>
              <a:buChar char="Ø"/>
            </a:pPr>
            <a:r>
              <a:rPr lang="en-AU" sz="2400" b="0" i="1" dirty="0"/>
              <a:t>Does mass affect hitting with a racket or bat?</a:t>
            </a:r>
          </a:p>
          <a:p>
            <a:pPr marL="285750" indent="-285750" fontAlgn="base">
              <a:lnSpc>
                <a:spcPct val="90000"/>
              </a:lnSpc>
              <a:buFont typeface="Wingdings" panose="05000000000000000000" pitchFamily="2" charset="2"/>
              <a:buChar char="Ø"/>
            </a:pPr>
            <a:endParaRPr lang="en-AU" b="0" i="1" dirty="0"/>
          </a:p>
          <a:p>
            <a:pPr marL="285750" indent="-285750" fontAlgn="base">
              <a:lnSpc>
                <a:spcPct val="90000"/>
              </a:lnSpc>
              <a:buFont typeface="Wingdings" panose="05000000000000000000" pitchFamily="2" charset="2"/>
              <a:buChar char="Ø"/>
            </a:pPr>
            <a:r>
              <a:rPr lang="en-AU" sz="2400" b="0" i="1" dirty="0"/>
              <a:t>Does mass affect catching?</a:t>
            </a:r>
          </a:p>
          <a:p>
            <a:pPr marL="285750" indent="-285750" fontAlgn="base">
              <a:lnSpc>
                <a:spcPct val="90000"/>
              </a:lnSpc>
              <a:buFont typeface="Wingdings" panose="05000000000000000000" pitchFamily="2" charset="2"/>
              <a:buChar char="Ø"/>
            </a:pPr>
            <a:endParaRPr lang="en-AU" sz="1900" b="0" i="1" dirty="0"/>
          </a:p>
          <a:p>
            <a:pPr marL="285750" indent="-285750" fontAlgn="base">
              <a:lnSpc>
                <a:spcPct val="90000"/>
              </a:lnSpc>
              <a:buFont typeface="Wingdings" panose="05000000000000000000" pitchFamily="2" charset="2"/>
              <a:buChar char="Ø"/>
            </a:pPr>
            <a:r>
              <a:rPr lang="en-AU" sz="2400" b="0" i="1" dirty="0"/>
              <a:t>Does mass affect kicking?</a:t>
            </a:r>
          </a:p>
          <a:p>
            <a:pPr marL="285750" indent="-285750" fontAlgn="base">
              <a:lnSpc>
                <a:spcPct val="90000"/>
              </a:lnSpc>
              <a:buFont typeface="Wingdings" panose="05000000000000000000" pitchFamily="2" charset="2"/>
              <a:buChar char="Ø"/>
            </a:pPr>
            <a:endParaRPr lang="en-AU" sz="1900" b="0" i="1" dirty="0"/>
          </a:p>
          <a:p>
            <a:pPr marL="285750" indent="-285750" fontAlgn="base">
              <a:lnSpc>
                <a:spcPct val="90000"/>
              </a:lnSpc>
              <a:buFont typeface="Wingdings" panose="05000000000000000000" pitchFamily="2" charset="2"/>
              <a:buChar char="Ø"/>
            </a:pPr>
            <a:r>
              <a:rPr lang="en-AU" sz="2400" b="0" i="1" dirty="0"/>
              <a:t>Does mass affect pushing?</a:t>
            </a:r>
          </a:p>
          <a:p>
            <a:pPr marL="285750" indent="-285750" fontAlgn="base">
              <a:lnSpc>
                <a:spcPct val="90000"/>
              </a:lnSpc>
              <a:buFont typeface="Wingdings" panose="05000000000000000000" pitchFamily="2" charset="2"/>
              <a:buChar char="Ø"/>
            </a:pPr>
            <a:endParaRPr lang="en-AU" sz="2400" b="0" i="1" dirty="0"/>
          </a:p>
          <a:p>
            <a:pPr marL="285750" indent="-285750" fontAlgn="base">
              <a:lnSpc>
                <a:spcPct val="90000"/>
              </a:lnSpc>
              <a:buFont typeface="Wingdings" panose="05000000000000000000" pitchFamily="2" charset="2"/>
              <a:buChar char="Ø"/>
            </a:pPr>
            <a:endParaRPr lang="en-AU" sz="2400" b="0" i="1" dirty="0"/>
          </a:p>
          <a:p>
            <a:pPr>
              <a:lnSpc>
                <a:spcPct val="90000"/>
              </a:lnSpc>
            </a:pPr>
            <a:endParaRPr lang="en-US" b="0" dirty="0"/>
          </a:p>
          <a:p>
            <a:pPr>
              <a:lnSpc>
                <a:spcPct val="90000"/>
              </a:lnSpc>
            </a:pPr>
            <a:endParaRPr lang="en-US" dirty="0"/>
          </a:p>
        </p:txBody>
      </p:sp>
      <p:sp>
        <p:nvSpPr>
          <p:cNvPr id="5" name="Slide Number Placeholder 4">
            <a:extLst>
              <a:ext uri="{FF2B5EF4-FFF2-40B4-BE49-F238E27FC236}">
                <a16:creationId xmlns:a16="http://schemas.microsoft.com/office/drawing/2014/main" id="{4B167EE6-EAA7-2FE9-CBF3-DB92AF235B34}"/>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25</a:t>
            </a:fld>
            <a:endParaRPr lang="en-AU"/>
          </a:p>
        </p:txBody>
      </p:sp>
      <p:sp>
        <p:nvSpPr>
          <p:cNvPr id="6" name="Footer Placeholder 5">
            <a:extLst>
              <a:ext uri="{FF2B5EF4-FFF2-40B4-BE49-F238E27FC236}">
                <a16:creationId xmlns:a16="http://schemas.microsoft.com/office/drawing/2014/main" id="{B94C9D7E-544A-F5B8-132E-BB6F47D08199}"/>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dirty="0"/>
              <a:t>scienceconnections.edu.au</a:t>
            </a:r>
          </a:p>
        </p:txBody>
      </p:sp>
      <p:pic>
        <p:nvPicPr>
          <p:cNvPr id="1026" name="Picture 2">
            <a:extLst>
              <a:ext uri="{FF2B5EF4-FFF2-40B4-BE49-F238E27FC236}">
                <a16:creationId xmlns:a16="http://schemas.microsoft.com/office/drawing/2014/main" id="{80D8AD92-F9C7-4A29-BFA0-E550894949B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6361584" y="1577271"/>
            <a:ext cx="4220945" cy="422094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7" name="Table 16">
            <a:extLst>
              <a:ext uri="{FF2B5EF4-FFF2-40B4-BE49-F238E27FC236}">
                <a16:creationId xmlns:a16="http://schemas.microsoft.com/office/drawing/2014/main" id="{933AC7CF-B6D9-FDB0-F11B-F6467229BBF7}"/>
              </a:ext>
            </a:extLst>
          </p:cNvPr>
          <p:cNvGraphicFramePr>
            <a:graphicFrameLocks noGrp="1"/>
          </p:cNvGraphicFramePr>
          <p:nvPr>
            <p:extLst>
              <p:ext uri="{D42A27DB-BD31-4B8C-83A1-F6EECF244321}">
                <p14:modId xmlns:p14="http://schemas.microsoft.com/office/powerpoint/2010/main" val="2134626551"/>
              </p:ext>
            </p:extLst>
          </p:nvPr>
        </p:nvGraphicFramePr>
        <p:xfrm>
          <a:off x="8222639" y="5807139"/>
          <a:ext cx="2369337" cy="146685"/>
        </p:xfrm>
        <a:graphic>
          <a:graphicData uri="http://schemas.openxmlformats.org/drawingml/2006/table">
            <a:tbl>
              <a:tblPr/>
              <a:tblGrid>
                <a:gridCol w="2369337">
                  <a:extLst>
                    <a:ext uri="{9D8B030D-6E8A-4147-A177-3AD203B41FA5}">
                      <a16:colId xmlns:a16="http://schemas.microsoft.com/office/drawing/2014/main" val="3530373848"/>
                    </a:ext>
                  </a:extLst>
                </a:gridCol>
              </a:tblGrid>
              <a:tr h="135015">
                <a:tc>
                  <a:txBody>
                    <a:bodyPr/>
                    <a:lstStyle/>
                    <a:p>
                      <a:pPr algn="r" fontAlgn="b">
                        <a:buNone/>
                      </a:pPr>
                      <a:r>
                        <a:rPr lang="en-US" sz="600" b="0" i="1" u="none" strike="noStrike" dirty="0">
                          <a:solidFill>
                            <a:srgbClr val="202122"/>
                          </a:solidFill>
                          <a:effectLst/>
                          <a:latin typeface="Arial" panose="020B0604020202020204" pitchFamily="34" charset="0"/>
                        </a:rPr>
                        <a:t>Wikimedia Commons</a:t>
                      </a:r>
                      <a:r>
                        <a:rPr lang="en-US" sz="600" b="0" i="0" u="none" strike="noStrike" dirty="0">
                          <a:solidFill>
                            <a:srgbClr val="202122"/>
                          </a:solidFill>
                          <a:effectLst/>
                          <a:latin typeface="Arial" panose="020B0604020202020204" pitchFamily="34" charset="0"/>
                        </a:rPr>
                        <a:t>. CC by 2.5</a:t>
                      </a:r>
                      <a:endParaRPr lang="en-US" sz="600" b="0" i="1" u="none" strike="noStrike" dirty="0">
                        <a:solidFill>
                          <a:srgbClr val="202122"/>
                        </a:solidFill>
                        <a:effectLst/>
                        <a:latin typeface="Arial" panose="020B0604020202020204" pitchFamily="34" charset="0"/>
                      </a:endParaRPr>
                    </a:p>
                  </a:txBody>
                  <a:tcPr marL="9525" marR="9525" marT="9525" anchor="b">
                    <a:lnL>
                      <a:noFill/>
                    </a:lnL>
                    <a:lnR>
                      <a:noFill/>
                    </a:lnR>
                    <a:lnT>
                      <a:noFill/>
                    </a:lnT>
                    <a:lnB>
                      <a:noFill/>
                    </a:lnB>
                    <a:noFill/>
                  </a:tcPr>
                </a:tc>
                <a:extLst>
                  <a:ext uri="{0D108BD9-81ED-4DB2-BD59-A6C34878D82A}">
                    <a16:rowId xmlns:a16="http://schemas.microsoft.com/office/drawing/2014/main" val="4249676038"/>
                  </a:ext>
                </a:extLst>
              </a:tr>
            </a:tbl>
          </a:graphicData>
        </a:graphic>
      </p:graphicFrame>
    </p:spTree>
    <p:extLst>
      <p:ext uri="{BB962C8B-B14F-4D97-AF65-F5344CB8AC3E}">
        <p14:creationId xmlns:p14="http://schemas.microsoft.com/office/powerpoint/2010/main" val="29479406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6CA3E-3954-9B7B-F6D6-5DF8CC8818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B1E3C6-270F-5036-F6DD-D89D40FFA29E}"/>
              </a:ext>
            </a:extLst>
          </p:cNvPr>
          <p:cNvSpPr>
            <a:spLocks noGrp="1"/>
          </p:cNvSpPr>
          <p:nvPr>
            <p:ph type="title"/>
          </p:nvPr>
        </p:nvSpPr>
        <p:spPr/>
        <p:txBody>
          <a:bodyPr/>
          <a:lstStyle/>
          <a:p>
            <a:r>
              <a:rPr lang="en-AU" dirty="0">
                <a:cs typeface="Arial"/>
              </a:rPr>
              <a:t>Activity: Play </a:t>
            </a:r>
            <a:r>
              <a:rPr lang="en-AU" i="1" dirty="0">
                <a:cs typeface="Arial"/>
              </a:rPr>
              <a:t>Woggabaliri</a:t>
            </a:r>
            <a:r>
              <a:rPr lang="en-AU" dirty="0">
                <a:cs typeface="Arial"/>
              </a:rPr>
              <a:t> (“wog-gab-a-</a:t>
            </a:r>
            <a:r>
              <a:rPr lang="en-AU" dirty="0" err="1">
                <a:cs typeface="Arial"/>
              </a:rPr>
              <a:t>lir</a:t>
            </a:r>
            <a:r>
              <a:rPr lang="en-AU" dirty="0">
                <a:cs typeface="Arial"/>
              </a:rPr>
              <a:t>-</a:t>
            </a:r>
            <a:r>
              <a:rPr lang="en-AU" dirty="0" err="1">
                <a:cs typeface="Arial"/>
              </a:rPr>
              <a:t>i</a:t>
            </a:r>
            <a:r>
              <a:rPr lang="en-AU" dirty="0">
                <a:cs typeface="Arial"/>
              </a:rPr>
              <a:t>”) </a:t>
            </a:r>
          </a:p>
        </p:txBody>
      </p:sp>
      <p:sp>
        <p:nvSpPr>
          <p:cNvPr id="3" name="Content Placeholder 2">
            <a:extLst>
              <a:ext uri="{FF2B5EF4-FFF2-40B4-BE49-F238E27FC236}">
                <a16:creationId xmlns:a16="http://schemas.microsoft.com/office/drawing/2014/main" id="{8D773E7A-9AD4-7988-6EA6-C08B54AC2F21}"/>
              </a:ext>
            </a:extLst>
          </p:cNvPr>
          <p:cNvSpPr>
            <a:spLocks noGrp="1"/>
          </p:cNvSpPr>
          <p:nvPr>
            <p:ph sz="quarter" idx="13"/>
          </p:nvPr>
        </p:nvSpPr>
        <p:spPr>
          <a:xfrm>
            <a:off x="789936" y="1718275"/>
            <a:ext cx="4991029" cy="3825725"/>
          </a:xfrm>
        </p:spPr>
        <p:txBody>
          <a:bodyPr vert="horz" lIns="0" tIns="0" rIns="0" bIns="0" rtlCol="0" anchor="t">
            <a:noAutofit/>
          </a:bodyPr>
          <a:lstStyle/>
          <a:p>
            <a:endParaRPr lang="en-AU" b="0" dirty="0">
              <a:cs typeface="Arial"/>
            </a:endParaRPr>
          </a:p>
          <a:p>
            <a:endParaRPr lang="en-AU" b="0" dirty="0">
              <a:cs typeface="Arial"/>
            </a:endParaRPr>
          </a:p>
          <a:p>
            <a:r>
              <a:rPr lang="en-AU" dirty="0"/>
              <a:t> </a:t>
            </a:r>
          </a:p>
        </p:txBody>
      </p:sp>
      <p:sp>
        <p:nvSpPr>
          <p:cNvPr id="4" name="Footer Placeholder 3">
            <a:extLst>
              <a:ext uri="{FF2B5EF4-FFF2-40B4-BE49-F238E27FC236}">
                <a16:creationId xmlns:a16="http://schemas.microsoft.com/office/drawing/2014/main" id="{E09B5FE4-31E4-0472-505B-AAB9CF4B91F6}"/>
              </a:ext>
            </a:extLst>
          </p:cNvPr>
          <p:cNvSpPr>
            <a:spLocks noGrp="1"/>
          </p:cNvSpPr>
          <p:nvPr>
            <p:ph type="ftr" sz="quarter" idx="16"/>
          </p:nvPr>
        </p:nvSpPr>
        <p:spPr>
          <a:xfrm>
            <a:off x="3985527" y="6264315"/>
            <a:ext cx="4220946" cy="310740"/>
          </a:xfrm>
        </p:spPr>
        <p:txBody>
          <a:bodyPr/>
          <a:lstStyle/>
          <a:p>
            <a:r>
              <a:rPr lang="en-AU"/>
              <a:t>scienceconnections.edu.au</a:t>
            </a:r>
          </a:p>
        </p:txBody>
      </p:sp>
      <p:sp>
        <p:nvSpPr>
          <p:cNvPr id="6" name="Slide Number Placeholder 5">
            <a:extLst>
              <a:ext uri="{FF2B5EF4-FFF2-40B4-BE49-F238E27FC236}">
                <a16:creationId xmlns:a16="http://schemas.microsoft.com/office/drawing/2014/main" id="{39211E5E-717B-C8A3-C4E9-8A1F8484DADA}"/>
              </a:ext>
            </a:extLst>
          </p:cNvPr>
          <p:cNvSpPr>
            <a:spLocks noGrp="1"/>
          </p:cNvSpPr>
          <p:nvPr>
            <p:ph type="sldNum" sz="quarter" idx="4"/>
          </p:nvPr>
        </p:nvSpPr>
        <p:spPr/>
        <p:txBody>
          <a:bodyPr/>
          <a:lstStyle/>
          <a:p>
            <a:fld id="{29D5CE74-914C-4689-99FC-1AEF49CE2B47}" type="slidenum">
              <a:rPr lang="en-AU" smtClean="0"/>
              <a:pPr/>
              <a:t>26</a:t>
            </a:fld>
            <a:endParaRPr lang="en-AU" sz="1200">
              <a:solidFill>
                <a:schemeClr val="bg2"/>
              </a:solidFill>
            </a:endParaRPr>
          </a:p>
        </p:txBody>
      </p:sp>
      <p:sp>
        <p:nvSpPr>
          <p:cNvPr id="5" name="TextBox 4">
            <a:extLst>
              <a:ext uri="{FF2B5EF4-FFF2-40B4-BE49-F238E27FC236}">
                <a16:creationId xmlns:a16="http://schemas.microsoft.com/office/drawing/2014/main" id="{C0CB9962-9E3A-B11D-5E73-A64CC6976548}"/>
              </a:ext>
            </a:extLst>
          </p:cNvPr>
          <p:cNvSpPr txBox="1"/>
          <p:nvPr/>
        </p:nvSpPr>
        <p:spPr>
          <a:xfrm>
            <a:off x="789936" y="1462483"/>
            <a:ext cx="5400600" cy="4154855"/>
          </a:xfrm>
          <a:prstGeom prst="rect">
            <a:avLst/>
          </a:prstGeom>
          <a:noFill/>
        </p:spPr>
        <p:txBody>
          <a:bodyPr wrap="square" rtlCol="0">
            <a:spAutoFit/>
          </a:bodyPr>
          <a:lstStyle/>
          <a:p>
            <a:r>
              <a:rPr lang="en-US" sz="1600" b="1"/>
              <a:t>In teams </a:t>
            </a:r>
            <a:r>
              <a:rPr lang="en-US" sz="1600" b="1" dirty="0"/>
              <a:t>of </a:t>
            </a:r>
            <a:r>
              <a:rPr lang="en-US" sz="1600" b="1"/>
              <a:t>4-6</a:t>
            </a:r>
            <a:r>
              <a:rPr lang="en-US" sz="1600" b="1" dirty="0"/>
              <a:t>:</a:t>
            </a:r>
          </a:p>
          <a:p>
            <a:pPr marL="342900" lvl="0" indent="-342900">
              <a:buFont typeface="+mj-lt"/>
              <a:buAutoNum type="arabicPeriod"/>
            </a:pPr>
            <a:r>
              <a:rPr lang="en-AU" sz="1600" dirty="0"/>
              <a:t>Players stand in a circle about 2 metres apart. </a:t>
            </a:r>
          </a:p>
          <a:p>
            <a:pPr marL="342900" lvl="0" indent="-342900">
              <a:buFont typeface="+mj-lt"/>
              <a:buAutoNum type="arabicPeriod"/>
            </a:pPr>
            <a:endParaRPr lang="en-AU" sz="1600" dirty="0"/>
          </a:p>
          <a:p>
            <a:pPr marL="342900" indent="-342900">
              <a:buFont typeface="+mj-lt"/>
              <a:buAutoNum type="arabicPeriod"/>
            </a:pPr>
            <a:r>
              <a:rPr lang="en-AU" sz="1600" dirty="0"/>
              <a:t>One player kicks the ball into the air and other players </a:t>
            </a:r>
            <a:r>
              <a:rPr lang="en-AU" sz="1600"/>
              <a:t>in the circle </a:t>
            </a:r>
            <a:r>
              <a:rPr lang="en-AU" sz="1600" dirty="0"/>
              <a:t>try to </a:t>
            </a:r>
            <a:r>
              <a:rPr lang="en-AU" sz="1600"/>
              <a:t>keep the ball in the air by kicking it. No player should </a:t>
            </a:r>
            <a:r>
              <a:rPr lang="en-AU" sz="1600" dirty="0"/>
              <a:t>kick the </a:t>
            </a:r>
            <a:r>
              <a:rPr lang="en-AU" sz="1600"/>
              <a:t>ball twice in a row</a:t>
            </a:r>
            <a:r>
              <a:rPr lang="en-AU" sz="1600" dirty="0"/>
              <a:t>. All </a:t>
            </a:r>
            <a:r>
              <a:rPr lang="en-AU" sz="1600"/>
              <a:t>“</a:t>
            </a:r>
            <a:r>
              <a:rPr lang="en-AU" sz="1600" dirty="0"/>
              <a:t>kicks</a:t>
            </a:r>
            <a:r>
              <a:rPr lang="en-AU" sz="1600"/>
              <a:t>” </a:t>
            </a:r>
            <a:r>
              <a:rPr lang="en-AU" sz="1600" dirty="0"/>
              <a:t>are made with</a:t>
            </a:r>
            <a:r>
              <a:rPr lang="en-AU" sz="1600"/>
              <a:t> either the</a:t>
            </a:r>
            <a:r>
              <a:rPr lang="en-AU" sz="1600" dirty="0"/>
              <a:t> hands or feet. Players must have one foot on the ground when kicking the ball.</a:t>
            </a:r>
            <a:endParaRPr lang="en-AU" sz="1600"/>
          </a:p>
          <a:p>
            <a:pPr marL="342900" indent="-342900">
              <a:buFont typeface="+mj-lt"/>
              <a:buAutoNum type="arabicPeriod"/>
            </a:pPr>
            <a:endParaRPr lang="en-AU" sz="1600"/>
          </a:p>
          <a:p>
            <a:pPr marL="342900" lvl="0" indent="-342900">
              <a:buFont typeface="+mj-lt"/>
              <a:buAutoNum type="arabicPeriod"/>
            </a:pPr>
            <a:r>
              <a:rPr lang="en-AU" sz="1600" dirty="0"/>
              <a:t>Each group attempts to volley the ball (consecutive kicks) in the air as many times as they can within a set time. The group with the greatest number of volleys in the time wins. If the ball touches the ground the count is restarted.</a:t>
            </a:r>
          </a:p>
          <a:p>
            <a:endParaRPr lang="en-AU" dirty="0"/>
          </a:p>
        </p:txBody>
      </p:sp>
      <p:sp>
        <p:nvSpPr>
          <p:cNvPr id="10" name="TextBox 9">
            <a:extLst>
              <a:ext uri="{FF2B5EF4-FFF2-40B4-BE49-F238E27FC236}">
                <a16:creationId xmlns:a16="http://schemas.microsoft.com/office/drawing/2014/main" id="{F6FC891E-7CF9-30F8-8BCC-8B17B7AC4737}"/>
              </a:ext>
            </a:extLst>
          </p:cNvPr>
          <p:cNvSpPr txBox="1"/>
          <p:nvPr/>
        </p:nvSpPr>
        <p:spPr>
          <a:xfrm>
            <a:off x="7085082" y="5033995"/>
            <a:ext cx="3961341" cy="338554"/>
          </a:xfrm>
          <a:prstGeom prst="rect">
            <a:avLst/>
          </a:prstGeom>
          <a:noFill/>
        </p:spPr>
        <p:txBody>
          <a:bodyPr wrap="square" rtlCol="0">
            <a:spAutoFit/>
          </a:bodyPr>
          <a:lstStyle/>
          <a:p>
            <a:pPr algn="ctr"/>
            <a:r>
              <a:rPr lang="en-US" sz="800" dirty="0"/>
              <a:t>A modern-day ball made of possum skin and stuffed with materials like grass</a:t>
            </a:r>
            <a:r>
              <a:rPr lang="en-US" sz="800" i="1" dirty="0"/>
              <a:t>, </a:t>
            </a:r>
            <a:r>
              <a:rPr lang="en-US" sz="800" dirty="0"/>
              <a:t>held by Museums Victoria   </a:t>
            </a:r>
            <a:r>
              <a:rPr lang="en-US" sz="800" i="1" dirty="0"/>
              <a:t>Source: Museums Victoria</a:t>
            </a:r>
            <a:endParaRPr lang="en-AU" sz="800" i="1" dirty="0"/>
          </a:p>
        </p:txBody>
      </p:sp>
      <p:pic>
        <p:nvPicPr>
          <p:cNvPr id="8" name="Picture 7">
            <a:extLst>
              <a:ext uri="{FF2B5EF4-FFF2-40B4-BE49-F238E27FC236}">
                <a16:creationId xmlns:a16="http://schemas.microsoft.com/office/drawing/2014/main" id="{F1CCB53B-D194-1A5B-02A2-1453EE87A0A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215571" y="1448780"/>
            <a:ext cx="3451583" cy="3600400"/>
          </a:xfrm>
          <a:prstGeom prst="rect">
            <a:avLst/>
          </a:prstGeom>
        </p:spPr>
      </p:pic>
    </p:spTree>
    <p:extLst>
      <p:ext uri="{BB962C8B-B14F-4D97-AF65-F5344CB8AC3E}">
        <p14:creationId xmlns:p14="http://schemas.microsoft.com/office/powerpoint/2010/main" val="1869326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42CE-D3E8-8E03-5166-B1F1300AD284}"/>
              </a:ext>
            </a:extLst>
          </p:cNvPr>
          <p:cNvSpPr>
            <a:spLocks noGrp="1"/>
          </p:cNvSpPr>
          <p:nvPr>
            <p:ph type="title"/>
          </p:nvPr>
        </p:nvSpPr>
        <p:spPr/>
        <p:txBody>
          <a:bodyPr/>
          <a:lstStyle/>
          <a:p>
            <a:r>
              <a:rPr lang="en-US" sz="4000" dirty="0">
                <a:cs typeface="Arial"/>
              </a:rPr>
              <a:t>What happens to the speed of an </a:t>
            </a:r>
            <a:r>
              <a:rPr lang="en-US" sz="4000">
                <a:cs typeface="Arial"/>
              </a:rPr>
              <a:t>object if its mass is increased?</a:t>
            </a:r>
            <a:endParaRPr lang="en-AU" sz="4000">
              <a:cs typeface="Arial"/>
            </a:endParaRPr>
          </a:p>
        </p:txBody>
      </p:sp>
      <p:sp>
        <p:nvSpPr>
          <p:cNvPr id="3" name="Slide Number Placeholder 2">
            <a:extLst>
              <a:ext uri="{FF2B5EF4-FFF2-40B4-BE49-F238E27FC236}">
                <a16:creationId xmlns:a16="http://schemas.microsoft.com/office/drawing/2014/main" id="{1C50976E-2971-E292-38BF-63383344CFED}"/>
              </a:ext>
            </a:extLst>
          </p:cNvPr>
          <p:cNvSpPr>
            <a:spLocks noGrp="1"/>
          </p:cNvSpPr>
          <p:nvPr>
            <p:ph type="sldNum" sz="quarter" idx="4"/>
          </p:nvPr>
        </p:nvSpPr>
        <p:spPr/>
        <p:txBody>
          <a:bodyPr/>
          <a:lstStyle/>
          <a:p>
            <a:fld id="{29D5CE74-914C-4689-99FC-1AEF49CE2B47}" type="slidenum">
              <a:rPr lang="en-AU" smtClean="0"/>
              <a:pPr/>
              <a:t>27</a:t>
            </a:fld>
            <a:endParaRPr lang="en-AU" sz="1200" dirty="0">
              <a:solidFill>
                <a:schemeClr val="bg2"/>
              </a:solidFill>
            </a:endParaRPr>
          </a:p>
        </p:txBody>
      </p:sp>
      <p:sp>
        <p:nvSpPr>
          <p:cNvPr id="4" name="Footer Placeholder 3">
            <a:extLst>
              <a:ext uri="{FF2B5EF4-FFF2-40B4-BE49-F238E27FC236}">
                <a16:creationId xmlns:a16="http://schemas.microsoft.com/office/drawing/2014/main" id="{8A603598-8183-3F93-7025-EDEDF7D89D63}"/>
              </a:ext>
            </a:extLst>
          </p:cNvPr>
          <p:cNvSpPr>
            <a:spLocks noGrp="1"/>
          </p:cNvSpPr>
          <p:nvPr>
            <p:ph type="ftr" sz="quarter" idx="10"/>
          </p:nvPr>
        </p:nvSpPr>
        <p:spPr/>
        <p:txBody>
          <a:bodyPr/>
          <a:lstStyle/>
          <a:p>
            <a:r>
              <a:rPr lang="en-AU"/>
              <a:t>scienceconnections.edu.au</a:t>
            </a:r>
            <a:endParaRPr lang="en-AU" dirty="0"/>
          </a:p>
        </p:txBody>
      </p:sp>
    </p:spTree>
    <p:extLst>
      <p:ext uri="{BB962C8B-B14F-4D97-AF65-F5344CB8AC3E}">
        <p14:creationId xmlns:p14="http://schemas.microsoft.com/office/powerpoint/2010/main" val="2164767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2725E-9E79-1C27-A950-38814BB73D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46FD2A-8EB2-CA54-540D-62406FF657B7}"/>
              </a:ext>
            </a:extLst>
          </p:cNvPr>
          <p:cNvSpPr>
            <a:spLocks noGrp="1"/>
          </p:cNvSpPr>
          <p:nvPr>
            <p:ph type="title"/>
          </p:nvPr>
        </p:nvSpPr>
        <p:spPr>
          <a:xfrm>
            <a:off x="789935" y="711261"/>
            <a:ext cx="10616400" cy="531544"/>
          </a:xfrm>
        </p:spPr>
        <p:txBody>
          <a:bodyPr anchor="t">
            <a:normAutofit/>
          </a:bodyPr>
          <a:lstStyle/>
          <a:p>
            <a:r>
              <a:rPr lang="en-US" dirty="0"/>
              <a:t>Does mass affect motion?</a:t>
            </a:r>
            <a:endParaRPr lang="en-AU" dirty="0"/>
          </a:p>
        </p:txBody>
      </p:sp>
      <p:pic>
        <p:nvPicPr>
          <p:cNvPr id="7" name="Picture 6">
            <a:extLst>
              <a:ext uri="{FF2B5EF4-FFF2-40B4-BE49-F238E27FC236}">
                <a16:creationId xmlns:a16="http://schemas.microsoft.com/office/drawing/2014/main" id="{DE36C093-875B-628E-6D5B-62699F6E277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07227" y="1692000"/>
            <a:ext cx="7781816" cy="3852000"/>
          </a:xfrm>
          <a:prstGeom prst="rect">
            <a:avLst/>
          </a:prstGeom>
          <a:noFill/>
        </p:spPr>
      </p:pic>
      <p:sp>
        <p:nvSpPr>
          <p:cNvPr id="5" name="Slide Number Placeholder 4">
            <a:extLst>
              <a:ext uri="{FF2B5EF4-FFF2-40B4-BE49-F238E27FC236}">
                <a16:creationId xmlns:a16="http://schemas.microsoft.com/office/drawing/2014/main" id="{253E56FC-6C15-BF3E-94EB-8F876583EC2E}"/>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28</a:t>
            </a:fld>
            <a:endParaRPr lang="en-AU"/>
          </a:p>
        </p:txBody>
      </p:sp>
      <p:sp>
        <p:nvSpPr>
          <p:cNvPr id="6" name="Footer Placeholder 5">
            <a:extLst>
              <a:ext uri="{FF2B5EF4-FFF2-40B4-BE49-F238E27FC236}">
                <a16:creationId xmlns:a16="http://schemas.microsoft.com/office/drawing/2014/main" id="{5CD73D07-28B8-837F-C9FA-BA9E27E51FE8}"/>
              </a:ext>
            </a:extLst>
          </p:cNvPr>
          <p:cNvSpPr>
            <a:spLocks noGrp="1"/>
          </p:cNvSpPr>
          <p:nvPr>
            <p:ph type="ftr" sz="quarter" idx="16"/>
          </p:nvPr>
        </p:nvSpPr>
        <p:spPr>
          <a:xfrm>
            <a:off x="3985527" y="6264315"/>
            <a:ext cx="4220946" cy="310740"/>
          </a:xfrm>
        </p:spPr>
        <p:txBody>
          <a:bodyPr anchor="ctr">
            <a:normAutofit/>
          </a:bodyPr>
          <a:lstStyle/>
          <a:p>
            <a:pPr>
              <a:spcAft>
                <a:spcPts val="600"/>
              </a:spcAft>
            </a:pPr>
            <a:r>
              <a:rPr lang="en-AU"/>
              <a:t>scienceconnections.edu.au</a:t>
            </a:r>
          </a:p>
        </p:txBody>
      </p:sp>
    </p:spTree>
    <p:extLst>
      <p:ext uri="{BB962C8B-B14F-4D97-AF65-F5344CB8AC3E}">
        <p14:creationId xmlns:p14="http://schemas.microsoft.com/office/powerpoint/2010/main" val="1223419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F0000-B93C-3817-AB1C-2DA9CED35B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6389BE-23D2-6E54-9838-38DAF5222A44}"/>
              </a:ext>
            </a:extLst>
          </p:cNvPr>
          <p:cNvSpPr>
            <a:spLocks noGrp="1"/>
          </p:cNvSpPr>
          <p:nvPr>
            <p:ph type="title"/>
          </p:nvPr>
        </p:nvSpPr>
        <p:spPr>
          <a:xfrm>
            <a:off x="789935" y="711261"/>
            <a:ext cx="10616400" cy="531544"/>
          </a:xfrm>
        </p:spPr>
        <p:txBody>
          <a:bodyPr anchor="t">
            <a:normAutofit/>
          </a:bodyPr>
          <a:lstStyle/>
          <a:p>
            <a:r>
              <a:rPr lang="en-US" dirty="0"/>
              <a:t>Does mass affect motion?</a:t>
            </a:r>
            <a:endParaRPr lang="en-AU" dirty="0"/>
          </a:p>
        </p:txBody>
      </p:sp>
      <p:sp>
        <p:nvSpPr>
          <p:cNvPr id="5" name="Slide Number Placeholder 4">
            <a:extLst>
              <a:ext uri="{FF2B5EF4-FFF2-40B4-BE49-F238E27FC236}">
                <a16:creationId xmlns:a16="http://schemas.microsoft.com/office/drawing/2014/main" id="{4976F310-28A5-E632-8F13-8DB540936729}"/>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29</a:t>
            </a:fld>
            <a:endParaRPr lang="en-AU"/>
          </a:p>
        </p:txBody>
      </p:sp>
      <p:sp>
        <p:nvSpPr>
          <p:cNvPr id="6" name="Footer Placeholder 5">
            <a:extLst>
              <a:ext uri="{FF2B5EF4-FFF2-40B4-BE49-F238E27FC236}">
                <a16:creationId xmlns:a16="http://schemas.microsoft.com/office/drawing/2014/main" id="{3659FAB6-51D2-332F-1538-BD6F39D4AB44}"/>
              </a:ext>
            </a:extLst>
          </p:cNvPr>
          <p:cNvSpPr>
            <a:spLocks noGrp="1"/>
          </p:cNvSpPr>
          <p:nvPr>
            <p:ph type="ftr" sz="quarter" idx="16"/>
          </p:nvPr>
        </p:nvSpPr>
        <p:spPr>
          <a:xfrm>
            <a:off x="3985527" y="6264315"/>
            <a:ext cx="4220946" cy="310740"/>
          </a:xfrm>
        </p:spPr>
        <p:txBody>
          <a:bodyPr anchor="ctr">
            <a:normAutofit/>
          </a:bodyPr>
          <a:lstStyle/>
          <a:p>
            <a:pPr>
              <a:spcAft>
                <a:spcPts val="600"/>
              </a:spcAft>
            </a:pPr>
            <a:r>
              <a:rPr lang="en-AU"/>
              <a:t>scienceconnections.edu.au</a:t>
            </a:r>
          </a:p>
        </p:txBody>
      </p:sp>
      <p:sp>
        <p:nvSpPr>
          <p:cNvPr id="11" name="TextBox 10">
            <a:extLst>
              <a:ext uri="{FF2B5EF4-FFF2-40B4-BE49-F238E27FC236}">
                <a16:creationId xmlns:a16="http://schemas.microsoft.com/office/drawing/2014/main" id="{ED8729E1-C591-17F5-A3F8-1C283BE5F75D}"/>
              </a:ext>
            </a:extLst>
          </p:cNvPr>
          <p:cNvSpPr txBox="1"/>
          <p:nvPr/>
        </p:nvSpPr>
        <p:spPr>
          <a:xfrm>
            <a:off x="789935" y="1377864"/>
            <a:ext cx="10446140" cy="830997"/>
          </a:xfrm>
          <a:prstGeom prst="rect">
            <a:avLst/>
          </a:prstGeom>
          <a:noFill/>
        </p:spPr>
        <p:txBody>
          <a:bodyPr wrap="square" rtlCol="0">
            <a:spAutoFit/>
          </a:bodyPr>
          <a:lstStyle/>
          <a:p>
            <a:pPr marL="2152650" indent="-2152650">
              <a:tabLst>
                <a:tab pos="2062163" algn="l"/>
              </a:tabLst>
            </a:pPr>
            <a:r>
              <a:rPr lang="en-US" sz="2400" b="1" dirty="0"/>
              <a:t>Experiment 1: </a:t>
            </a:r>
            <a:r>
              <a:rPr lang="en-GB" sz="2400" dirty="0"/>
              <a:t>Is the speed of the skateboard affected by the mass on the board?</a:t>
            </a:r>
            <a:endParaRPr lang="en-AU" sz="2400" b="1" dirty="0"/>
          </a:p>
        </p:txBody>
      </p:sp>
      <p:pic>
        <p:nvPicPr>
          <p:cNvPr id="20" name="Picture 19">
            <a:extLst>
              <a:ext uri="{FF2B5EF4-FFF2-40B4-BE49-F238E27FC236}">
                <a16:creationId xmlns:a16="http://schemas.microsoft.com/office/drawing/2014/main" id="{313C80CE-E280-151F-CECE-3BC467C1ADB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0425" y="2343920"/>
            <a:ext cx="7356140" cy="3535599"/>
          </a:xfrm>
          <a:prstGeom prst="rect">
            <a:avLst/>
          </a:prstGeom>
        </p:spPr>
      </p:pic>
      <p:sp>
        <p:nvSpPr>
          <p:cNvPr id="3" name="TextBox 2">
            <a:extLst>
              <a:ext uri="{FF2B5EF4-FFF2-40B4-BE49-F238E27FC236}">
                <a16:creationId xmlns:a16="http://schemas.microsoft.com/office/drawing/2014/main" id="{E049CE4D-CF5F-71A5-748C-C81A046D1858}"/>
              </a:ext>
            </a:extLst>
          </p:cNvPr>
          <p:cNvSpPr txBox="1"/>
          <p:nvPr/>
        </p:nvSpPr>
        <p:spPr>
          <a:xfrm>
            <a:off x="8294609" y="3718773"/>
            <a:ext cx="2295255" cy="830740"/>
          </a:xfrm>
          <a:prstGeom prst="rect">
            <a:avLst/>
          </a:prstGeom>
          <a:noFill/>
        </p:spPr>
        <p:txBody>
          <a:bodyPr wrap="square" rtlCol="0">
            <a:spAutoFit/>
          </a:bodyPr>
          <a:lstStyle/>
          <a:p>
            <a:r>
              <a:rPr lang="en-AU" dirty="0">
                <a:hlinkClick r:id="rId3"/>
              </a:rPr>
              <a:t>‪Forces and Motion: Basics‬</a:t>
            </a:r>
            <a:endParaRPr lang="en-AU" dirty="0"/>
          </a:p>
        </p:txBody>
      </p:sp>
    </p:spTree>
    <p:extLst>
      <p:ext uri="{BB962C8B-B14F-4D97-AF65-F5344CB8AC3E}">
        <p14:creationId xmlns:p14="http://schemas.microsoft.com/office/powerpoint/2010/main" val="480216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705F3-5D9F-8C95-8AE6-905CA5DFDE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7B6765-8809-DE70-6997-E3DB82BAC4BC}"/>
              </a:ext>
            </a:extLst>
          </p:cNvPr>
          <p:cNvSpPr>
            <a:spLocks noGrp="1"/>
          </p:cNvSpPr>
          <p:nvPr>
            <p:ph type="title"/>
          </p:nvPr>
        </p:nvSpPr>
        <p:spPr/>
        <p:txBody>
          <a:bodyPr/>
          <a:lstStyle/>
          <a:p>
            <a:r>
              <a:rPr lang="en-AU" dirty="0"/>
              <a:t>Activity: Forces in sport</a:t>
            </a:r>
          </a:p>
        </p:txBody>
      </p:sp>
      <p:sp>
        <p:nvSpPr>
          <p:cNvPr id="3" name="Content Placeholder 2">
            <a:extLst>
              <a:ext uri="{FF2B5EF4-FFF2-40B4-BE49-F238E27FC236}">
                <a16:creationId xmlns:a16="http://schemas.microsoft.com/office/drawing/2014/main" id="{0D4DE921-F38F-0E86-A23A-1D79F8296FC1}"/>
              </a:ext>
            </a:extLst>
          </p:cNvPr>
          <p:cNvSpPr>
            <a:spLocks noGrp="1"/>
          </p:cNvSpPr>
          <p:nvPr>
            <p:ph sz="quarter" idx="13"/>
          </p:nvPr>
        </p:nvSpPr>
        <p:spPr>
          <a:xfrm>
            <a:off x="875420" y="1583795"/>
            <a:ext cx="5047200" cy="3852000"/>
          </a:xfrm>
        </p:spPr>
        <p:txBody>
          <a:bodyPr vert="horz" lIns="0" tIns="0" rIns="0" bIns="0" rtlCol="0" anchor="t">
            <a:noAutofit/>
          </a:bodyPr>
          <a:lstStyle/>
          <a:p>
            <a:r>
              <a:rPr lang="en-AU" sz="2400" b="0" dirty="0">
                <a:cs typeface="Arial"/>
              </a:rPr>
              <a:t>What sports or physical activities do we play? </a:t>
            </a:r>
          </a:p>
          <a:p>
            <a:endParaRPr lang="en-AU" sz="2400" b="0" dirty="0"/>
          </a:p>
          <a:p>
            <a:endParaRPr lang="en-AU" sz="2400" b="0" dirty="0"/>
          </a:p>
          <a:p>
            <a:endParaRPr lang="en-AU" sz="2400" b="0" dirty="0"/>
          </a:p>
          <a:p>
            <a:r>
              <a:rPr lang="en-AU" sz="2400" b="0" dirty="0">
                <a:cs typeface="Arial"/>
              </a:rPr>
              <a:t>What sports do we like watching?</a:t>
            </a:r>
          </a:p>
          <a:p>
            <a:r>
              <a:rPr lang="en-AU" dirty="0"/>
              <a:t> </a:t>
            </a:r>
          </a:p>
        </p:txBody>
      </p:sp>
      <p:pic>
        <p:nvPicPr>
          <p:cNvPr id="8" name="Picture Placeholder 7">
            <a:extLst>
              <a:ext uri="{FF2B5EF4-FFF2-40B4-BE49-F238E27FC236}">
                <a16:creationId xmlns:a16="http://schemas.microsoft.com/office/drawing/2014/main" id="{B2672830-F2E7-0A58-8B8D-41EE4B72ABBA}"/>
              </a:ext>
            </a:extLst>
          </p:cNvPr>
          <p:cNvPicPr>
            <a:picLocks noGrp="1" noChangeAspect="1"/>
          </p:cNvPicPr>
          <p:nvPr>
            <p:ph type="pic" sz="quarter" idx="15"/>
          </p:nvPr>
        </p:nvPicPr>
        <p:blipFill>
          <a:blip r:embed="rId2" cstate="print">
            <a:extLst>
              <a:ext uri="{28A0092B-C50C-407E-A947-70E740481C1C}">
                <a14:useLocalDpi xmlns:a14="http://schemas.microsoft.com/office/drawing/2010/main"/>
              </a:ext>
            </a:extLst>
          </a:blip>
          <a:srcRect/>
          <a:stretch>
            <a:fillRect/>
          </a:stretch>
        </p:blipFill>
        <p:spPr/>
      </p:pic>
      <p:sp>
        <p:nvSpPr>
          <p:cNvPr id="4" name="Footer Placeholder 3">
            <a:extLst>
              <a:ext uri="{FF2B5EF4-FFF2-40B4-BE49-F238E27FC236}">
                <a16:creationId xmlns:a16="http://schemas.microsoft.com/office/drawing/2014/main" id="{8B45ACED-BE74-620E-C4CD-088512AB8A21}"/>
              </a:ext>
            </a:extLst>
          </p:cNvPr>
          <p:cNvSpPr>
            <a:spLocks noGrp="1"/>
          </p:cNvSpPr>
          <p:nvPr>
            <p:ph type="ftr" sz="quarter" idx="16"/>
          </p:nvPr>
        </p:nvSpPr>
        <p:spPr>
          <a:xfrm>
            <a:off x="3985527" y="6264315"/>
            <a:ext cx="4220946" cy="310740"/>
          </a:xfrm>
        </p:spPr>
        <p:txBody>
          <a:bodyPr/>
          <a:lstStyle/>
          <a:p>
            <a:r>
              <a:rPr lang="en-AU"/>
              <a:t>scienceconnections.edu.au</a:t>
            </a:r>
            <a:endParaRPr lang="en-AU" dirty="0"/>
          </a:p>
        </p:txBody>
      </p:sp>
      <p:sp>
        <p:nvSpPr>
          <p:cNvPr id="6" name="Slide Number Placeholder 5">
            <a:extLst>
              <a:ext uri="{FF2B5EF4-FFF2-40B4-BE49-F238E27FC236}">
                <a16:creationId xmlns:a16="http://schemas.microsoft.com/office/drawing/2014/main" id="{F6C83D82-4D86-C5FE-79C8-365414D9A536}"/>
              </a:ext>
            </a:extLst>
          </p:cNvPr>
          <p:cNvSpPr>
            <a:spLocks noGrp="1"/>
          </p:cNvSpPr>
          <p:nvPr>
            <p:ph type="sldNum" sz="quarter" idx="4"/>
          </p:nvPr>
        </p:nvSpPr>
        <p:spPr/>
        <p:txBody>
          <a:bodyPr/>
          <a:lstStyle/>
          <a:p>
            <a:fld id="{29D5CE74-914C-4689-99FC-1AEF49CE2B47}" type="slidenum">
              <a:rPr lang="en-AU" smtClean="0"/>
              <a:pPr/>
              <a:t>3</a:t>
            </a:fld>
            <a:endParaRPr lang="en-AU" sz="1200" dirty="0">
              <a:solidFill>
                <a:schemeClr val="bg2"/>
              </a:solidFill>
            </a:endParaRPr>
          </a:p>
        </p:txBody>
      </p:sp>
      <p:sp>
        <p:nvSpPr>
          <p:cNvPr id="5" name="TextBox 4">
            <a:extLst>
              <a:ext uri="{FF2B5EF4-FFF2-40B4-BE49-F238E27FC236}">
                <a16:creationId xmlns:a16="http://schemas.microsoft.com/office/drawing/2014/main" id="{23331C59-271E-478C-F9B2-8367EDC8326F}"/>
              </a:ext>
            </a:extLst>
          </p:cNvPr>
          <p:cNvSpPr txBox="1"/>
          <p:nvPr/>
        </p:nvSpPr>
        <p:spPr>
          <a:xfrm>
            <a:off x="7131116" y="5590117"/>
            <a:ext cx="4270950" cy="184666"/>
          </a:xfrm>
          <a:prstGeom prst="rect">
            <a:avLst/>
          </a:prstGeom>
          <a:noFill/>
        </p:spPr>
        <p:txBody>
          <a:bodyPr wrap="square" rtlCol="0">
            <a:spAutoFit/>
          </a:bodyPr>
          <a:lstStyle/>
          <a:p>
            <a:pPr algn="r"/>
            <a:r>
              <a:rPr lang="en-GB" sz="600" dirty="0">
                <a:solidFill>
                  <a:srgbClr val="3366CC"/>
                </a:solidFill>
                <a:latin typeface="Arial" panose="020B0604020202020204" pitchFamily="34" charset="0"/>
              </a:rPr>
              <a:t>JJ Harrison (https://www.jjharrison.com.au/)</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BY-SA 3.0</a:t>
            </a:r>
            <a:r>
              <a:rPr lang="en-GB" sz="600" dirty="0">
                <a:solidFill>
                  <a:srgbClr val="362B36"/>
                </a:solidFill>
                <a:latin typeface="Arial" panose="020B0604020202020204" pitchFamily="34" charset="0"/>
              </a:rPr>
              <a:t>, via Wikimedia Commons</a:t>
            </a:r>
            <a:endParaRPr lang="en-GB" sz="600" dirty="0">
              <a:solidFill>
                <a:srgbClr val="3366CC"/>
              </a:solidFill>
              <a:latin typeface="Arial" panose="020B0604020202020204" pitchFamily="34" charset="0"/>
            </a:endParaRPr>
          </a:p>
        </p:txBody>
      </p:sp>
    </p:spTree>
    <p:extLst>
      <p:ext uri="{BB962C8B-B14F-4D97-AF65-F5344CB8AC3E}">
        <p14:creationId xmlns:p14="http://schemas.microsoft.com/office/powerpoint/2010/main" val="16324984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5BB6A-EBEF-2B1A-E1C2-B07503F233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366D75-59FE-B593-BC46-6EC2B5885306}"/>
              </a:ext>
            </a:extLst>
          </p:cNvPr>
          <p:cNvSpPr>
            <a:spLocks noGrp="1"/>
          </p:cNvSpPr>
          <p:nvPr>
            <p:ph type="title"/>
          </p:nvPr>
        </p:nvSpPr>
        <p:spPr>
          <a:xfrm>
            <a:off x="789935" y="711261"/>
            <a:ext cx="10616400" cy="531544"/>
          </a:xfrm>
        </p:spPr>
        <p:txBody>
          <a:bodyPr anchor="t">
            <a:normAutofit/>
          </a:bodyPr>
          <a:lstStyle/>
          <a:p>
            <a:r>
              <a:rPr lang="en-US" dirty="0"/>
              <a:t>Does mass affect motion? Making a model</a:t>
            </a:r>
            <a:endParaRPr lang="en-AU" dirty="0"/>
          </a:p>
        </p:txBody>
      </p:sp>
      <p:sp>
        <p:nvSpPr>
          <p:cNvPr id="5" name="Slide Number Placeholder 4">
            <a:extLst>
              <a:ext uri="{FF2B5EF4-FFF2-40B4-BE49-F238E27FC236}">
                <a16:creationId xmlns:a16="http://schemas.microsoft.com/office/drawing/2014/main" id="{8B6E1F33-62D9-71FC-16F0-767DD203F5DC}"/>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30</a:t>
            </a:fld>
            <a:endParaRPr lang="en-AU"/>
          </a:p>
        </p:txBody>
      </p:sp>
      <p:sp>
        <p:nvSpPr>
          <p:cNvPr id="6" name="Footer Placeholder 5">
            <a:extLst>
              <a:ext uri="{FF2B5EF4-FFF2-40B4-BE49-F238E27FC236}">
                <a16:creationId xmlns:a16="http://schemas.microsoft.com/office/drawing/2014/main" id="{5D019303-B9B9-16FD-F43E-FE492413FFB3}"/>
              </a:ext>
            </a:extLst>
          </p:cNvPr>
          <p:cNvSpPr>
            <a:spLocks noGrp="1"/>
          </p:cNvSpPr>
          <p:nvPr>
            <p:ph type="ftr" sz="quarter" idx="16"/>
          </p:nvPr>
        </p:nvSpPr>
        <p:spPr>
          <a:xfrm>
            <a:off x="3985527" y="6264315"/>
            <a:ext cx="4220946" cy="310740"/>
          </a:xfrm>
        </p:spPr>
        <p:txBody>
          <a:bodyPr anchor="ctr">
            <a:normAutofit/>
          </a:bodyPr>
          <a:lstStyle/>
          <a:p>
            <a:pPr>
              <a:spcAft>
                <a:spcPts val="600"/>
              </a:spcAft>
            </a:pPr>
            <a:r>
              <a:rPr lang="en-AU"/>
              <a:t>scienceconnections.edu.au</a:t>
            </a:r>
          </a:p>
        </p:txBody>
      </p:sp>
      <p:sp>
        <p:nvSpPr>
          <p:cNvPr id="11" name="TextBox 10">
            <a:extLst>
              <a:ext uri="{FF2B5EF4-FFF2-40B4-BE49-F238E27FC236}">
                <a16:creationId xmlns:a16="http://schemas.microsoft.com/office/drawing/2014/main" id="{2104AA9E-4662-5BF4-13B1-3AD71870986E}"/>
              </a:ext>
            </a:extLst>
          </p:cNvPr>
          <p:cNvSpPr txBox="1"/>
          <p:nvPr/>
        </p:nvSpPr>
        <p:spPr>
          <a:xfrm>
            <a:off x="763556" y="1659285"/>
            <a:ext cx="4813935" cy="3539430"/>
          </a:xfrm>
          <a:prstGeom prst="rect">
            <a:avLst/>
          </a:prstGeom>
          <a:noFill/>
        </p:spPr>
        <p:txBody>
          <a:bodyPr wrap="square" rtlCol="0">
            <a:spAutoFit/>
          </a:bodyPr>
          <a:lstStyle/>
          <a:p>
            <a:endParaRPr lang="en-US" sz="1600" b="1" dirty="0"/>
          </a:p>
          <a:p>
            <a:pPr marL="285750" lvl="0" indent="-285750">
              <a:buFont typeface="Wingdings" panose="05000000000000000000" pitchFamily="2" charset="2"/>
              <a:buChar char="Ø"/>
            </a:pPr>
            <a:r>
              <a:rPr lang="en-AU" sz="2400" dirty="0"/>
              <a:t>In a </a:t>
            </a:r>
            <a:r>
              <a:rPr lang="en-AU" sz="2400" b="1" dirty="0"/>
              <a:t>direct relationship</a:t>
            </a:r>
            <a:r>
              <a:rPr lang="en-AU" sz="2400" dirty="0"/>
              <a:t>, as one value gets bigger (</a:t>
            </a:r>
            <a:r>
              <a:rPr lang="en-AU" sz="2400" dirty="0">
                <a:sym typeface="Symbol" panose="05050102010706020507" pitchFamily="18" charset="2"/>
              </a:rPr>
              <a:t>)</a:t>
            </a:r>
            <a:r>
              <a:rPr lang="en-AU" sz="2400" dirty="0"/>
              <a:t>, the other value also gets bigger (</a:t>
            </a:r>
            <a:r>
              <a:rPr lang="en-AU" sz="2400" dirty="0">
                <a:sym typeface="Symbol" panose="05050102010706020507" pitchFamily="18" charset="2"/>
              </a:rPr>
              <a:t>)</a:t>
            </a:r>
            <a:r>
              <a:rPr lang="en-AU" sz="2400" dirty="0"/>
              <a:t>.</a:t>
            </a:r>
          </a:p>
          <a:p>
            <a:pPr lvl="0"/>
            <a:endParaRPr lang="en-AU" sz="2400" dirty="0"/>
          </a:p>
          <a:p>
            <a:pPr lvl="0"/>
            <a:endParaRPr lang="en-AU" sz="2400" dirty="0"/>
          </a:p>
          <a:p>
            <a:pPr marL="285750" lvl="0" indent="-285750">
              <a:buFont typeface="Wingdings" panose="05000000000000000000" pitchFamily="2" charset="2"/>
              <a:buChar char="Ø"/>
            </a:pPr>
            <a:r>
              <a:rPr lang="en-AU" sz="2400" dirty="0"/>
              <a:t>In an </a:t>
            </a:r>
            <a:r>
              <a:rPr lang="en-AU" sz="2400" b="1" dirty="0"/>
              <a:t>inverse relationship</a:t>
            </a:r>
            <a:r>
              <a:rPr lang="en-AU" sz="2400" dirty="0"/>
              <a:t>, as one value gets bigger (</a:t>
            </a:r>
            <a:r>
              <a:rPr lang="en-AU" sz="2400" dirty="0">
                <a:sym typeface="Symbol" panose="05050102010706020507" pitchFamily="18" charset="2"/>
              </a:rPr>
              <a:t>),</a:t>
            </a:r>
            <a:r>
              <a:rPr lang="en-AU" sz="2400" dirty="0"/>
              <a:t> the other value gets smaller (</a:t>
            </a:r>
            <a:r>
              <a:rPr lang="en-AU" sz="2400" dirty="0">
                <a:sym typeface="Symbol" panose="05050102010706020507" pitchFamily="18" charset="2"/>
              </a:rPr>
              <a:t>)</a:t>
            </a:r>
            <a:r>
              <a:rPr lang="en-AU" sz="2400" dirty="0"/>
              <a:t>.</a:t>
            </a:r>
          </a:p>
          <a:p>
            <a:endParaRPr lang="en-AU" sz="1600" b="1" dirty="0"/>
          </a:p>
        </p:txBody>
      </p:sp>
      <p:graphicFrame>
        <p:nvGraphicFramePr>
          <p:cNvPr id="4" name="Chart 3">
            <a:extLst>
              <a:ext uri="{FF2B5EF4-FFF2-40B4-BE49-F238E27FC236}">
                <a16:creationId xmlns:a16="http://schemas.microsoft.com/office/drawing/2014/main" id="{05DAE4C2-E778-6A27-DC1E-4DE964452E94}"/>
              </a:ext>
            </a:extLst>
          </p:cNvPr>
          <p:cNvGraphicFramePr/>
          <p:nvPr>
            <p:extLst>
              <p:ext uri="{D42A27DB-BD31-4B8C-83A1-F6EECF244321}">
                <p14:modId xmlns:p14="http://schemas.microsoft.com/office/powerpoint/2010/main" val="118716693"/>
              </p:ext>
            </p:extLst>
          </p:nvPr>
        </p:nvGraphicFramePr>
        <p:xfrm>
          <a:off x="5827315" y="1906592"/>
          <a:ext cx="5579020" cy="34007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547240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A1E56-BB72-ACF2-8277-98D46B302F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F083C3-AA95-5B00-8919-F9C7088793B9}"/>
              </a:ext>
            </a:extLst>
          </p:cNvPr>
          <p:cNvSpPr>
            <a:spLocks noGrp="1"/>
          </p:cNvSpPr>
          <p:nvPr>
            <p:ph type="title"/>
          </p:nvPr>
        </p:nvSpPr>
        <p:spPr>
          <a:xfrm>
            <a:off x="789935" y="711261"/>
            <a:ext cx="10616400" cy="531544"/>
          </a:xfrm>
        </p:spPr>
        <p:txBody>
          <a:bodyPr anchor="t">
            <a:normAutofit/>
          </a:bodyPr>
          <a:lstStyle/>
          <a:p>
            <a:r>
              <a:rPr lang="en-US" dirty="0"/>
              <a:t>Does mass affect motion: Making a model</a:t>
            </a:r>
            <a:endParaRPr lang="en-AU" dirty="0"/>
          </a:p>
        </p:txBody>
      </p:sp>
      <p:sp>
        <p:nvSpPr>
          <p:cNvPr id="5" name="Slide Number Placeholder 4">
            <a:extLst>
              <a:ext uri="{FF2B5EF4-FFF2-40B4-BE49-F238E27FC236}">
                <a16:creationId xmlns:a16="http://schemas.microsoft.com/office/drawing/2014/main" id="{3E831F65-E0B0-A909-49DC-B691AA806D7F}"/>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31</a:t>
            </a:fld>
            <a:endParaRPr lang="en-AU"/>
          </a:p>
        </p:txBody>
      </p:sp>
      <p:sp>
        <p:nvSpPr>
          <p:cNvPr id="6" name="Footer Placeholder 5">
            <a:extLst>
              <a:ext uri="{FF2B5EF4-FFF2-40B4-BE49-F238E27FC236}">
                <a16:creationId xmlns:a16="http://schemas.microsoft.com/office/drawing/2014/main" id="{3A97EA18-8345-2EDB-A1BB-EF3581A20F4D}"/>
              </a:ext>
            </a:extLst>
          </p:cNvPr>
          <p:cNvSpPr>
            <a:spLocks noGrp="1"/>
          </p:cNvSpPr>
          <p:nvPr>
            <p:ph type="ftr" sz="quarter" idx="16"/>
          </p:nvPr>
        </p:nvSpPr>
        <p:spPr>
          <a:xfrm>
            <a:off x="3985527" y="6264315"/>
            <a:ext cx="4220946" cy="310740"/>
          </a:xfrm>
        </p:spPr>
        <p:txBody>
          <a:bodyPr anchor="ctr">
            <a:normAutofit/>
          </a:bodyPr>
          <a:lstStyle/>
          <a:p>
            <a:pPr>
              <a:spcAft>
                <a:spcPts val="600"/>
              </a:spcAft>
            </a:pPr>
            <a:r>
              <a:rPr lang="en-AU"/>
              <a:t>scienceconnections.edu.au</a:t>
            </a:r>
          </a:p>
        </p:txBody>
      </p:sp>
      <p:sp>
        <p:nvSpPr>
          <p:cNvPr id="11" name="TextBox 10">
            <a:extLst>
              <a:ext uri="{FF2B5EF4-FFF2-40B4-BE49-F238E27FC236}">
                <a16:creationId xmlns:a16="http://schemas.microsoft.com/office/drawing/2014/main" id="{5EBAB5D1-4D26-DE2B-B5DE-247DB442BCB0}"/>
              </a:ext>
            </a:extLst>
          </p:cNvPr>
          <p:cNvSpPr txBox="1"/>
          <p:nvPr/>
        </p:nvSpPr>
        <p:spPr>
          <a:xfrm>
            <a:off x="789935" y="1356014"/>
            <a:ext cx="4550485" cy="4739759"/>
          </a:xfrm>
          <a:prstGeom prst="rect">
            <a:avLst/>
          </a:prstGeom>
          <a:noFill/>
        </p:spPr>
        <p:txBody>
          <a:bodyPr wrap="square" rtlCol="0">
            <a:spAutoFit/>
          </a:bodyPr>
          <a:lstStyle/>
          <a:p>
            <a:pPr lvl="0"/>
            <a:r>
              <a:rPr lang="en-AU" sz="2200" dirty="0"/>
              <a:t>Using the information about direct and inverse relationships on the previous slide, a student looked at the graph and made a claim:</a:t>
            </a:r>
          </a:p>
          <a:p>
            <a:pPr lvl="0"/>
            <a:endParaRPr lang="en-AU" sz="2200" dirty="0"/>
          </a:p>
          <a:p>
            <a:pPr lvl="0" algn="ctr"/>
            <a:r>
              <a:rPr lang="en-AU" sz="2200" dirty="0"/>
              <a:t>“</a:t>
            </a:r>
            <a:r>
              <a:rPr lang="en-AU" sz="2200" i="1" dirty="0"/>
              <a:t>The speed of the skateboard has an inverse relationship to the mass on the skateboard.</a:t>
            </a:r>
            <a:r>
              <a:rPr lang="en-AU" sz="2200" dirty="0"/>
              <a:t>”</a:t>
            </a:r>
          </a:p>
          <a:p>
            <a:pPr lvl="0"/>
            <a:endParaRPr lang="en-AU" sz="2200" dirty="0"/>
          </a:p>
          <a:p>
            <a:r>
              <a:rPr lang="en-AU" sz="2200" dirty="0"/>
              <a:t>Is the student’s claim supported? </a:t>
            </a:r>
          </a:p>
          <a:p>
            <a:endParaRPr lang="en-AU" sz="2200" dirty="0"/>
          </a:p>
          <a:p>
            <a:r>
              <a:rPr lang="en-AU" sz="2200" dirty="0"/>
              <a:t>Use evidence to support your decision.</a:t>
            </a:r>
          </a:p>
          <a:p>
            <a:endParaRPr lang="en-AU" sz="1600" b="1" dirty="0"/>
          </a:p>
        </p:txBody>
      </p:sp>
      <p:graphicFrame>
        <p:nvGraphicFramePr>
          <p:cNvPr id="4" name="Chart 3">
            <a:extLst>
              <a:ext uri="{FF2B5EF4-FFF2-40B4-BE49-F238E27FC236}">
                <a16:creationId xmlns:a16="http://schemas.microsoft.com/office/drawing/2014/main" id="{A57BC10A-5809-90F1-4595-23FB84286FD5}"/>
              </a:ext>
            </a:extLst>
          </p:cNvPr>
          <p:cNvGraphicFramePr/>
          <p:nvPr/>
        </p:nvGraphicFramePr>
        <p:xfrm>
          <a:off x="5827315" y="1906592"/>
          <a:ext cx="5579020" cy="34007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949108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DBF85-753D-FD70-C315-6BB2001974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CDFE43-34FB-5975-E42F-3B141FFAB3F6}"/>
              </a:ext>
            </a:extLst>
          </p:cNvPr>
          <p:cNvSpPr>
            <a:spLocks noGrp="1"/>
          </p:cNvSpPr>
          <p:nvPr>
            <p:ph type="title"/>
          </p:nvPr>
        </p:nvSpPr>
        <p:spPr>
          <a:xfrm>
            <a:off x="789935" y="711261"/>
            <a:ext cx="10616400" cy="531544"/>
          </a:xfrm>
        </p:spPr>
        <p:txBody>
          <a:bodyPr anchor="t">
            <a:normAutofit/>
          </a:bodyPr>
          <a:lstStyle/>
          <a:p>
            <a:r>
              <a:rPr lang="en-US" dirty="0"/>
              <a:t>Does mass affect motion: Making a model</a:t>
            </a:r>
            <a:endParaRPr lang="en-AU" dirty="0"/>
          </a:p>
        </p:txBody>
      </p:sp>
      <p:sp>
        <p:nvSpPr>
          <p:cNvPr id="5" name="Slide Number Placeholder 4">
            <a:extLst>
              <a:ext uri="{FF2B5EF4-FFF2-40B4-BE49-F238E27FC236}">
                <a16:creationId xmlns:a16="http://schemas.microsoft.com/office/drawing/2014/main" id="{3C788BAA-B841-F7E5-D472-50B9D5CAFF61}"/>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32</a:t>
            </a:fld>
            <a:endParaRPr lang="en-AU"/>
          </a:p>
        </p:txBody>
      </p:sp>
      <p:sp>
        <p:nvSpPr>
          <p:cNvPr id="6" name="Footer Placeholder 5">
            <a:extLst>
              <a:ext uri="{FF2B5EF4-FFF2-40B4-BE49-F238E27FC236}">
                <a16:creationId xmlns:a16="http://schemas.microsoft.com/office/drawing/2014/main" id="{1B8405B9-E5D8-6622-2695-0366A4B06A0C}"/>
              </a:ext>
            </a:extLst>
          </p:cNvPr>
          <p:cNvSpPr>
            <a:spLocks noGrp="1"/>
          </p:cNvSpPr>
          <p:nvPr>
            <p:ph type="ftr" sz="quarter" idx="16"/>
          </p:nvPr>
        </p:nvSpPr>
        <p:spPr>
          <a:xfrm>
            <a:off x="3985527" y="6264315"/>
            <a:ext cx="4220946" cy="310740"/>
          </a:xfrm>
        </p:spPr>
        <p:txBody>
          <a:bodyPr anchor="ctr">
            <a:normAutofit/>
          </a:bodyPr>
          <a:lstStyle/>
          <a:p>
            <a:pPr>
              <a:spcAft>
                <a:spcPts val="600"/>
              </a:spcAft>
            </a:pPr>
            <a:r>
              <a:rPr lang="en-AU"/>
              <a:t>scienceconnections.edu.au</a:t>
            </a:r>
          </a:p>
        </p:txBody>
      </p:sp>
      <p:sp>
        <p:nvSpPr>
          <p:cNvPr id="11" name="TextBox 10">
            <a:extLst>
              <a:ext uri="{FF2B5EF4-FFF2-40B4-BE49-F238E27FC236}">
                <a16:creationId xmlns:a16="http://schemas.microsoft.com/office/drawing/2014/main" id="{61B95F32-7315-6E74-B674-33138C347451}"/>
              </a:ext>
            </a:extLst>
          </p:cNvPr>
          <p:cNvSpPr txBox="1"/>
          <p:nvPr/>
        </p:nvSpPr>
        <p:spPr>
          <a:xfrm>
            <a:off x="965430" y="1448241"/>
            <a:ext cx="10440905" cy="1446550"/>
          </a:xfrm>
          <a:prstGeom prst="rect">
            <a:avLst/>
          </a:prstGeom>
          <a:noFill/>
        </p:spPr>
        <p:txBody>
          <a:bodyPr wrap="square" rtlCol="0">
            <a:spAutoFit/>
          </a:bodyPr>
          <a:lstStyle/>
          <a:p>
            <a:pPr lvl="0"/>
            <a:r>
              <a:rPr lang="en-GB" sz="2200" dirty="0"/>
              <a:t>A student drew a picture to show </a:t>
            </a:r>
            <a:r>
              <a:rPr lang="en-GB" sz="2200"/>
              <a:t>the </a:t>
            </a:r>
            <a:r>
              <a:rPr lang="en-GB" sz="2200" dirty="0"/>
              <a:t>relationship</a:t>
            </a:r>
            <a:r>
              <a:rPr lang="en-GB" sz="2200"/>
              <a:t> between mass and speed. </a:t>
            </a:r>
          </a:p>
          <a:p>
            <a:pPr lvl="0"/>
            <a:endParaRPr lang="en-GB" sz="2200"/>
          </a:p>
          <a:p>
            <a:pPr lvl="0"/>
            <a:r>
              <a:rPr lang="en-GB" sz="2200" dirty="0"/>
              <a:t>Is the diagram a good model? </a:t>
            </a:r>
          </a:p>
          <a:p>
            <a:pPr lvl="0"/>
            <a:r>
              <a:rPr lang="en-GB" sz="2200" dirty="0"/>
              <a:t>Why? Why not?</a:t>
            </a:r>
            <a:endParaRPr lang="en-AU" sz="2200" b="1" dirty="0"/>
          </a:p>
        </p:txBody>
      </p:sp>
      <p:graphicFrame>
        <p:nvGraphicFramePr>
          <p:cNvPr id="4" name="Chart 3">
            <a:extLst>
              <a:ext uri="{FF2B5EF4-FFF2-40B4-BE49-F238E27FC236}">
                <a16:creationId xmlns:a16="http://schemas.microsoft.com/office/drawing/2014/main" id="{B78F9B9E-CD67-B205-19D2-3ACD739BB429}"/>
              </a:ext>
            </a:extLst>
          </p:cNvPr>
          <p:cNvGraphicFramePr/>
          <p:nvPr>
            <p:extLst>
              <p:ext uri="{D42A27DB-BD31-4B8C-83A1-F6EECF244321}">
                <p14:modId xmlns:p14="http://schemas.microsoft.com/office/powerpoint/2010/main" val="1974732274"/>
              </p:ext>
            </p:extLst>
          </p:nvPr>
        </p:nvGraphicFramePr>
        <p:xfrm>
          <a:off x="5647550" y="2171515"/>
          <a:ext cx="5849050" cy="3552739"/>
        </p:xfrm>
        <a:graphic>
          <a:graphicData uri="http://schemas.openxmlformats.org/drawingml/2006/chart">
            <c:chart xmlns:c="http://schemas.openxmlformats.org/drawingml/2006/chart" xmlns:r="http://schemas.openxmlformats.org/officeDocument/2006/relationships" r:id="rId2"/>
          </a:graphicData>
        </a:graphic>
      </p:graphicFrame>
      <p:pic>
        <p:nvPicPr>
          <p:cNvPr id="10" name="Picture 9">
            <a:extLst>
              <a:ext uri="{FF2B5EF4-FFF2-40B4-BE49-F238E27FC236}">
                <a16:creationId xmlns:a16="http://schemas.microsoft.com/office/drawing/2014/main" id="{E5CC9DE6-5E16-84CA-2EF8-C6D62804C5D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65430" y="3015333"/>
            <a:ext cx="4333414" cy="2888942"/>
          </a:xfrm>
          <a:prstGeom prst="rect">
            <a:avLst/>
          </a:prstGeom>
        </p:spPr>
      </p:pic>
    </p:spTree>
    <p:extLst>
      <p:ext uri="{BB962C8B-B14F-4D97-AF65-F5344CB8AC3E}">
        <p14:creationId xmlns:p14="http://schemas.microsoft.com/office/powerpoint/2010/main" val="15780887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9DE87-EA7B-505A-47A2-5C2E5F7B71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D6754D-1210-A273-333C-1B78A139A4F2}"/>
              </a:ext>
            </a:extLst>
          </p:cNvPr>
          <p:cNvSpPr>
            <a:spLocks noGrp="1"/>
          </p:cNvSpPr>
          <p:nvPr>
            <p:ph type="title"/>
          </p:nvPr>
        </p:nvSpPr>
        <p:spPr>
          <a:xfrm>
            <a:off x="789935" y="711261"/>
            <a:ext cx="10616400" cy="531544"/>
          </a:xfrm>
        </p:spPr>
        <p:txBody>
          <a:bodyPr anchor="t">
            <a:normAutofit/>
          </a:bodyPr>
          <a:lstStyle/>
          <a:p>
            <a:r>
              <a:rPr lang="en-US" dirty="0"/>
              <a:t>Does mass affect motion: Making predictions</a:t>
            </a:r>
            <a:endParaRPr lang="en-AU" dirty="0"/>
          </a:p>
        </p:txBody>
      </p:sp>
      <p:sp>
        <p:nvSpPr>
          <p:cNvPr id="5" name="Slide Number Placeholder 4">
            <a:extLst>
              <a:ext uri="{FF2B5EF4-FFF2-40B4-BE49-F238E27FC236}">
                <a16:creationId xmlns:a16="http://schemas.microsoft.com/office/drawing/2014/main" id="{B59C7C35-5FCA-56AE-B00F-6C4019162C78}"/>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33</a:t>
            </a:fld>
            <a:endParaRPr lang="en-AU"/>
          </a:p>
        </p:txBody>
      </p:sp>
      <p:sp>
        <p:nvSpPr>
          <p:cNvPr id="6" name="Footer Placeholder 5">
            <a:extLst>
              <a:ext uri="{FF2B5EF4-FFF2-40B4-BE49-F238E27FC236}">
                <a16:creationId xmlns:a16="http://schemas.microsoft.com/office/drawing/2014/main" id="{D9ADC3E8-1452-135B-9AB1-0E04C7591494}"/>
              </a:ext>
            </a:extLst>
          </p:cNvPr>
          <p:cNvSpPr>
            <a:spLocks noGrp="1"/>
          </p:cNvSpPr>
          <p:nvPr>
            <p:ph type="ftr" sz="quarter" idx="16"/>
          </p:nvPr>
        </p:nvSpPr>
        <p:spPr>
          <a:xfrm>
            <a:off x="3985527" y="6264315"/>
            <a:ext cx="4220946" cy="310740"/>
          </a:xfrm>
        </p:spPr>
        <p:txBody>
          <a:bodyPr anchor="ctr">
            <a:normAutofit/>
          </a:bodyPr>
          <a:lstStyle/>
          <a:p>
            <a:pPr>
              <a:spcAft>
                <a:spcPts val="600"/>
              </a:spcAft>
            </a:pPr>
            <a:r>
              <a:rPr lang="en-AU"/>
              <a:t>scienceconnections.edu.au</a:t>
            </a:r>
          </a:p>
        </p:txBody>
      </p:sp>
      <p:sp>
        <p:nvSpPr>
          <p:cNvPr id="11" name="TextBox 10">
            <a:extLst>
              <a:ext uri="{FF2B5EF4-FFF2-40B4-BE49-F238E27FC236}">
                <a16:creationId xmlns:a16="http://schemas.microsoft.com/office/drawing/2014/main" id="{A74A798E-71D7-3149-2011-0C8EE5C93C89}"/>
              </a:ext>
            </a:extLst>
          </p:cNvPr>
          <p:cNvSpPr txBox="1"/>
          <p:nvPr/>
        </p:nvSpPr>
        <p:spPr>
          <a:xfrm>
            <a:off x="830415" y="1513383"/>
            <a:ext cx="10396155" cy="830997"/>
          </a:xfrm>
          <a:prstGeom prst="rect">
            <a:avLst/>
          </a:prstGeom>
          <a:noFill/>
        </p:spPr>
        <p:txBody>
          <a:bodyPr wrap="square" rtlCol="0">
            <a:spAutoFit/>
          </a:bodyPr>
          <a:lstStyle/>
          <a:p>
            <a:pPr marL="2152650" indent="-2152650"/>
            <a:r>
              <a:rPr lang="en-US" sz="2400" b="1" dirty="0"/>
              <a:t>Experiment 2: </a:t>
            </a:r>
            <a:r>
              <a:rPr lang="en-AU" sz="2400" dirty="0"/>
              <a:t>Can you predict the speed of an object using the scientific model?</a:t>
            </a:r>
            <a:endParaRPr lang="en-AU" sz="2400" b="1" dirty="0"/>
          </a:p>
        </p:txBody>
      </p:sp>
      <p:pic>
        <p:nvPicPr>
          <p:cNvPr id="7" name="Picture 6">
            <a:extLst>
              <a:ext uri="{FF2B5EF4-FFF2-40B4-BE49-F238E27FC236}">
                <a16:creationId xmlns:a16="http://schemas.microsoft.com/office/drawing/2014/main" id="{1B8063D9-EB3B-EC7E-2A46-DAD0BC8E621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730515" y="2438890"/>
            <a:ext cx="7368960" cy="3529988"/>
          </a:xfrm>
          <a:prstGeom prst="rect">
            <a:avLst/>
          </a:prstGeom>
        </p:spPr>
      </p:pic>
    </p:spTree>
    <p:extLst>
      <p:ext uri="{BB962C8B-B14F-4D97-AF65-F5344CB8AC3E}">
        <p14:creationId xmlns:p14="http://schemas.microsoft.com/office/powerpoint/2010/main" val="25265468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D957F-57B7-453F-AEC2-8ECEDE0B1B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18F018-F23A-A47E-4E80-67C71F8C2614}"/>
              </a:ext>
            </a:extLst>
          </p:cNvPr>
          <p:cNvSpPr>
            <a:spLocks noGrp="1"/>
          </p:cNvSpPr>
          <p:nvPr>
            <p:ph type="title"/>
          </p:nvPr>
        </p:nvSpPr>
        <p:spPr>
          <a:xfrm>
            <a:off x="789935" y="711261"/>
            <a:ext cx="10616400" cy="531544"/>
          </a:xfrm>
        </p:spPr>
        <p:txBody>
          <a:bodyPr anchor="t">
            <a:normAutofit/>
          </a:bodyPr>
          <a:lstStyle/>
          <a:p>
            <a:r>
              <a:rPr lang="en-US" dirty="0"/>
              <a:t>Does mass affect motion?</a:t>
            </a:r>
            <a:endParaRPr lang="en-AU" dirty="0"/>
          </a:p>
        </p:txBody>
      </p:sp>
      <p:sp>
        <p:nvSpPr>
          <p:cNvPr id="5" name="Slide Number Placeholder 4">
            <a:extLst>
              <a:ext uri="{FF2B5EF4-FFF2-40B4-BE49-F238E27FC236}">
                <a16:creationId xmlns:a16="http://schemas.microsoft.com/office/drawing/2014/main" id="{971DD59C-C19A-4FF5-9852-7373FE62CF95}"/>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34</a:t>
            </a:fld>
            <a:endParaRPr lang="en-AU"/>
          </a:p>
        </p:txBody>
      </p:sp>
      <p:sp>
        <p:nvSpPr>
          <p:cNvPr id="6" name="Footer Placeholder 5">
            <a:extLst>
              <a:ext uri="{FF2B5EF4-FFF2-40B4-BE49-F238E27FC236}">
                <a16:creationId xmlns:a16="http://schemas.microsoft.com/office/drawing/2014/main" id="{890803A4-12D2-F6EF-7610-792B126541C5}"/>
              </a:ext>
            </a:extLst>
          </p:cNvPr>
          <p:cNvSpPr>
            <a:spLocks noGrp="1"/>
          </p:cNvSpPr>
          <p:nvPr>
            <p:ph type="ftr" sz="quarter" idx="16"/>
          </p:nvPr>
        </p:nvSpPr>
        <p:spPr>
          <a:xfrm>
            <a:off x="3985527" y="6264315"/>
            <a:ext cx="4220946" cy="310740"/>
          </a:xfrm>
        </p:spPr>
        <p:txBody>
          <a:bodyPr anchor="ctr">
            <a:normAutofit/>
          </a:bodyPr>
          <a:lstStyle/>
          <a:p>
            <a:pPr>
              <a:spcAft>
                <a:spcPts val="600"/>
              </a:spcAft>
            </a:pPr>
            <a:r>
              <a:rPr lang="en-AU"/>
              <a:t>scienceconnections.edu.au</a:t>
            </a:r>
          </a:p>
        </p:txBody>
      </p:sp>
      <p:sp>
        <p:nvSpPr>
          <p:cNvPr id="11" name="TextBox 10">
            <a:extLst>
              <a:ext uri="{FF2B5EF4-FFF2-40B4-BE49-F238E27FC236}">
                <a16:creationId xmlns:a16="http://schemas.microsoft.com/office/drawing/2014/main" id="{9CCC5B96-87CC-D4D1-F02D-A7CB34756333}"/>
              </a:ext>
            </a:extLst>
          </p:cNvPr>
          <p:cNvSpPr txBox="1"/>
          <p:nvPr/>
        </p:nvSpPr>
        <p:spPr>
          <a:xfrm>
            <a:off x="807922" y="1469389"/>
            <a:ext cx="7917552" cy="461665"/>
          </a:xfrm>
          <a:prstGeom prst="rect">
            <a:avLst/>
          </a:prstGeom>
          <a:noFill/>
        </p:spPr>
        <p:txBody>
          <a:bodyPr wrap="none" rtlCol="0">
            <a:spAutoFit/>
          </a:bodyPr>
          <a:lstStyle/>
          <a:p>
            <a:r>
              <a:rPr lang="en-US" sz="2400" b="1" dirty="0"/>
              <a:t>Experiment 3: </a:t>
            </a:r>
            <a:r>
              <a:rPr lang="en-US" sz="2400" dirty="0"/>
              <a:t>What is the mass of the unknown object?</a:t>
            </a:r>
            <a:endParaRPr lang="en-AU" sz="2400" dirty="0"/>
          </a:p>
        </p:txBody>
      </p:sp>
      <p:pic>
        <p:nvPicPr>
          <p:cNvPr id="7" name="Picture 6">
            <a:extLst>
              <a:ext uri="{FF2B5EF4-FFF2-40B4-BE49-F238E27FC236}">
                <a16:creationId xmlns:a16="http://schemas.microsoft.com/office/drawing/2014/main" id="{3BF7BF04-FC05-8CED-DC74-99799B8E847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460485" y="2131280"/>
            <a:ext cx="8190910" cy="3932808"/>
          </a:xfrm>
          <a:prstGeom prst="rect">
            <a:avLst/>
          </a:prstGeom>
        </p:spPr>
      </p:pic>
    </p:spTree>
    <p:extLst>
      <p:ext uri="{BB962C8B-B14F-4D97-AF65-F5344CB8AC3E}">
        <p14:creationId xmlns:p14="http://schemas.microsoft.com/office/powerpoint/2010/main" val="12947861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a:extLst>
            <a:ext uri="{FF2B5EF4-FFF2-40B4-BE49-F238E27FC236}">
              <a16:creationId xmlns:a16="http://schemas.microsoft.com/office/drawing/2014/main" id="{C7473B7A-11DC-B2C4-D102-425916843E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104356-0AAA-01E0-A0D3-038A8B978C24}"/>
              </a:ext>
            </a:extLst>
          </p:cNvPr>
          <p:cNvSpPr>
            <a:spLocks noGrp="1"/>
          </p:cNvSpPr>
          <p:nvPr>
            <p:ph type="title"/>
          </p:nvPr>
        </p:nvSpPr>
        <p:spPr>
          <a:xfrm>
            <a:off x="789935" y="711261"/>
            <a:ext cx="10616400" cy="531544"/>
          </a:xfrm>
        </p:spPr>
        <p:txBody>
          <a:bodyPr anchor="t">
            <a:normAutofit/>
          </a:bodyPr>
          <a:lstStyle/>
          <a:p>
            <a:r>
              <a:rPr lang="en-US" dirty="0"/>
              <a:t>Integrate: Mass and motion in physical activities</a:t>
            </a:r>
            <a:endParaRPr lang="en-AU" dirty="0"/>
          </a:p>
        </p:txBody>
      </p:sp>
      <p:sp>
        <p:nvSpPr>
          <p:cNvPr id="5" name="Slide Number Placeholder 4">
            <a:extLst>
              <a:ext uri="{FF2B5EF4-FFF2-40B4-BE49-F238E27FC236}">
                <a16:creationId xmlns:a16="http://schemas.microsoft.com/office/drawing/2014/main" id="{D2D64CAA-6A1C-E011-E6F6-CB039A9FCD1A}"/>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35</a:t>
            </a:fld>
            <a:endParaRPr lang="en-AU"/>
          </a:p>
        </p:txBody>
      </p:sp>
      <p:sp>
        <p:nvSpPr>
          <p:cNvPr id="6" name="Footer Placeholder 5">
            <a:extLst>
              <a:ext uri="{FF2B5EF4-FFF2-40B4-BE49-F238E27FC236}">
                <a16:creationId xmlns:a16="http://schemas.microsoft.com/office/drawing/2014/main" id="{97ED014E-5F8D-5C9A-35EB-E3F01FE50874}"/>
              </a:ext>
            </a:extLst>
          </p:cNvPr>
          <p:cNvSpPr>
            <a:spLocks noGrp="1"/>
          </p:cNvSpPr>
          <p:nvPr>
            <p:ph type="ftr" sz="quarter" idx="16"/>
          </p:nvPr>
        </p:nvSpPr>
        <p:spPr>
          <a:xfrm>
            <a:off x="3985527" y="6264315"/>
            <a:ext cx="4220946" cy="310740"/>
          </a:xfrm>
        </p:spPr>
        <p:txBody>
          <a:bodyPr anchor="ctr">
            <a:normAutofit/>
          </a:bodyPr>
          <a:lstStyle/>
          <a:p>
            <a:pPr>
              <a:spcAft>
                <a:spcPts val="600"/>
              </a:spcAft>
            </a:pPr>
            <a:r>
              <a:rPr lang="en-AU"/>
              <a:t>scienceconnections.edu.au</a:t>
            </a:r>
          </a:p>
        </p:txBody>
      </p:sp>
      <p:sp>
        <p:nvSpPr>
          <p:cNvPr id="3" name="Content Placeholder 2">
            <a:extLst>
              <a:ext uri="{FF2B5EF4-FFF2-40B4-BE49-F238E27FC236}">
                <a16:creationId xmlns:a16="http://schemas.microsoft.com/office/drawing/2014/main" id="{D08F1EF6-C37E-128F-2D11-086E5202191D}"/>
              </a:ext>
            </a:extLst>
          </p:cNvPr>
          <p:cNvSpPr txBox="1">
            <a:spLocks/>
          </p:cNvSpPr>
          <p:nvPr/>
        </p:nvSpPr>
        <p:spPr>
          <a:xfrm>
            <a:off x="7401145" y="1673805"/>
            <a:ext cx="3820899" cy="2433991"/>
          </a:xfrm>
          <a:prstGeom prst="rect">
            <a:avLst/>
          </a:prstGeom>
        </p:spPr>
        <p:txBody>
          <a:bodyPr vert="horz" lIns="0" tIns="0" rIns="0" bIns="0" rtlCol="0" anchor="t">
            <a:normAutofit/>
          </a:bodyPr>
          <a:lstStyle>
            <a:lvl1pPr marL="0" indent="0" algn="l" defTabSz="1218804" rtl="0" eaLnBrk="1" latinLnBrk="0" hangingPunct="1">
              <a:lnSpc>
                <a:spcPct val="100000"/>
              </a:lnSpc>
              <a:spcBef>
                <a:spcPts val="0"/>
              </a:spcBef>
              <a:spcAft>
                <a:spcPts val="800"/>
              </a:spcAft>
              <a:buFont typeface="Arial" pitchFamily="34" charset="0"/>
              <a:buNone/>
              <a:defRPr sz="1600" b="1" kern="1200" baseline="0">
                <a:solidFill>
                  <a:schemeClr val="tx1"/>
                </a:solidFill>
                <a:latin typeface="+mn-lt"/>
                <a:ea typeface="+mn-ea"/>
                <a:cs typeface="Arial" pitchFamily="34" charset="0"/>
              </a:defRPr>
            </a:lvl1pPr>
            <a:lvl2pPr marL="0" indent="0" algn="l" defTabSz="1218804" rtl="0" eaLnBrk="1" latinLnBrk="0" hangingPunct="1">
              <a:lnSpc>
                <a:spcPct val="100000"/>
              </a:lnSpc>
              <a:spcBef>
                <a:spcPts val="0"/>
              </a:spcBef>
              <a:spcAft>
                <a:spcPts val="800"/>
              </a:spcAft>
              <a:buClr>
                <a:schemeClr val="accent1"/>
              </a:buClr>
              <a:buSzPct val="100000"/>
              <a:buFontTx/>
              <a:buNone/>
              <a:defRPr sz="1200" b="1" kern="1200">
                <a:solidFill>
                  <a:schemeClr val="tx1"/>
                </a:solidFill>
                <a:latin typeface="+mn-lt"/>
                <a:ea typeface="+mn-ea"/>
                <a:cs typeface="Arial" pitchFamily="34" charset="0"/>
              </a:defRPr>
            </a:lvl2pPr>
            <a:lvl3pPr marL="0" indent="0" algn="l" defTabSz="1218804" rtl="0" eaLnBrk="1" latinLnBrk="0" hangingPunct="1">
              <a:lnSpc>
                <a:spcPct val="100000"/>
              </a:lnSpc>
              <a:spcBef>
                <a:spcPts val="0"/>
              </a:spcBef>
              <a:spcAft>
                <a:spcPts val="800"/>
              </a:spcAft>
              <a:buClr>
                <a:schemeClr val="accent1"/>
              </a:buClr>
              <a:buSzPct val="100000"/>
              <a:buFontTx/>
              <a:buNone/>
              <a:defRPr sz="1000" b="0" kern="1200">
                <a:solidFill>
                  <a:schemeClr val="tx1"/>
                </a:solidFill>
                <a:latin typeface="+mn-lt"/>
                <a:ea typeface="+mn-ea"/>
                <a:cs typeface="Arial" pitchFamily="34" charset="0"/>
              </a:defRPr>
            </a:lvl3pPr>
            <a:lvl4pPr marL="144000" indent="-144000" algn="l" defTabSz="1218804" rtl="0" eaLnBrk="1" latinLnBrk="0" hangingPunct="1">
              <a:lnSpc>
                <a:spcPts val="1200"/>
              </a:lnSpc>
              <a:spcBef>
                <a:spcPts val="0"/>
              </a:spcBef>
              <a:spcAft>
                <a:spcPts val="800"/>
              </a:spcAft>
              <a:buClr>
                <a:schemeClr val="tx1"/>
              </a:buClr>
              <a:buSzPct val="100000"/>
              <a:buFont typeface="Symbol" panose="05050102010706020507" pitchFamily="18" charset="2"/>
              <a:buChar char="·"/>
              <a:defRPr sz="1000" kern="1200">
                <a:solidFill>
                  <a:schemeClr val="tx1"/>
                </a:solidFill>
                <a:latin typeface="+mn-lt"/>
                <a:ea typeface="+mn-ea"/>
                <a:cs typeface="Arial" pitchFamily="34" charset="0"/>
              </a:defRPr>
            </a:lvl4pPr>
            <a:lvl5pPr marL="288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baseline="0">
                <a:solidFill>
                  <a:schemeClr val="tx1"/>
                </a:solidFill>
                <a:latin typeface="+mn-lt"/>
                <a:ea typeface="+mn-ea"/>
                <a:cs typeface="Arial" pitchFamily="34" charset="0"/>
              </a:defRPr>
            </a:lvl5pPr>
            <a:lvl6pPr marL="432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a:solidFill>
                  <a:schemeClr val="tx1"/>
                </a:solidFill>
                <a:latin typeface="+mn-lt"/>
                <a:ea typeface="+mn-ea"/>
                <a:cs typeface="Arial" pitchFamily="34" charset="0"/>
              </a:defRPr>
            </a:lvl6pPr>
            <a:lvl7pPr marL="576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a:solidFill>
                  <a:schemeClr val="tx1"/>
                </a:solidFill>
                <a:latin typeface="+mn-lt"/>
                <a:ea typeface="+mn-ea"/>
                <a:cs typeface="Arial" pitchFamily="34" charset="0"/>
              </a:defRPr>
            </a:lvl7pPr>
            <a:lvl8pPr marL="720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a:solidFill>
                  <a:schemeClr val="tx1"/>
                </a:solidFill>
                <a:latin typeface="+mn-lt"/>
                <a:ea typeface="+mn-ea"/>
                <a:cs typeface="Arial" pitchFamily="34" charset="0"/>
              </a:defRPr>
            </a:lvl8pPr>
            <a:lvl9pPr marL="864000" indent="-144000" algn="l" defTabSz="1218804" rtl="0" eaLnBrk="1" latinLnBrk="0" hangingPunct="1">
              <a:lnSpc>
                <a:spcPts val="1200"/>
              </a:lnSpc>
              <a:spcBef>
                <a:spcPts val="0"/>
              </a:spcBef>
              <a:spcAft>
                <a:spcPts val="800"/>
              </a:spcAft>
              <a:buClr>
                <a:schemeClr val="tx1"/>
              </a:buClr>
              <a:buSzPct val="100000"/>
              <a:buFont typeface="Calibri" panose="020F0502020204030204" pitchFamily="34" charset="0"/>
              <a:buChar char="–"/>
              <a:defRPr sz="1000" kern="1200">
                <a:solidFill>
                  <a:schemeClr val="tx1"/>
                </a:solidFill>
                <a:latin typeface="+mn-lt"/>
                <a:ea typeface="+mn-ea"/>
                <a:cs typeface="Arial" pitchFamily="34" charset="0"/>
              </a:defRPr>
            </a:lvl9pPr>
          </a:lstStyle>
          <a:p>
            <a:pPr>
              <a:lnSpc>
                <a:spcPct val="114000"/>
              </a:lnSpc>
            </a:pPr>
            <a:r>
              <a:rPr lang="en-US" sz="2400" b="0" dirty="0">
                <a:cs typeface="Arial"/>
              </a:rPr>
              <a:t>How will you show the impact of mass on motion in your sport or physical activity infographic?</a:t>
            </a:r>
          </a:p>
          <a:p>
            <a:endParaRPr lang="en-US" b="0" dirty="0"/>
          </a:p>
          <a:p>
            <a:endParaRPr lang="en-US" b="0" dirty="0"/>
          </a:p>
          <a:p>
            <a:endParaRPr lang="en-US" dirty="0"/>
          </a:p>
        </p:txBody>
      </p:sp>
      <p:sp>
        <p:nvSpPr>
          <p:cNvPr id="9" name="TextBox 8">
            <a:extLst>
              <a:ext uri="{FF2B5EF4-FFF2-40B4-BE49-F238E27FC236}">
                <a16:creationId xmlns:a16="http://schemas.microsoft.com/office/drawing/2014/main" id="{C0853673-FFC3-C48D-C44A-497A205C9B1A}"/>
              </a:ext>
            </a:extLst>
          </p:cNvPr>
          <p:cNvSpPr txBox="1"/>
          <p:nvPr/>
        </p:nvSpPr>
        <p:spPr>
          <a:xfrm>
            <a:off x="943651" y="5530386"/>
            <a:ext cx="5859723" cy="184666"/>
          </a:xfrm>
          <a:prstGeom prst="rect">
            <a:avLst/>
          </a:prstGeom>
          <a:noFill/>
        </p:spPr>
        <p:txBody>
          <a:bodyPr wrap="square" rtlCol="0">
            <a:spAutoFit/>
          </a:bodyPr>
          <a:lstStyle/>
          <a:p>
            <a:r>
              <a:rPr lang="en-GB" sz="600" dirty="0">
                <a:solidFill>
                  <a:srgbClr val="3366CC"/>
                </a:solidFill>
                <a:latin typeface="Arial" panose="020B0604020202020204" pitchFamily="34" charset="0"/>
              </a:rPr>
              <a:t>Firstac5</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BY-SA 4.0</a:t>
            </a:r>
            <a:r>
              <a:rPr lang="en-GB" sz="600" dirty="0">
                <a:solidFill>
                  <a:srgbClr val="362B36"/>
                </a:solidFill>
                <a:latin typeface="Arial" panose="020B0604020202020204" pitchFamily="34" charset="0"/>
              </a:rPr>
              <a:t>, via Wikimedia Commons, </a:t>
            </a:r>
            <a:r>
              <a:rPr lang="en-AU" sz="600" u="sng" dirty="0">
                <a:solidFill>
                  <a:srgbClr val="3366CC"/>
                </a:solidFill>
                <a:latin typeface="Arial" panose="020B0604020202020204" pitchFamily="34" charset="0"/>
              </a:rPr>
              <a:t>Photo by KeepActive.com.au</a:t>
            </a:r>
            <a:r>
              <a:rPr lang="en-AU" sz="600" dirty="0">
                <a:solidFill>
                  <a:srgbClr val="362B36"/>
                </a:solidFill>
                <a:latin typeface="Arial" panose="020B0604020202020204" pitchFamily="34" charset="0"/>
              </a:rPr>
              <a:t>, </a:t>
            </a:r>
            <a:r>
              <a:rPr lang="en-AU" sz="600" dirty="0">
                <a:solidFill>
                  <a:srgbClr val="3366CC"/>
                </a:solidFill>
                <a:latin typeface="Arial" panose="020B0604020202020204" pitchFamily="34" charset="0"/>
              </a:rPr>
              <a:t>CC BY-SA 4.0</a:t>
            </a:r>
            <a:r>
              <a:rPr lang="en-AU" sz="600" dirty="0">
                <a:solidFill>
                  <a:srgbClr val="362B36"/>
                </a:solidFill>
                <a:latin typeface="Arial" panose="020B0604020202020204" pitchFamily="34" charset="0"/>
              </a:rPr>
              <a:t>, via Wikimedia Commons, </a:t>
            </a:r>
            <a:r>
              <a:rPr lang="en-US" altLang="en-US" sz="600" dirty="0">
                <a:solidFill>
                  <a:srgbClr val="191919"/>
                </a:solidFill>
                <a:hlinkClick r:id="rId3"/>
              </a:rPr>
              <a:t>Anete </a:t>
            </a:r>
            <a:r>
              <a:rPr lang="en-US" altLang="en-US" sz="600" dirty="0" err="1">
                <a:solidFill>
                  <a:srgbClr val="191919"/>
                </a:solidFill>
                <a:hlinkClick r:id="rId3"/>
              </a:rPr>
              <a:t>Lusina</a:t>
            </a:r>
            <a:r>
              <a:rPr lang="en-US" altLang="en-US" sz="600" dirty="0">
                <a:solidFill>
                  <a:srgbClr val="191919"/>
                </a:solidFill>
                <a:hlinkClick r:id="rId3"/>
              </a:rPr>
              <a:t>, </a:t>
            </a:r>
            <a:r>
              <a:rPr lang="en-AU" sz="600" dirty="0">
                <a:hlinkClick r:id="rId4"/>
              </a:rPr>
              <a:t>Yogendra Singh. </a:t>
            </a:r>
            <a:r>
              <a:rPr lang="en-AU" sz="600" dirty="0"/>
              <a:t>Via </a:t>
            </a:r>
            <a:r>
              <a:rPr lang="en-AU" sz="600" dirty="0" err="1"/>
              <a:t>Pexels</a:t>
            </a:r>
            <a:endParaRPr lang="en-GB" sz="600" dirty="0">
              <a:solidFill>
                <a:srgbClr val="3366CC"/>
              </a:solidFill>
              <a:latin typeface="Arial" panose="020B0604020202020204" pitchFamily="34" charset="0"/>
            </a:endParaRPr>
          </a:p>
        </p:txBody>
      </p:sp>
      <p:graphicFrame>
        <p:nvGraphicFramePr>
          <p:cNvPr id="10" name="Table 9">
            <a:extLst>
              <a:ext uri="{FF2B5EF4-FFF2-40B4-BE49-F238E27FC236}">
                <a16:creationId xmlns:a16="http://schemas.microsoft.com/office/drawing/2014/main" id="{3CD2FECF-AF08-94FC-DE67-46A82B36377E}"/>
              </a:ext>
            </a:extLst>
          </p:cNvPr>
          <p:cNvGraphicFramePr>
            <a:graphicFrameLocks noGrp="1"/>
          </p:cNvGraphicFramePr>
          <p:nvPr>
            <p:extLst>
              <p:ext uri="{D42A27DB-BD31-4B8C-83A1-F6EECF244321}">
                <p14:modId xmlns:p14="http://schemas.microsoft.com/office/powerpoint/2010/main" val="1969956163"/>
              </p:ext>
            </p:extLst>
          </p:nvPr>
        </p:nvGraphicFramePr>
        <p:xfrm>
          <a:off x="0" y="0"/>
          <a:ext cx="1892300" cy="184150"/>
        </p:xfrm>
        <a:graphic>
          <a:graphicData uri="http://schemas.openxmlformats.org/drawingml/2006/table">
            <a:tbl>
              <a:tblPr/>
              <a:tblGrid>
                <a:gridCol w="1892300">
                  <a:extLst>
                    <a:ext uri="{9D8B030D-6E8A-4147-A177-3AD203B41FA5}">
                      <a16:colId xmlns:a16="http://schemas.microsoft.com/office/drawing/2014/main" val="1998834406"/>
                    </a:ext>
                  </a:extLst>
                </a:gridCol>
              </a:tblGrid>
              <a:tr h="184150">
                <a:tc>
                  <a:txBody>
                    <a:bodyPr/>
                    <a:lstStyle/>
                    <a:p>
                      <a:pPr algn="l" fontAlgn="b">
                        <a:buNone/>
                      </a:pPr>
                      <a:endParaRPr lang="en-GB" sz="5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5912035"/>
                  </a:ext>
                </a:extLst>
              </a:tr>
            </a:tbl>
          </a:graphicData>
        </a:graphic>
      </p:graphicFrame>
      <p:graphicFrame>
        <p:nvGraphicFramePr>
          <p:cNvPr id="11" name="Table 10">
            <a:extLst>
              <a:ext uri="{FF2B5EF4-FFF2-40B4-BE49-F238E27FC236}">
                <a16:creationId xmlns:a16="http://schemas.microsoft.com/office/drawing/2014/main" id="{0B33DB84-B4AB-7E46-0E87-51BDA76C68AB}"/>
              </a:ext>
            </a:extLst>
          </p:cNvPr>
          <p:cNvGraphicFramePr>
            <a:graphicFrameLocks noGrp="1"/>
          </p:cNvGraphicFramePr>
          <p:nvPr>
            <p:extLst>
              <p:ext uri="{D42A27DB-BD31-4B8C-83A1-F6EECF244321}">
                <p14:modId xmlns:p14="http://schemas.microsoft.com/office/powerpoint/2010/main" val="695290243"/>
              </p:ext>
            </p:extLst>
          </p:nvPr>
        </p:nvGraphicFramePr>
        <p:xfrm>
          <a:off x="0" y="0"/>
          <a:ext cx="1892300" cy="184150"/>
        </p:xfrm>
        <a:graphic>
          <a:graphicData uri="http://schemas.openxmlformats.org/drawingml/2006/table">
            <a:tbl>
              <a:tblPr/>
              <a:tblGrid>
                <a:gridCol w="1892300">
                  <a:extLst>
                    <a:ext uri="{9D8B030D-6E8A-4147-A177-3AD203B41FA5}">
                      <a16:colId xmlns:a16="http://schemas.microsoft.com/office/drawing/2014/main" val="1693217562"/>
                    </a:ext>
                  </a:extLst>
                </a:gridCol>
              </a:tblGrid>
              <a:tr h="184150">
                <a:tc>
                  <a:txBody>
                    <a:bodyPr/>
                    <a:lstStyle/>
                    <a:p>
                      <a:pPr algn="l" fontAlgn="b">
                        <a:buNone/>
                      </a:pPr>
                      <a:endParaRPr lang="en-AU" sz="500" b="0" i="0" u="sng"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1256074917"/>
                  </a:ext>
                </a:extLst>
              </a:tr>
            </a:tbl>
          </a:graphicData>
        </a:graphic>
      </p:graphicFrame>
      <p:grpSp>
        <p:nvGrpSpPr>
          <p:cNvPr id="19" name="Group 18">
            <a:extLst>
              <a:ext uri="{FF2B5EF4-FFF2-40B4-BE49-F238E27FC236}">
                <a16:creationId xmlns:a16="http://schemas.microsoft.com/office/drawing/2014/main" id="{B40BF283-FBCE-2242-87D0-E1C93E727A10}"/>
              </a:ext>
            </a:extLst>
          </p:cNvPr>
          <p:cNvGrpSpPr/>
          <p:nvPr/>
        </p:nvGrpSpPr>
        <p:grpSpPr>
          <a:xfrm>
            <a:off x="946150" y="1456247"/>
            <a:ext cx="2625146" cy="4074139"/>
            <a:chOff x="2866302" y="1977415"/>
            <a:chExt cx="2625146" cy="4074139"/>
          </a:xfrm>
        </p:grpSpPr>
        <p:pic>
          <p:nvPicPr>
            <p:cNvPr id="8" name="Picture 7">
              <a:extLst>
                <a:ext uri="{FF2B5EF4-FFF2-40B4-BE49-F238E27FC236}">
                  <a16:creationId xmlns:a16="http://schemas.microsoft.com/office/drawing/2014/main" id="{8FB81D84-041D-A240-1E64-15E981E0590E}"/>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tretch>
              <a:fillRect/>
            </a:stretch>
          </p:blipFill>
          <p:spPr>
            <a:xfrm>
              <a:off x="2866302" y="1977415"/>
              <a:ext cx="2625146" cy="1967110"/>
            </a:xfrm>
            <a:prstGeom prst="rect">
              <a:avLst/>
            </a:prstGeom>
          </p:spPr>
        </p:pic>
        <p:pic>
          <p:nvPicPr>
            <p:cNvPr id="13" name="Picture 12">
              <a:extLst>
                <a:ext uri="{FF2B5EF4-FFF2-40B4-BE49-F238E27FC236}">
                  <a16:creationId xmlns:a16="http://schemas.microsoft.com/office/drawing/2014/main" id="{1183A91F-6F6F-F7F7-34D4-F4E1BC1384D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866302" y="4082694"/>
              <a:ext cx="2625146" cy="1968860"/>
            </a:xfrm>
            <a:prstGeom prst="rect">
              <a:avLst/>
            </a:prstGeom>
          </p:spPr>
        </p:pic>
      </p:grpSp>
      <p:grpSp>
        <p:nvGrpSpPr>
          <p:cNvPr id="20" name="Group 19">
            <a:extLst>
              <a:ext uri="{FF2B5EF4-FFF2-40B4-BE49-F238E27FC236}">
                <a16:creationId xmlns:a16="http://schemas.microsoft.com/office/drawing/2014/main" id="{FCE8DB43-18BC-B750-102E-929463D395C4}"/>
              </a:ext>
            </a:extLst>
          </p:cNvPr>
          <p:cNvGrpSpPr/>
          <p:nvPr/>
        </p:nvGrpSpPr>
        <p:grpSpPr>
          <a:xfrm>
            <a:off x="3824967" y="1456004"/>
            <a:ext cx="2978408" cy="4062517"/>
            <a:chOff x="5592866" y="1977415"/>
            <a:chExt cx="2978408" cy="4062517"/>
          </a:xfrm>
        </p:grpSpPr>
        <p:pic>
          <p:nvPicPr>
            <p:cNvPr id="15" name="Picture 14">
              <a:extLst>
                <a:ext uri="{FF2B5EF4-FFF2-40B4-BE49-F238E27FC236}">
                  <a16:creationId xmlns:a16="http://schemas.microsoft.com/office/drawing/2014/main" id="{0C85D832-DC79-5F70-D187-BE21116BFA85}"/>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592866" y="1977415"/>
              <a:ext cx="2978407" cy="2005264"/>
            </a:xfrm>
            <a:prstGeom prst="rect">
              <a:avLst/>
            </a:prstGeom>
          </p:spPr>
        </p:pic>
        <p:pic>
          <p:nvPicPr>
            <p:cNvPr id="18" name="Picture 17">
              <a:extLst>
                <a:ext uri="{FF2B5EF4-FFF2-40B4-BE49-F238E27FC236}">
                  <a16:creationId xmlns:a16="http://schemas.microsoft.com/office/drawing/2014/main" id="{8EA6819F-9D95-7A2A-98E7-7AAA9BE3EC6F}"/>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5592867" y="4082693"/>
              <a:ext cx="2978407" cy="1957239"/>
            </a:xfrm>
            <a:prstGeom prst="rect">
              <a:avLst/>
            </a:prstGeom>
          </p:spPr>
        </p:pic>
      </p:grpSp>
    </p:spTree>
    <p:extLst>
      <p:ext uri="{BB962C8B-B14F-4D97-AF65-F5344CB8AC3E}">
        <p14:creationId xmlns:p14="http://schemas.microsoft.com/office/powerpoint/2010/main" val="33750976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D082C-64E9-9B79-C64A-173151B891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07CD40-C149-3B3A-9704-0AE9A4245F78}"/>
              </a:ext>
            </a:extLst>
          </p:cNvPr>
          <p:cNvSpPr>
            <a:spLocks noGrp="1"/>
          </p:cNvSpPr>
          <p:nvPr>
            <p:ph type="title"/>
          </p:nvPr>
        </p:nvSpPr>
        <p:spPr/>
        <p:txBody>
          <a:bodyPr/>
          <a:lstStyle/>
          <a:p>
            <a:r>
              <a:rPr lang="en-AU" dirty="0"/>
              <a:t>Lesson 4</a:t>
            </a:r>
          </a:p>
        </p:txBody>
      </p:sp>
      <p:sp>
        <p:nvSpPr>
          <p:cNvPr id="3" name="Text Placeholder 2">
            <a:extLst>
              <a:ext uri="{FF2B5EF4-FFF2-40B4-BE49-F238E27FC236}">
                <a16:creationId xmlns:a16="http://schemas.microsoft.com/office/drawing/2014/main" id="{937BE951-654F-BB76-0982-1050DB664C96}"/>
              </a:ext>
            </a:extLst>
          </p:cNvPr>
          <p:cNvSpPr>
            <a:spLocks noGrp="1"/>
          </p:cNvSpPr>
          <p:nvPr>
            <p:ph type="body" sz="quarter" idx="10"/>
          </p:nvPr>
        </p:nvSpPr>
        <p:spPr/>
        <p:txBody>
          <a:bodyPr/>
          <a:lstStyle/>
          <a:p>
            <a:r>
              <a:rPr lang="en-GB" dirty="0"/>
              <a:t>Does the amount of force affect motion?</a:t>
            </a:r>
            <a:endParaRPr lang="en-AU" dirty="0"/>
          </a:p>
        </p:txBody>
      </p:sp>
      <p:sp>
        <p:nvSpPr>
          <p:cNvPr id="5" name="Footer Placeholder 4">
            <a:extLst>
              <a:ext uri="{FF2B5EF4-FFF2-40B4-BE49-F238E27FC236}">
                <a16:creationId xmlns:a16="http://schemas.microsoft.com/office/drawing/2014/main" id="{568C385D-01D3-44FD-2B48-AE58DA21536B}"/>
              </a:ext>
            </a:extLst>
          </p:cNvPr>
          <p:cNvSpPr>
            <a:spLocks noGrp="1"/>
          </p:cNvSpPr>
          <p:nvPr>
            <p:ph type="ftr" sz="quarter" idx="11"/>
          </p:nvPr>
        </p:nvSpPr>
        <p:spPr>
          <a:xfrm>
            <a:off x="3985527" y="6264315"/>
            <a:ext cx="4220946" cy="310740"/>
          </a:xfrm>
        </p:spPr>
        <p:txBody>
          <a:bodyPr/>
          <a:lstStyle/>
          <a:p>
            <a:r>
              <a:rPr lang="en-AU"/>
              <a:t>scienceconnections.edu.au</a:t>
            </a:r>
            <a:endParaRPr lang="en-AU" dirty="0"/>
          </a:p>
        </p:txBody>
      </p:sp>
      <p:sp>
        <p:nvSpPr>
          <p:cNvPr id="6" name="Slide Number Placeholder 5">
            <a:extLst>
              <a:ext uri="{FF2B5EF4-FFF2-40B4-BE49-F238E27FC236}">
                <a16:creationId xmlns:a16="http://schemas.microsoft.com/office/drawing/2014/main" id="{53B72671-E05A-4F29-585B-092359490459}"/>
              </a:ext>
            </a:extLst>
          </p:cNvPr>
          <p:cNvSpPr>
            <a:spLocks noGrp="1"/>
          </p:cNvSpPr>
          <p:nvPr>
            <p:ph type="sldNum" sz="quarter" idx="4"/>
          </p:nvPr>
        </p:nvSpPr>
        <p:spPr/>
        <p:txBody>
          <a:bodyPr/>
          <a:lstStyle/>
          <a:p>
            <a:fld id="{29D5CE74-914C-4689-99FC-1AEF49CE2B47}" type="slidenum">
              <a:rPr lang="en-AU" smtClean="0"/>
              <a:pPr/>
              <a:t>36</a:t>
            </a:fld>
            <a:endParaRPr lang="en-AU" sz="1200" dirty="0">
              <a:solidFill>
                <a:schemeClr val="bg2"/>
              </a:solidFill>
            </a:endParaRPr>
          </a:p>
        </p:txBody>
      </p:sp>
    </p:spTree>
    <p:extLst>
      <p:ext uri="{BB962C8B-B14F-4D97-AF65-F5344CB8AC3E}">
        <p14:creationId xmlns:p14="http://schemas.microsoft.com/office/powerpoint/2010/main" val="42332564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A6DBC-D1A4-79EC-CEAC-4D750C2B21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B7ED09-200F-D1F0-EDA7-542E5C15F572}"/>
              </a:ext>
            </a:extLst>
          </p:cNvPr>
          <p:cNvSpPr>
            <a:spLocks noGrp="1"/>
          </p:cNvSpPr>
          <p:nvPr>
            <p:ph type="title"/>
          </p:nvPr>
        </p:nvSpPr>
        <p:spPr>
          <a:xfrm>
            <a:off x="789935" y="711261"/>
            <a:ext cx="10616400" cy="531544"/>
          </a:xfrm>
        </p:spPr>
        <p:txBody>
          <a:bodyPr anchor="t">
            <a:normAutofit/>
          </a:bodyPr>
          <a:lstStyle/>
          <a:p>
            <a:r>
              <a:rPr lang="en-US" dirty="0"/>
              <a:t>Does force affect motion?</a:t>
            </a:r>
            <a:endParaRPr lang="en-AU" dirty="0"/>
          </a:p>
        </p:txBody>
      </p:sp>
      <p:sp>
        <p:nvSpPr>
          <p:cNvPr id="3" name="Content Placeholder 2">
            <a:extLst>
              <a:ext uri="{FF2B5EF4-FFF2-40B4-BE49-F238E27FC236}">
                <a16:creationId xmlns:a16="http://schemas.microsoft.com/office/drawing/2014/main" id="{BD5A8972-EA77-95D7-BAA5-4B8127F0651A}"/>
              </a:ext>
            </a:extLst>
          </p:cNvPr>
          <p:cNvSpPr>
            <a:spLocks noGrp="1"/>
          </p:cNvSpPr>
          <p:nvPr>
            <p:ph sz="quarter" idx="13"/>
          </p:nvPr>
        </p:nvSpPr>
        <p:spPr>
          <a:xfrm>
            <a:off x="928780" y="1462962"/>
            <a:ext cx="10616399" cy="3852000"/>
          </a:xfrm>
        </p:spPr>
        <p:txBody>
          <a:bodyPr>
            <a:normAutofit/>
          </a:bodyPr>
          <a:lstStyle/>
          <a:p>
            <a:r>
              <a:rPr lang="en-US" sz="2400" b="0" dirty="0"/>
              <a:t>How does increasing the applied force affect motion in these sports?</a:t>
            </a:r>
          </a:p>
          <a:p>
            <a:endParaRPr lang="en-US" dirty="0"/>
          </a:p>
        </p:txBody>
      </p:sp>
      <p:sp>
        <p:nvSpPr>
          <p:cNvPr id="5" name="Slide Number Placeholder 4">
            <a:extLst>
              <a:ext uri="{FF2B5EF4-FFF2-40B4-BE49-F238E27FC236}">
                <a16:creationId xmlns:a16="http://schemas.microsoft.com/office/drawing/2014/main" id="{C4A6BEA7-2AE7-191E-F9E0-1FA0ECABA8DA}"/>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37</a:t>
            </a:fld>
            <a:endParaRPr lang="en-AU"/>
          </a:p>
        </p:txBody>
      </p:sp>
      <p:sp>
        <p:nvSpPr>
          <p:cNvPr id="6" name="Footer Placeholder 5">
            <a:extLst>
              <a:ext uri="{FF2B5EF4-FFF2-40B4-BE49-F238E27FC236}">
                <a16:creationId xmlns:a16="http://schemas.microsoft.com/office/drawing/2014/main" id="{6F2F3662-DBEA-0822-9E86-477A315DC7BB}"/>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dirty="0"/>
              <a:t>scienceconnections.edu.au</a:t>
            </a:r>
          </a:p>
        </p:txBody>
      </p:sp>
      <p:grpSp>
        <p:nvGrpSpPr>
          <p:cNvPr id="8" name="Group 7">
            <a:extLst>
              <a:ext uri="{FF2B5EF4-FFF2-40B4-BE49-F238E27FC236}">
                <a16:creationId xmlns:a16="http://schemas.microsoft.com/office/drawing/2014/main" id="{F9B538F2-DA81-2BA7-2961-9130C9EA1F9A}"/>
              </a:ext>
            </a:extLst>
          </p:cNvPr>
          <p:cNvGrpSpPr/>
          <p:nvPr/>
        </p:nvGrpSpPr>
        <p:grpSpPr>
          <a:xfrm>
            <a:off x="928780" y="2162761"/>
            <a:ext cx="10334440" cy="3179151"/>
            <a:chOff x="808808" y="2171545"/>
            <a:chExt cx="10334440" cy="3179151"/>
          </a:xfrm>
        </p:grpSpPr>
        <p:grpSp>
          <p:nvGrpSpPr>
            <p:cNvPr id="18" name="Group 17">
              <a:extLst>
                <a:ext uri="{FF2B5EF4-FFF2-40B4-BE49-F238E27FC236}">
                  <a16:creationId xmlns:a16="http://schemas.microsoft.com/office/drawing/2014/main" id="{514BBEF9-B0F7-9417-6551-22C2D910E298}"/>
                </a:ext>
              </a:extLst>
            </p:cNvPr>
            <p:cNvGrpSpPr/>
            <p:nvPr/>
          </p:nvGrpSpPr>
          <p:grpSpPr>
            <a:xfrm>
              <a:off x="808808" y="2182718"/>
              <a:ext cx="7607513" cy="3167978"/>
              <a:chOff x="3091582" y="2171711"/>
              <a:chExt cx="7607513" cy="3167978"/>
            </a:xfrm>
          </p:grpSpPr>
          <p:pic>
            <p:nvPicPr>
              <p:cNvPr id="9" name="Picture 8">
                <a:extLst>
                  <a:ext uri="{FF2B5EF4-FFF2-40B4-BE49-F238E27FC236}">
                    <a16:creationId xmlns:a16="http://schemas.microsoft.com/office/drawing/2014/main" id="{7021587A-CB55-3451-1610-B37F59C302B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2546238" y="2717055"/>
                <a:ext cx="3158970" cy="2068281"/>
              </a:xfrm>
              <a:prstGeom prst="rect">
                <a:avLst/>
              </a:prstGeom>
            </p:spPr>
          </p:pic>
          <p:pic>
            <p:nvPicPr>
              <p:cNvPr id="13" name="Picture 12">
                <a:extLst>
                  <a:ext uri="{FF2B5EF4-FFF2-40B4-BE49-F238E27FC236}">
                    <a16:creationId xmlns:a16="http://schemas.microsoft.com/office/drawing/2014/main" id="{1A6ECBA6-CC39-4E00-31A0-989CD1D2246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5300968" y="2181266"/>
                <a:ext cx="2425386" cy="3139857"/>
              </a:xfrm>
              <a:prstGeom prst="rect">
                <a:avLst/>
              </a:prstGeom>
            </p:spPr>
          </p:pic>
          <p:pic>
            <p:nvPicPr>
              <p:cNvPr id="17" name="Picture 16">
                <a:extLst>
                  <a:ext uri="{FF2B5EF4-FFF2-40B4-BE49-F238E27FC236}">
                    <a16:creationId xmlns:a16="http://schemas.microsoft.com/office/drawing/2014/main" id="{5297DD34-15A6-875C-840D-9B4BBFDC94AD}"/>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7866103" y="2180390"/>
                <a:ext cx="2832992" cy="3159299"/>
              </a:xfrm>
              <a:prstGeom prst="rect">
                <a:avLst/>
              </a:prstGeom>
            </p:spPr>
          </p:pic>
        </p:grpSp>
        <p:pic>
          <p:nvPicPr>
            <p:cNvPr id="7" name="Picture 6">
              <a:extLst>
                <a:ext uri="{FF2B5EF4-FFF2-40B4-BE49-F238E27FC236}">
                  <a16:creationId xmlns:a16="http://schemas.microsoft.com/office/drawing/2014/main" id="{00DAFC1F-7FC1-CBB3-73DB-0C57C174420B}"/>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561230" y="2171545"/>
              <a:ext cx="2582018" cy="3159299"/>
            </a:xfrm>
            <a:prstGeom prst="rect">
              <a:avLst/>
            </a:prstGeom>
          </p:spPr>
        </p:pic>
      </p:grpSp>
      <p:sp>
        <p:nvSpPr>
          <p:cNvPr id="10" name="TextBox 9">
            <a:extLst>
              <a:ext uri="{FF2B5EF4-FFF2-40B4-BE49-F238E27FC236}">
                <a16:creationId xmlns:a16="http://schemas.microsoft.com/office/drawing/2014/main" id="{C676D10C-65E9-906A-C6A7-85AEF51A0858}"/>
              </a:ext>
            </a:extLst>
          </p:cNvPr>
          <p:cNvSpPr txBox="1"/>
          <p:nvPr/>
        </p:nvSpPr>
        <p:spPr>
          <a:xfrm>
            <a:off x="3620725" y="5399321"/>
            <a:ext cx="7805765" cy="276999"/>
          </a:xfrm>
          <a:prstGeom prst="rect">
            <a:avLst/>
          </a:prstGeom>
          <a:noFill/>
        </p:spPr>
        <p:txBody>
          <a:bodyPr wrap="square" rtlCol="0">
            <a:spAutoFit/>
          </a:bodyPr>
          <a:lstStyle/>
          <a:p>
            <a:pPr algn="r"/>
            <a:r>
              <a:rPr lang="en-GB" sz="600" dirty="0">
                <a:solidFill>
                  <a:srgbClr val="3366CC"/>
                </a:solidFill>
                <a:latin typeface="Arial" panose="020B0604020202020204" pitchFamily="34" charset="0"/>
              </a:rPr>
              <a:t>Martin </a:t>
            </a:r>
            <a:r>
              <a:rPr lang="en-GB" sz="600" dirty="0" err="1">
                <a:solidFill>
                  <a:srgbClr val="3366CC"/>
                </a:solidFill>
                <a:latin typeface="Arial" panose="020B0604020202020204" pitchFamily="34" charset="0"/>
              </a:rPr>
              <a:t>Rulsch</a:t>
            </a:r>
            <a:r>
              <a:rPr lang="en-GB" sz="600" dirty="0">
                <a:solidFill>
                  <a:srgbClr val="3366CC"/>
                </a:solidFill>
                <a:latin typeface="Arial" panose="020B0604020202020204" pitchFamily="34" charset="0"/>
              </a:rPr>
              <a:t>, Wikimedia Commons, CC BY-SA 4.0</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BY-SA 4.0</a:t>
            </a:r>
            <a:r>
              <a:rPr lang="en-GB" sz="600" dirty="0">
                <a:solidFill>
                  <a:srgbClr val="362B36"/>
                </a:solidFill>
                <a:latin typeface="Arial" panose="020B0604020202020204" pitchFamily="34" charset="0"/>
              </a:rPr>
              <a:t>, via Wikimedia Commons, </a:t>
            </a:r>
            <a:r>
              <a:rPr lang="en-GB" sz="600" u="sng" dirty="0">
                <a:solidFill>
                  <a:srgbClr val="3366CC"/>
                </a:solidFill>
                <a:latin typeface="Arial" panose="020B0604020202020204" pitchFamily="34" charset="0"/>
              </a:rPr>
              <a:t>Peter Menzel</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BY-SA 2.0</a:t>
            </a:r>
            <a:r>
              <a:rPr lang="en-GB" sz="600" dirty="0">
                <a:solidFill>
                  <a:srgbClr val="362B36"/>
                </a:solidFill>
                <a:latin typeface="Arial" panose="020B0604020202020204" pitchFamily="34" charset="0"/>
              </a:rPr>
              <a:t>, via Wikimedia Commons, </a:t>
            </a:r>
            <a:r>
              <a:rPr lang="en-GB" sz="600" dirty="0" err="1">
                <a:solidFill>
                  <a:srgbClr val="3366CC"/>
                </a:solidFill>
                <a:latin typeface="Arial" panose="020B0604020202020204" pitchFamily="34" charset="0"/>
              </a:rPr>
              <a:t>Thewomensgame</a:t>
            </a:r>
            <a:r>
              <a:rPr lang="en-GB" sz="600" dirty="0">
                <a:solidFill>
                  <a:srgbClr val="3366CC"/>
                </a:solidFill>
                <a:latin typeface="Arial" panose="020B0604020202020204" pitchFamily="34" charset="0"/>
              </a:rPr>
              <a:t> at English Wikipedia</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BY-SA 3.0</a:t>
            </a:r>
            <a:r>
              <a:rPr lang="en-GB" sz="600" dirty="0">
                <a:solidFill>
                  <a:srgbClr val="362B36"/>
                </a:solidFill>
                <a:latin typeface="Arial" panose="020B0604020202020204" pitchFamily="34" charset="0"/>
              </a:rPr>
              <a:t>, via Wikimedia Commons, </a:t>
            </a:r>
            <a:r>
              <a:rPr lang="it-IT" sz="600" dirty="0">
                <a:solidFill>
                  <a:srgbClr val="362B36"/>
                </a:solidFill>
                <a:latin typeface="Arial" panose="020B0604020202020204" pitchFamily="34" charset="0"/>
              </a:rPr>
              <a:t>Mauricio V. Genta, CC BY-SA 4.0, via Wikimedia Commons</a:t>
            </a:r>
          </a:p>
        </p:txBody>
      </p:sp>
      <p:graphicFrame>
        <p:nvGraphicFramePr>
          <p:cNvPr id="11" name="Table 10">
            <a:extLst>
              <a:ext uri="{FF2B5EF4-FFF2-40B4-BE49-F238E27FC236}">
                <a16:creationId xmlns:a16="http://schemas.microsoft.com/office/drawing/2014/main" id="{723C735B-D384-F1E1-714A-B065E6CD1BF2}"/>
              </a:ext>
            </a:extLst>
          </p:cNvPr>
          <p:cNvGraphicFramePr>
            <a:graphicFrameLocks noGrp="1"/>
          </p:cNvGraphicFramePr>
          <p:nvPr>
            <p:extLst>
              <p:ext uri="{D42A27DB-BD31-4B8C-83A1-F6EECF244321}">
                <p14:modId xmlns:p14="http://schemas.microsoft.com/office/powerpoint/2010/main" val="2909441831"/>
              </p:ext>
            </p:extLst>
          </p:nvPr>
        </p:nvGraphicFramePr>
        <p:xfrm>
          <a:off x="0" y="-1"/>
          <a:ext cx="1905000" cy="773705"/>
        </p:xfrm>
        <a:graphic>
          <a:graphicData uri="http://schemas.openxmlformats.org/drawingml/2006/table">
            <a:tbl>
              <a:tblPr/>
              <a:tblGrid>
                <a:gridCol w="1905000">
                  <a:extLst>
                    <a:ext uri="{9D8B030D-6E8A-4147-A177-3AD203B41FA5}">
                      <a16:colId xmlns:a16="http://schemas.microsoft.com/office/drawing/2014/main" val="1030978879"/>
                    </a:ext>
                  </a:extLst>
                </a:gridCol>
              </a:tblGrid>
              <a:tr h="773705">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661762856"/>
                  </a:ext>
                </a:extLst>
              </a:tr>
            </a:tbl>
          </a:graphicData>
        </a:graphic>
      </p:graphicFrame>
      <p:graphicFrame>
        <p:nvGraphicFramePr>
          <p:cNvPr id="14" name="Table 13">
            <a:extLst>
              <a:ext uri="{FF2B5EF4-FFF2-40B4-BE49-F238E27FC236}">
                <a16:creationId xmlns:a16="http://schemas.microsoft.com/office/drawing/2014/main" id="{F816BB32-83AE-583B-3465-4D87C254E886}"/>
              </a:ext>
            </a:extLst>
          </p:cNvPr>
          <p:cNvGraphicFramePr>
            <a:graphicFrameLocks noGrp="1"/>
          </p:cNvGraphicFramePr>
          <p:nvPr>
            <p:extLst>
              <p:ext uri="{D42A27DB-BD31-4B8C-83A1-F6EECF244321}">
                <p14:modId xmlns:p14="http://schemas.microsoft.com/office/powerpoint/2010/main" val="2061192520"/>
              </p:ext>
            </p:extLst>
          </p:nvPr>
        </p:nvGraphicFramePr>
        <p:xfrm>
          <a:off x="0" y="0"/>
          <a:ext cx="1905000" cy="638690"/>
        </p:xfrm>
        <a:graphic>
          <a:graphicData uri="http://schemas.openxmlformats.org/drawingml/2006/table">
            <a:tbl>
              <a:tblPr/>
              <a:tblGrid>
                <a:gridCol w="1905000">
                  <a:extLst>
                    <a:ext uri="{9D8B030D-6E8A-4147-A177-3AD203B41FA5}">
                      <a16:colId xmlns:a16="http://schemas.microsoft.com/office/drawing/2014/main" val="1249760625"/>
                    </a:ext>
                  </a:extLst>
                </a:gridCol>
              </a:tblGrid>
              <a:tr h="638690">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4214136898"/>
                  </a:ext>
                </a:extLst>
              </a:tr>
            </a:tbl>
          </a:graphicData>
        </a:graphic>
      </p:graphicFrame>
    </p:spTree>
    <p:extLst>
      <p:ext uri="{BB962C8B-B14F-4D97-AF65-F5344CB8AC3E}">
        <p14:creationId xmlns:p14="http://schemas.microsoft.com/office/powerpoint/2010/main" val="40460141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8ACB8-8AD1-C94E-7684-945F6134B0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A27291-519C-5BD9-60A2-30455389EBAE}"/>
              </a:ext>
            </a:extLst>
          </p:cNvPr>
          <p:cNvSpPr>
            <a:spLocks noGrp="1"/>
          </p:cNvSpPr>
          <p:nvPr>
            <p:ph type="title"/>
          </p:nvPr>
        </p:nvSpPr>
        <p:spPr>
          <a:xfrm>
            <a:off x="789935" y="711261"/>
            <a:ext cx="10616400" cy="531544"/>
          </a:xfrm>
        </p:spPr>
        <p:txBody>
          <a:bodyPr anchor="t">
            <a:normAutofit/>
          </a:bodyPr>
          <a:lstStyle/>
          <a:p>
            <a:r>
              <a:rPr lang="en-US" dirty="0"/>
              <a:t>Activity: Play </a:t>
            </a:r>
            <a:r>
              <a:rPr lang="en-US" i="1" dirty="0"/>
              <a:t>Gorri</a:t>
            </a:r>
            <a:r>
              <a:rPr lang="en-US" dirty="0"/>
              <a:t> </a:t>
            </a:r>
            <a:r>
              <a:rPr lang="en-AU"/>
              <a:t>(“</a:t>
            </a:r>
            <a:r>
              <a:rPr lang="en-AU" dirty="0" err="1"/>
              <a:t>gor-ri</a:t>
            </a:r>
            <a:r>
              <a:rPr lang="en-AU"/>
              <a:t>”)</a:t>
            </a:r>
            <a:endParaRPr lang="en-AU" dirty="0"/>
          </a:p>
        </p:txBody>
      </p:sp>
      <p:sp>
        <p:nvSpPr>
          <p:cNvPr id="3" name="Content Placeholder 2">
            <a:extLst>
              <a:ext uri="{FF2B5EF4-FFF2-40B4-BE49-F238E27FC236}">
                <a16:creationId xmlns:a16="http://schemas.microsoft.com/office/drawing/2014/main" id="{7786AAF8-BEAA-9CC3-E8DC-66D7C39C747B}"/>
              </a:ext>
            </a:extLst>
          </p:cNvPr>
          <p:cNvSpPr>
            <a:spLocks noGrp="1"/>
          </p:cNvSpPr>
          <p:nvPr>
            <p:ph sz="quarter" idx="13"/>
          </p:nvPr>
        </p:nvSpPr>
        <p:spPr>
          <a:xfrm>
            <a:off x="875420" y="1502999"/>
            <a:ext cx="10031590" cy="4221255"/>
          </a:xfrm>
        </p:spPr>
        <p:txBody>
          <a:bodyPr>
            <a:normAutofit lnSpcReduction="10000"/>
          </a:bodyPr>
          <a:lstStyle/>
          <a:p>
            <a:pPr marL="342900" lvl="0" indent="-342900" fontAlgn="base">
              <a:lnSpc>
                <a:spcPct val="108000"/>
              </a:lnSpc>
              <a:buFont typeface="+mj-lt"/>
              <a:buAutoNum type="arabicPeriod"/>
            </a:pPr>
            <a:r>
              <a:rPr lang="en-AU" sz="2000" b="0" dirty="0"/>
              <a:t>Two students are the </a:t>
            </a:r>
            <a:r>
              <a:rPr lang="en-AU" sz="2000" b="0"/>
              <a:t>“</a:t>
            </a:r>
            <a:r>
              <a:rPr lang="en-AU" sz="2000" b="0" dirty="0"/>
              <a:t>rollers</a:t>
            </a:r>
            <a:r>
              <a:rPr lang="en-AU" sz="2000" b="0"/>
              <a:t>”, </a:t>
            </a:r>
            <a:r>
              <a:rPr lang="en-AU" sz="2000" b="0" dirty="0"/>
              <a:t>and the rest of the class or teams are </a:t>
            </a:r>
            <a:r>
              <a:rPr lang="en-AU" sz="2000" b="0"/>
              <a:t>“</a:t>
            </a:r>
            <a:r>
              <a:rPr lang="en-AU" sz="2000" b="0" dirty="0"/>
              <a:t>throwers</a:t>
            </a:r>
            <a:r>
              <a:rPr lang="en-AU" sz="2000" b="0"/>
              <a:t>” who </a:t>
            </a:r>
            <a:r>
              <a:rPr lang="en-AU" sz="2000" b="0" dirty="0"/>
              <a:t>line up </a:t>
            </a:r>
            <a:r>
              <a:rPr lang="en-AU" sz="2000" b="0"/>
              <a:t>along </a:t>
            </a:r>
            <a:r>
              <a:rPr lang="en-AU" sz="2000" b="0" dirty="0"/>
              <a:t>two lines facing each other 10-20 metres apart. </a:t>
            </a:r>
            <a:r>
              <a:rPr lang="en-US" sz="2000" b="0"/>
              <a:t>The target ball will be rolled across the playing area, parallel to the lines of throwers.</a:t>
            </a:r>
            <a:r>
              <a:rPr lang="en-AU" sz="2000" b="0"/>
              <a:t> </a:t>
            </a:r>
            <a:endParaRPr lang="en-AU" sz="2000" b="0" dirty="0"/>
          </a:p>
          <a:p>
            <a:pPr marL="342900" lvl="0" indent="-342900" fontAlgn="base">
              <a:lnSpc>
                <a:spcPct val="108000"/>
              </a:lnSpc>
              <a:buFont typeface="+mj-lt"/>
              <a:buAutoNum type="arabicPeriod"/>
            </a:pPr>
            <a:r>
              <a:rPr lang="en-AU" sz="2000" b="0" dirty="0"/>
              <a:t>Rollers stand near a marker at the middle of the side of the playing area. Throwers can only throw their tennis balls when the target ball is rolled between these markers.</a:t>
            </a:r>
          </a:p>
          <a:p>
            <a:pPr marL="342900" indent="-342900" fontAlgn="base">
              <a:lnSpc>
                <a:spcPct val="108000"/>
              </a:lnSpc>
              <a:buFont typeface="+mj-lt"/>
              <a:buAutoNum type="arabicPeriod"/>
            </a:pPr>
            <a:r>
              <a:rPr lang="en-AU" sz="2000" b="0" dirty="0"/>
              <a:t>The throwers call out for the ball to be rolled when they are all ready. The roller calls out </a:t>
            </a:r>
            <a:r>
              <a:rPr lang="en-AU" sz="2000" b="0"/>
              <a:t>“</a:t>
            </a:r>
            <a:r>
              <a:rPr lang="en-AU" sz="2000" b="0" dirty="0"/>
              <a:t>gool-gool</a:t>
            </a:r>
            <a:r>
              <a:rPr lang="en-AU" sz="2000" b="0"/>
              <a:t>” </a:t>
            </a:r>
            <a:r>
              <a:rPr lang="en-AU" sz="2000" b="0" dirty="0"/>
              <a:t>and starts the ball rolling toward the second roller at the other end of the area.</a:t>
            </a:r>
            <a:endParaRPr lang="en-AU" sz="2000" b="0"/>
          </a:p>
          <a:p>
            <a:pPr marL="342900" indent="-342900" fontAlgn="base">
              <a:lnSpc>
                <a:spcPct val="108000"/>
              </a:lnSpc>
              <a:buFont typeface="+mj-lt"/>
              <a:buAutoNum type="arabicPeriod"/>
            </a:pPr>
            <a:r>
              <a:rPr lang="en-AU" sz="2000" b="0" dirty="0"/>
              <a:t>As the target ball rolls </a:t>
            </a:r>
            <a:r>
              <a:rPr lang="en-AU" sz="2000" b="0"/>
              <a:t>towards </a:t>
            </a:r>
            <a:r>
              <a:rPr lang="en-AU" sz="2000" b="0" dirty="0"/>
              <a:t>the </a:t>
            </a:r>
            <a:r>
              <a:rPr lang="en-AU" sz="2000" b="0"/>
              <a:t>marker, </a:t>
            </a:r>
            <a:r>
              <a:rPr lang="en-AU" sz="2000" b="0" dirty="0"/>
              <a:t>the players either throw or roll their tennis balls at the target in an attempt to hit it. </a:t>
            </a:r>
            <a:endParaRPr lang="en-AU" sz="2000" b="0"/>
          </a:p>
          <a:p>
            <a:pPr marL="342900" lvl="0" indent="-342900" fontAlgn="base">
              <a:lnSpc>
                <a:spcPct val="108000"/>
              </a:lnSpc>
              <a:buFont typeface="+mj-lt"/>
              <a:buAutoNum type="arabicPeriod" startAt="4"/>
            </a:pPr>
            <a:r>
              <a:rPr lang="en-AU" sz="2000" b="0" dirty="0"/>
              <a:t>The ball is then rolled from the other end to continue the game. Change around the throwers and rollers after a number of turns.</a:t>
            </a:r>
          </a:p>
          <a:p>
            <a:endParaRPr lang="en-US" dirty="0"/>
          </a:p>
        </p:txBody>
      </p:sp>
      <p:sp>
        <p:nvSpPr>
          <p:cNvPr id="5" name="Slide Number Placeholder 4">
            <a:extLst>
              <a:ext uri="{FF2B5EF4-FFF2-40B4-BE49-F238E27FC236}">
                <a16:creationId xmlns:a16="http://schemas.microsoft.com/office/drawing/2014/main" id="{92E8DE6B-AD08-F5A1-DFB9-C211E9D97A37}"/>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38</a:t>
            </a:fld>
            <a:endParaRPr lang="en-AU"/>
          </a:p>
        </p:txBody>
      </p:sp>
      <p:sp>
        <p:nvSpPr>
          <p:cNvPr id="6" name="Footer Placeholder 5">
            <a:extLst>
              <a:ext uri="{FF2B5EF4-FFF2-40B4-BE49-F238E27FC236}">
                <a16:creationId xmlns:a16="http://schemas.microsoft.com/office/drawing/2014/main" id="{32FF5FD7-D130-E2DB-1BD8-26F6EB75CAE2}"/>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dirty="0"/>
              <a:t>scienceconnections.edu.au</a:t>
            </a:r>
          </a:p>
        </p:txBody>
      </p:sp>
    </p:spTree>
    <p:extLst>
      <p:ext uri="{BB962C8B-B14F-4D97-AF65-F5344CB8AC3E}">
        <p14:creationId xmlns:p14="http://schemas.microsoft.com/office/powerpoint/2010/main" val="2824333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4BCF7-CCB6-B6BC-A54F-7711378787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B76C3F-B841-92AE-B0CC-3513D58F766E}"/>
              </a:ext>
            </a:extLst>
          </p:cNvPr>
          <p:cNvSpPr>
            <a:spLocks noGrp="1"/>
          </p:cNvSpPr>
          <p:nvPr>
            <p:ph type="title"/>
          </p:nvPr>
        </p:nvSpPr>
        <p:spPr>
          <a:xfrm>
            <a:off x="786020" y="2928230"/>
            <a:ext cx="10305535" cy="1001540"/>
          </a:xfrm>
        </p:spPr>
        <p:txBody>
          <a:bodyPr/>
          <a:lstStyle/>
          <a:p>
            <a:r>
              <a:rPr lang="en-US" sz="4000" dirty="0"/>
              <a:t>How does increasing force affect motion?</a:t>
            </a:r>
            <a:endParaRPr lang="en-AU" sz="4000" dirty="0"/>
          </a:p>
        </p:txBody>
      </p:sp>
      <p:sp>
        <p:nvSpPr>
          <p:cNvPr id="3" name="Slide Number Placeholder 2">
            <a:extLst>
              <a:ext uri="{FF2B5EF4-FFF2-40B4-BE49-F238E27FC236}">
                <a16:creationId xmlns:a16="http://schemas.microsoft.com/office/drawing/2014/main" id="{5419E7F0-463D-78A2-BD18-BE77BD0367E9}"/>
              </a:ext>
            </a:extLst>
          </p:cNvPr>
          <p:cNvSpPr>
            <a:spLocks noGrp="1"/>
          </p:cNvSpPr>
          <p:nvPr>
            <p:ph type="sldNum" sz="quarter" idx="4"/>
          </p:nvPr>
        </p:nvSpPr>
        <p:spPr/>
        <p:txBody>
          <a:bodyPr/>
          <a:lstStyle/>
          <a:p>
            <a:fld id="{29D5CE74-914C-4689-99FC-1AEF49CE2B47}" type="slidenum">
              <a:rPr lang="en-AU" smtClean="0"/>
              <a:pPr/>
              <a:t>39</a:t>
            </a:fld>
            <a:endParaRPr lang="en-AU" sz="1200" dirty="0">
              <a:solidFill>
                <a:schemeClr val="bg2"/>
              </a:solidFill>
            </a:endParaRPr>
          </a:p>
        </p:txBody>
      </p:sp>
      <p:sp>
        <p:nvSpPr>
          <p:cNvPr id="4" name="Footer Placeholder 3">
            <a:extLst>
              <a:ext uri="{FF2B5EF4-FFF2-40B4-BE49-F238E27FC236}">
                <a16:creationId xmlns:a16="http://schemas.microsoft.com/office/drawing/2014/main" id="{48F47D63-A654-2AEE-9AE8-BF6BFD765298}"/>
              </a:ext>
            </a:extLst>
          </p:cNvPr>
          <p:cNvSpPr>
            <a:spLocks noGrp="1"/>
          </p:cNvSpPr>
          <p:nvPr>
            <p:ph type="ftr" sz="quarter" idx="10"/>
          </p:nvPr>
        </p:nvSpPr>
        <p:spPr/>
        <p:txBody>
          <a:bodyPr/>
          <a:lstStyle/>
          <a:p>
            <a:r>
              <a:rPr lang="en-AU"/>
              <a:t>scienceconnections.edu.au</a:t>
            </a:r>
            <a:endParaRPr lang="en-AU" dirty="0"/>
          </a:p>
        </p:txBody>
      </p:sp>
    </p:spTree>
    <p:extLst>
      <p:ext uri="{BB962C8B-B14F-4D97-AF65-F5344CB8AC3E}">
        <p14:creationId xmlns:p14="http://schemas.microsoft.com/office/powerpoint/2010/main" val="2443070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01227-1082-3B85-8C71-77767BDEE2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A286CE-4701-37E0-D70D-1F6D838812C8}"/>
              </a:ext>
            </a:extLst>
          </p:cNvPr>
          <p:cNvSpPr>
            <a:spLocks noGrp="1"/>
          </p:cNvSpPr>
          <p:nvPr>
            <p:ph type="title"/>
          </p:nvPr>
        </p:nvSpPr>
        <p:spPr/>
        <p:txBody>
          <a:bodyPr/>
          <a:lstStyle/>
          <a:p>
            <a:r>
              <a:rPr lang="en-AU" dirty="0">
                <a:cs typeface="Arial"/>
              </a:rPr>
              <a:t>Activity: Play </a:t>
            </a:r>
            <a:r>
              <a:rPr lang="en-AU" i="1" dirty="0">
                <a:cs typeface="Arial"/>
              </a:rPr>
              <a:t>Koolchee</a:t>
            </a:r>
            <a:r>
              <a:rPr lang="en-AU" dirty="0">
                <a:cs typeface="Arial"/>
              </a:rPr>
              <a:t> </a:t>
            </a:r>
            <a:r>
              <a:rPr lang="en-AU" dirty="0"/>
              <a:t>(‘</a:t>
            </a:r>
            <a:r>
              <a:rPr lang="en-AU" dirty="0" err="1"/>
              <a:t>kool-chee</a:t>
            </a:r>
            <a:r>
              <a:rPr lang="en-AU" dirty="0"/>
              <a:t>’)</a:t>
            </a:r>
          </a:p>
        </p:txBody>
      </p:sp>
      <p:sp>
        <p:nvSpPr>
          <p:cNvPr id="3" name="Content Placeholder 2">
            <a:extLst>
              <a:ext uri="{FF2B5EF4-FFF2-40B4-BE49-F238E27FC236}">
                <a16:creationId xmlns:a16="http://schemas.microsoft.com/office/drawing/2014/main" id="{35AA139B-B5A0-3C7D-D9F4-E55D1B6C174B}"/>
              </a:ext>
            </a:extLst>
          </p:cNvPr>
          <p:cNvSpPr>
            <a:spLocks noGrp="1"/>
          </p:cNvSpPr>
          <p:nvPr>
            <p:ph sz="quarter" idx="13"/>
          </p:nvPr>
        </p:nvSpPr>
        <p:spPr>
          <a:xfrm>
            <a:off x="807776" y="1403775"/>
            <a:ext cx="10381200" cy="3825725"/>
          </a:xfrm>
        </p:spPr>
        <p:txBody>
          <a:bodyPr vert="horz" lIns="0" tIns="0" rIns="0" bIns="0" rtlCol="0" anchor="t">
            <a:noAutofit/>
          </a:bodyPr>
          <a:lstStyle/>
          <a:p>
            <a:pPr marL="342900" indent="-342900">
              <a:buFont typeface="+mj-lt"/>
              <a:buAutoNum type="arabicPeriod"/>
            </a:pPr>
            <a:r>
              <a:rPr lang="en-AU" sz="1800" b="0" dirty="0"/>
              <a:t>Go to an open area, such as a basketball court, that has a smooth surface and mark out the play area.</a:t>
            </a:r>
          </a:p>
          <a:p>
            <a:pPr marL="342900" indent="-342900">
              <a:buFont typeface="+mj-lt"/>
              <a:buAutoNum type="arabicPeriod"/>
            </a:pPr>
            <a:r>
              <a:rPr lang="en-AU" sz="1800" b="0" dirty="0"/>
              <a:t>Divide players into two teams. Each team lines up along opposite ends of the playing area and faces each other. Each player has a ball (the </a:t>
            </a:r>
            <a:r>
              <a:rPr lang="en-AU" sz="1800" b="0" i="1" dirty="0"/>
              <a:t>koolchee</a:t>
            </a:r>
            <a:r>
              <a:rPr lang="en-AU" sz="1800" b="0" dirty="0"/>
              <a:t>).</a:t>
            </a:r>
          </a:p>
          <a:p>
            <a:pPr marL="342900" indent="-342900">
              <a:buFont typeface="+mj-lt"/>
              <a:buAutoNum type="arabicPeriod"/>
            </a:pPr>
            <a:r>
              <a:rPr lang="en-AU" sz="1800" b="0" dirty="0"/>
              <a:t>Place a line of 5 skittles 2-3 m in front of each team at each end.</a:t>
            </a:r>
          </a:p>
          <a:p>
            <a:pPr marL="342900" indent="-342900">
              <a:buFont typeface="+mj-lt"/>
              <a:buAutoNum type="arabicPeriod"/>
            </a:pPr>
            <a:r>
              <a:rPr lang="en-AU" sz="1800" b="0" dirty="0"/>
              <a:t>Players roll their </a:t>
            </a:r>
            <a:r>
              <a:rPr lang="en-AU" sz="1800" b="0" i="1" dirty="0"/>
              <a:t>koolchee </a:t>
            </a:r>
            <a:r>
              <a:rPr lang="en-AU" sz="1800" b="0" dirty="0"/>
              <a:t>and</a:t>
            </a:r>
            <a:r>
              <a:rPr lang="en-AU" sz="1800" b="0" i="1" dirty="0"/>
              <a:t> </a:t>
            </a:r>
            <a:r>
              <a:rPr lang="en-AU" sz="1800" b="0" dirty="0"/>
              <a:t>attempt to knock down the other team’s skittles lined up on the far end of the play area. Avoid hitting your own skittles directly in front of you but defend your skittles by using the ball to hit away any opposition </a:t>
            </a:r>
            <a:r>
              <a:rPr lang="en-AU" sz="1800" b="0" i="1" dirty="0"/>
              <a:t>koolchees</a:t>
            </a:r>
            <a:r>
              <a:rPr lang="en-AU" sz="1800" b="0" dirty="0"/>
              <a:t>. </a:t>
            </a:r>
          </a:p>
          <a:p>
            <a:pPr marL="342900" indent="-342900">
              <a:buFont typeface="+mj-lt"/>
              <a:buAutoNum type="arabicPeriod"/>
            </a:pPr>
            <a:r>
              <a:rPr lang="en-AU" sz="1800" b="0" dirty="0"/>
              <a:t>The winning team is the one who knocks down all of the opponent’s skittles.</a:t>
            </a:r>
          </a:p>
          <a:p>
            <a:endParaRPr lang="en-AU" sz="1000" b="0" dirty="0"/>
          </a:p>
          <a:p>
            <a:r>
              <a:rPr lang="en-AU" sz="1800" b="0" dirty="0"/>
              <a:t>Watch this video to see the game being played: </a:t>
            </a:r>
            <a:r>
              <a:rPr lang="en-AU" sz="1800" dirty="0">
                <a:hlinkClick r:id="rId2"/>
              </a:rPr>
              <a:t>Traditional Indigenous games – </a:t>
            </a:r>
            <a:r>
              <a:rPr lang="en-AU" sz="1800" i="1" dirty="0">
                <a:hlinkClick r:id="rId2"/>
              </a:rPr>
              <a:t>Koolchee</a:t>
            </a:r>
            <a:endParaRPr lang="en-AU" sz="1800" b="0" dirty="0"/>
          </a:p>
          <a:p>
            <a:endParaRPr lang="en-AU" i="1" dirty="0"/>
          </a:p>
          <a:p>
            <a:r>
              <a:rPr lang="en-AU" i="1" dirty="0"/>
              <a:t>Koolchees</a:t>
            </a:r>
            <a:r>
              <a:rPr lang="en-AU" dirty="0"/>
              <a:t> may be recovered from the playing area after everyone has stopped rolling and the playing area is safe.</a:t>
            </a:r>
          </a:p>
          <a:p>
            <a:endParaRPr lang="en-AU" dirty="0"/>
          </a:p>
          <a:p>
            <a:endParaRPr lang="en-AU" b="0" dirty="0">
              <a:cs typeface="Arial"/>
            </a:endParaRPr>
          </a:p>
          <a:p>
            <a:endParaRPr lang="en-AU" b="0" dirty="0">
              <a:cs typeface="Arial"/>
            </a:endParaRPr>
          </a:p>
          <a:p>
            <a:r>
              <a:rPr lang="en-AU" dirty="0">
                <a:cs typeface="Arial"/>
              </a:rPr>
              <a:t> </a:t>
            </a:r>
            <a:endParaRPr lang="en-AU" dirty="0"/>
          </a:p>
        </p:txBody>
      </p:sp>
      <p:sp>
        <p:nvSpPr>
          <p:cNvPr id="4" name="Footer Placeholder 3">
            <a:extLst>
              <a:ext uri="{FF2B5EF4-FFF2-40B4-BE49-F238E27FC236}">
                <a16:creationId xmlns:a16="http://schemas.microsoft.com/office/drawing/2014/main" id="{C02C7DB4-F207-17B4-08A6-D3A8B7C1BF23}"/>
              </a:ext>
            </a:extLst>
          </p:cNvPr>
          <p:cNvSpPr>
            <a:spLocks noGrp="1"/>
          </p:cNvSpPr>
          <p:nvPr>
            <p:ph type="ftr" sz="quarter" idx="16"/>
          </p:nvPr>
        </p:nvSpPr>
        <p:spPr>
          <a:xfrm>
            <a:off x="3985527" y="6264315"/>
            <a:ext cx="4220946" cy="310740"/>
          </a:xfrm>
        </p:spPr>
        <p:txBody>
          <a:bodyPr/>
          <a:lstStyle/>
          <a:p>
            <a:r>
              <a:rPr lang="en-AU"/>
              <a:t>scienceconnections.edu.au</a:t>
            </a:r>
          </a:p>
        </p:txBody>
      </p:sp>
      <p:sp>
        <p:nvSpPr>
          <p:cNvPr id="6" name="Slide Number Placeholder 5">
            <a:extLst>
              <a:ext uri="{FF2B5EF4-FFF2-40B4-BE49-F238E27FC236}">
                <a16:creationId xmlns:a16="http://schemas.microsoft.com/office/drawing/2014/main" id="{8F1C1B49-9893-DF1F-9BD8-73DD0078269B}"/>
              </a:ext>
            </a:extLst>
          </p:cNvPr>
          <p:cNvSpPr>
            <a:spLocks noGrp="1"/>
          </p:cNvSpPr>
          <p:nvPr>
            <p:ph type="sldNum" sz="quarter" idx="4"/>
          </p:nvPr>
        </p:nvSpPr>
        <p:spPr/>
        <p:txBody>
          <a:bodyPr/>
          <a:lstStyle/>
          <a:p>
            <a:fld id="{29D5CE74-914C-4689-99FC-1AEF49CE2B47}" type="slidenum">
              <a:rPr lang="en-AU" smtClean="0"/>
              <a:pPr/>
              <a:t>4</a:t>
            </a:fld>
            <a:endParaRPr lang="en-AU" sz="1200">
              <a:solidFill>
                <a:schemeClr val="bg2"/>
              </a:solidFill>
            </a:endParaRPr>
          </a:p>
        </p:txBody>
      </p:sp>
    </p:spTree>
    <p:extLst>
      <p:ext uri="{BB962C8B-B14F-4D97-AF65-F5344CB8AC3E}">
        <p14:creationId xmlns:p14="http://schemas.microsoft.com/office/powerpoint/2010/main" val="36969342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D9C87-3FA5-1551-BBD3-C34B5274C9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8626B-D109-9A14-8E4A-F7D3912DD1FA}"/>
              </a:ext>
            </a:extLst>
          </p:cNvPr>
          <p:cNvSpPr>
            <a:spLocks noGrp="1"/>
          </p:cNvSpPr>
          <p:nvPr>
            <p:ph type="title"/>
          </p:nvPr>
        </p:nvSpPr>
        <p:spPr>
          <a:xfrm>
            <a:off x="789935" y="711261"/>
            <a:ext cx="10616400" cy="531544"/>
          </a:xfrm>
        </p:spPr>
        <p:txBody>
          <a:bodyPr anchor="t">
            <a:normAutofit/>
          </a:bodyPr>
          <a:lstStyle/>
          <a:p>
            <a:r>
              <a:rPr lang="en-US" dirty="0"/>
              <a:t>Investigate: Measuring force</a:t>
            </a:r>
            <a:endParaRPr lang="en-AU" dirty="0"/>
          </a:p>
        </p:txBody>
      </p:sp>
      <p:sp>
        <p:nvSpPr>
          <p:cNvPr id="3" name="Content Placeholder 2">
            <a:extLst>
              <a:ext uri="{FF2B5EF4-FFF2-40B4-BE49-F238E27FC236}">
                <a16:creationId xmlns:a16="http://schemas.microsoft.com/office/drawing/2014/main" id="{085FD404-3700-66F5-FA62-29F5DB213636}"/>
              </a:ext>
            </a:extLst>
          </p:cNvPr>
          <p:cNvSpPr>
            <a:spLocks noGrp="1"/>
          </p:cNvSpPr>
          <p:nvPr>
            <p:ph sz="quarter" idx="13"/>
          </p:nvPr>
        </p:nvSpPr>
        <p:spPr>
          <a:xfrm>
            <a:off x="875420" y="1448780"/>
            <a:ext cx="5130570" cy="4415654"/>
          </a:xfrm>
        </p:spPr>
        <p:txBody>
          <a:bodyPr vert="horz" lIns="0" tIns="0" rIns="0" bIns="0" rtlCol="0" anchor="t">
            <a:normAutofit fontScale="92500" lnSpcReduction="20000"/>
          </a:bodyPr>
          <a:lstStyle/>
          <a:p>
            <a:pPr>
              <a:lnSpc>
                <a:spcPct val="118000"/>
              </a:lnSpc>
            </a:pPr>
            <a:r>
              <a:rPr lang="en-US" sz="2200" b="0" dirty="0"/>
              <a:t>Newton meters measure the force to pull or lift an object.</a:t>
            </a:r>
          </a:p>
          <a:p>
            <a:endParaRPr lang="en-US" sz="1700" b="0" dirty="0"/>
          </a:p>
          <a:p>
            <a:pPr>
              <a:lnSpc>
                <a:spcPct val="118000"/>
              </a:lnSpc>
            </a:pPr>
            <a:r>
              <a:rPr lang="en-US" sz="2200" b="0" dirty="0"/>
              <a:t>Different Newton meters have different scales. The green meter measures force up to 5 Newtons. The red meter measures force up to 20 Newtons.</a:t>
            </a:r>
          </a:p>
          <a:p>
            <a:endParaRPr lang="en-US" sz="1700" b="0" dirty="0"/>
          </a:p>
          <a:p>
            <a:pPr>
              <a:lnSpc>
                <a:spcPct val="128000"/>
              </a:lnSpc>
            </a:pPr>
            <a:r>
              <a:rPr lang="en-US" sz="2200" b="0" dirty="0"/>
              <a:t>There are two scales – one in Newtons and the other in grams.</a:t>
            </a:r>
          </a:p>
          <a:p>
            <a:endParaRPr lang="en-US" sz="1700" b="0" dirty="0"/>
          </a:p>
          <a:p>
            <a:pPr>
              <a:lnSpc>
                <a:spcPct val="128000"/>
              </a:lnSpc>
            </a:pPr>
            <a:r>
              <a:rPr lang="en-US" sz="2200" b="0" dirty="0">
                <a:cs typeface="Arial"/>
              </a:rPr>
              <a:t>The internal spring marker should sit at 0 N before starting.</a:t>
            </a:r>
          </a:p>
          <a:p>
            <a:endParaRPr lang="en-US" b="0" dirty="0"/>
          </a:p>
          <a:p>
            <a:endParaRPr lang="en-US" dirty="0"/>
          </a:p>
        </p:txBody>
      </p:sp>
      <p:sp>
        <p:nvSpPr>
          <p:cNvPr id="5" name="Slide Number Placeholder 4">
            <a:extLst>
              <a:ext uri="{FF2B5EF4-FFF2-40B4-BE49-F238E27FC236}">
                <a16:creationId xmlns:a16="http://schemas.microsoft.com/office/drawing/2014/main" id="{E762D0B2-FCED-CFC9-E0C8-6E287CA647DC}"/>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40</a:t>
            </a:fld>
            <a:endParaRPr lang="en-AU"/>
          </a:p>
        </p:txBody>
      </p:sp>
      <p:sp>
        <p:nvSpPr>
          <p:cNvPr id="6" name="Footer Placeholder 5">
            <a:extLst>
              <a:ext uri="{FF2B5EF4-FFF2-40B4-BE49-F238E27FC236}">
                <a16:creationId xmlns:a16="http://schemas.microsoft.com/office/drawing/2014/main" id="{143A8B8E-FEF7-40E0-A102-D972765E06E7}"/>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dirty="0"/>
              <a:t>scienceconnections.edu.au</a:t>
            </a:r>
          </a:p>
        </p:txBody>
      </p:sp>
      <p:grpSp>
        <p:nvGrpSpPr>
          <p:cNvPr id="14" name="Group 13">
            <a:extLst>
              <a:ext uri="{FF2B5EF4-FFF2-40B4-BE49-F238E27FC236}">
                <a16:creationId xmlns:a16="http://schemas.microsoft.com/office/drawing/2014/main" id="{2E497622-AC3A-1F7F-4308-82CCFE20C2E1}"/>
              </a:ext>
            </a:extLst>
          </p:cNvPr>
          <p:cNvGrpSpPr/>
          <p:nvPr/>
        </p:nvGrpSpPr>
        <p:grpSpPr>
          <a:xfrm>
            <a:off x="6726070" y="1548626"/>
            <a:ext cx="4140461" cy="4415654"/>
            <a:chOff x="6321025" y="1560192"/>
            <a:chExt cx="4140461" cy="4415654"/>
          </a:xfrm>
        </p:grpSpPr>
        <p:pic>
          <p:nvPicPr>
            <p:cNvPr id="4" name="Picture 3">
              <a:extLst>
                <a:ext uri="{FF2B5EF4-FFF2-40B4-BE49-F238E27FC236}">
                  <a16:creationId xmlns:a16="http://schemas.microsoft.com/office/drawing/2014/main" id="{ADA0F22C-3AA3-D11A-266B-5D6ECA871E4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rot="16200000">
              <a:off x="4854175" y="3158850"/>
              <a:ext cx="4272280" cy="1338580"/>
            </a:xfrm>
            <a:prstGeom prst="rect">
              <a:avLst/>
            </a:prstGeom>
          </p:spPr>
        </p:pic>
        <p:pic>
          <p:nvPicPr>
            <p:cNvPr id="12" name="Picture 11">
              <a:extLst>
                <a:ext uri="{FF2B5EF4-FFF2-40B4-BE49-F238E27FC236}">
                  <a16:creationId xmlns:a16="http://schemas.microsoft.com/office/drawing/2014/main" id="{FC56F07E-296C-B936-7899-4C71ED86E789}"/>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l="7201" t="16204" r="6481" b="16910"/>
            <a:stretch>
              <a:fillRect/>
            </a:stretch>
          </p:blipFill>
          <p:spPr>
            <a:xfrm rot="16200000">
              <a:off x="6971017" y="2485376"/>
              <a:ext cx="4415654" cy="2565285"/>
            </a:xfrm>
            <a:prstGeom prst="rect">
              <a:avLst/>
            </a:prstGeom>
          </p:spPr>
        </p:pic>
      </p:grpSp>
    </p:spTree>
    <p:extLst>
      <p:ext uri="{BB962C8B-B14F-4D97-AF65-F5344CB8AC3E}">
        <p14:creationId xmlns:p14="http://schemas.microsoft.com/office/powerpoint/2010/main" val="14199604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065A5-6110-B43D-A9DD-FF154460AE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0F9C7D-60EC-5D4A-2A0C-F6005722EF8C}"/>
              </a:ext>
            </a:extLst>
          </p:cNvPr>
          <p:cNvSpPr>
            <a:spLocks noGrp="1"/>
          </p:cNvSpPr>
          <p:nvPr>
            <p:ph type="title"/>
          </p:nvPr>
        </p:nvSpPr>
        <p:spPr>
          <a:xfrm>
            <a:off x="789935" y="711261"/>
            <a:ext cx="10616400" cy="531544"/>
          </a:xfrm>
        </p:spPr>
        <p:txBody>
          <a:bodyPr anchor="t">
            <a:normAutofit/>
          </a:bodyPr>
          <a:lstStyle/>
          <a:p>
            <a:r>
              <a:rPr lang="en-US" dirty="0"/>
              <a:t>Investigate: Setting up a Newton scale</a:t>
            </a:r>
            <a:endParaRPr lang="en-AU" dirty="0"/>
          </a:p>
        </p:txBody>
      </p:sp>
      <p:sp>
        <p:nvSpPr>
          <p:cNvPr id="3" name="Content Placeholder 2">
            <a:extLst>
              <a:ext uri="{FF2B5EF4-FFF2-40B4-BE49-F238E27FC236}">
                <a16:creationId xmlns:a16="http://schemas.microsoft.com/office/drawing/2014/main" id="{AB1DAB19-9824-C899-A52D-4EDA029BC50F}"/>
              </a:ext>
            </a:extLst>
          </p:cNvPr>
          <p:cNvSpPr>
            <a:spLocks noGrp="1"/>
          </p:cNvSpPr>
          <p:nvPr>
            <p:ph sz="quarter" idx="13"/>
          </p:nvPr>
        </p:nvSpPr>
        <p:spPr>
          <a:xfrm>
            <a:off x="875420" y="1538790"/>
            <a:ext cx="5715635" cy="4410490"/>
          </a:xfrm>
        </p:spPr>
        <p:txBody>
          <a:bodyPr>
            <a:normAutofit fontScale="77500" lnSpcReduction="20000"/>
          </a:bodyPr>
          <a:lstStyle/>
          <a:p>
            <a:pPr marL="457200" indent="-457200">
              <a:lnSpc>
                <a:spcPct val="128000"/>
              </a:lnSpc>
              <a:buFont typeface="+mj-lt"/>
              <a:buAutoNum type="arabicPeriod"/>
            </a:pPr>
            <a:r>
              <a:rPr lang="en-US" sz="2400" b="0"/>
              <a:t>Tie the sewing elastic between the legs of the chair and attach </a:t>
            </a:r>
            <a:r>
              <a:rPr lang="en-US" sz="2400" b="0" dirty="0"/>
              <a:t>the hook </a:t>
            </a:r>
            <a:r>
              <a:rPr lang="en-US" sz="2400" b="0"/>
              <a:t>of the Newton meter </a:t>
            </a:r>
            <a:r>
              <a:rPr lang="en-US" sz="2400" b="0" dirty="0"/>
              <a:t>to the elastic.</a:t>
            </a:r>
            <a:endParaRPr lang="en-US" sz="2100" b="0"/>
          </a:p>
          <a:p>
            <a:pPr marL="457200" indent="-457200">
              <a:lnSpc>
                <a:spcPct val="128000"/>
              </a:lnSpc>
              <a:buFont typeface="+mj-lt"/>
              <a:buAutoNum type="arabicPeriod"/>
            </a:pPr>
            <a:r>
              <a:rPr lang="en-US" sz="2400" b="0" dirty="0"/>
              <a:t>Hold the Newton meter level with surface and pull slowly and evenly until the pointer or marker reaches 1 N.</a:t>
            </a:r>
            <a:endParaRPr lang="en-US" sz="2400" b="0"/>
          </a:p>
          <a:p>
            <a:pPr marL="457200" indent="-457200">
              <a:lnSpc>
                <a:spcPct val="128000"/>
              </a:lnSpc>
              <a:buFont typeface="+mj-lt"/>
              <a:buAutoNum type="arabicPeriod"/>
            </a:pPr>
            <a:r>
              <a:rPr lang="en-US" sz="2400" b="0" dirty="0"/>
              <a:t>Read the force value from the scale where the pointer or marker lines up on the scale. </a:t>
            </a:r>
            <a:endParaRPr lang="en-US" sz="2400" b="0"/>
          </a:p>
          <a:p>
            <a:pPr marL="457200" indent="-457200">
              <a:lnSpc>
                <a:spcPct val="128000"/>
              </a:lnSpc>
              <a:buFont typeface="+mj-lt"/>
              <a:buAutoNum type="arabicPeriod"/>
            </a:pPr>
            <a:r>
              <a:rPr lang="en-US" sz="2400" b="0" dirty="0"/>
              <a:t>Mark the distance the elastic has been pulled backwards on the paper. Remove the meter from the elastic, and check the marker returns to zero</a:t>
            </a:r>
            <a:r>
              <a:rPr lang="en-US" sz="2400" b="0"/>
              <a:t>.</a:t>
            </a:r>
          </a:p>
          <a:p>
            <a:pPr marL="457200" indent="-457200">
              <a:lnSpc>
                <a:spcPct val="128000"/>
              </a:lnSpc>
              <a:buFont typeface="+mj-lt"/>
              <a:buAutoNum type="arabicPeriod"/>
            </a:pPr>
            <a:r>
              <a:rPr lang="en-AU" sz="2400" b="0"/>
              <a:t>Repeat the process to mark 2, 3, 4 and 5 N lines.</a:t>
            </a:r>
            <a:endParaRPr lang="en-US" sz="2400" b="0"/>
          </a:p>
          <a:p>
            <a:endParaRPr lang="en-US" b="0" dirty="0"/>
          </a:p>
          <a:p>
            <a:endParaRPr lang="en-US" dirty="0"/>
          </a:p>
        </p:txBody>
      </p:sp>
      <p:sp>
        <p:nvSpPr>
          <p:cNvPr id="5" name="Slide Number Placeholder 4">
            <a:extLst>
              <a:ext uri="{FF2B5EF4-FFF2-40B4-BE49-F238E27FC236}">
                <a16:creationId xmlns:a16="http://schemas.microsoft.com/office/drawing/2014/main" id="{AC71E231-0174-D65F-B7C6-8998DBB92E9A}"/>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41</a:t>
            </a:fld>
            <a:endParaRPr lang="en-AU"/>
          </a:p>
        </p:txBody>
      </p:sp>
      <p:sp>
        <p:nvSpPr>
          <p:cNvPr id="6" name="Footer Placeholder 5">
            <a:extLst>
              <a:ext uri="{FF2B5EF4-FFF2-40B4-BE49-F238E27FC236}">
                <a16:creationId xmlns:a16="http://schemas.microsoft.com/office/drawing/2014/main" id="{7274A48C-3B74-DF45-9E07-34D64C443C69}"/>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dirty="0"/>
              <a:t>scienceconnections.edu.au</a:t>
            </a:r>
          </a:p>
        </p:txBody>
      </p:sp>
      <p:pic>
        <p:nvPicPr>
          <p:cNvPr id="7" name="Picture 6">
            <a:extLst>
              <a:ext uri="{FF2B5EF4-FFF2-40B4-BE49-F238E27FC236}">
                <a16:creationId xmlns:a16="http://schemas.microsoft.com/office/drawing/2014/main" id="{CE390F61-E1BF-C3E8-B44D-D19A128A579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19348" y="1538790"/>
            <a:ext cx="3360438" cy="4239090"/>
          </a:xfrm>
          <a:prstGeom prst="rect">
            <a:avLst/>
          </a:prstGeom>
        </p:spPr>
      </p:pic>
    </p:spTree>
    <p:extLst>
      <p:ext uri="{BB962C8B-B14F-4D97-AF65-F5344CB8AC3E}">
        <p14:creationId xmlns:p14="http://schemas.microsoft.com/office/powerpoint/2010/main" val="8558154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384CA-D7F8-8242-14E3-F9C4FDE756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D547F9-1606-AD4A-EECD-8A6A6B1F0871}"/>
              </a:ext>
            </a:extLst>
          </p:cNvPr>
          <p:cNvSpPr>
            <a:spLocks noGrp="1"/>
          </p:cNvSpPr>
          <p:nvPr>
            <p:ph type="title"/>
          </p:nvPr>
        </p:nvSpPr>
        <p:spPr/>
        <p:txBody>
          <a:bodyPr/>
          <a:lstStyle/>
          <a:p>
            <a:r>
              <a:rPr lang="en-US" sz="4000" dirty="0">
                <a:cs typeface="Arial"/>
              </a:rPr>
              <a:t>What happens to the distance an object travels if more </a:t>
            </a:r>
            <a:r>
              <a:rPr lang="en-US" sz="4000">
                <a:cs typeface="Arial"/>
              </a:rPr>
              <a:t>force is applied?</a:t>
            </a:r>
            <a:endParaRPr lang="en-AU" sz="4000" dirty="0">
              <a:cs typeface="Arial"/>
            </a:endParaRPr>
          </a:p>
        </p:txBody>
      </p:sp>
      <p:sp>
        <p:nvSpPr>
          <p:cNvPr id="3" name="Slide Number Placeholder 2">
            <a:extLst>
              <a:ext uri="{FF2B5EF4-FFF2-40B4-BE49-F238E27FC236}">
                <a16:creationId xmlns:a16="http://schemas.microsoft.com/office/drawing/2014/main" id="{3B202E3C-734E-044D-2537-C3D77682B60E}"/>
              </a:ext>
            </a:extLst>
          </p:cNvPr>
          <p:cNvSpPr>
            <a:spLocks noGrp="1"/>
          </p:cNvSpPr>
          <p:nvPr>
            <p:ph type="sldNum" sz="quarter" idx="4"/>
          </p:nvPr>
        </p:nvSpPr>
        <p:spPr/>
        <p:txBody>
          <a:bodyPr/>
          <a:lstStyle/>
          <a:p>
            <a:fld id="{29D5CE74-914C-4689-99FC-1AEF49CE2B47}" type="slidenum">
              <a:rPr lang="en-AU" smtClean="0"/>
              <a:pPr/>
              <a:t>42</a:t>
            </a:fld>
            <a:endParaRPr lang="en-AU" sz="1200" dirty="0">
              <a:solidFill>
                <a:schemeClr val="bg2"/>
              </a:solidFill>
            </a:endParaRPr>
          </a:p>
        </p:txBody>
      </p:sp>
      <p:sp>
        <p:nvSpPr>
          <p:cNvPr id="4" name="Footer Placeholder 3">
            <a:extLst>
              <a:ext uri="{FF2B5EF4-FFF2-40B4-BE49-F238E27FC236}">
                <a16:creationId xmlns:a16="http://schemas.microsoft.com/office/drawing/2014/main" id="{ACC5AFBD-C761-4393-BF08-BC1C1721A589}"/>
              </a:ext>
            </a:extLst>
          </p:cNvPr>
          <p:cNvSpPr>
            <a:spLocks noGrp="1"/>
          </p:cNvSpPr>
          <p:nvPr>
            <p:ph type="ftr" sz="quarter" idx="10"/>
          </p:nvPr>
        </p:nvSpPr>
        <p:spPr/>
        <p:txBody>
          <a:bodyPr/>
          <a:lstStyle/>
          <a:p>
            <a:r>
              <a:rPr lang="en-AU"/>
              <a:t>scienceconnections.edu.au</a:t>
            </a:r>
            <a:endParaRPr lang="en-AU" dirty="0"/>
          </a:p>
        </p:txBody>
      </p:sp>
    </p:spTree>
    <p:extLst>
      <p:ext uri="{BB962C8B-B14F-4D97-AF65-F5344CB8AC3E}">
        <p14:creationId xmlns:p14="http://schemas.microsoft.com/office/powerpoint/2010/main" val="34266297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5A116-BBD5-B3E3-FE54-37679EFCCF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782D48-CFDD-A51A-4A8A-17BF2E44F0C4}"/>
              </a:ext>
            </a:extLst>
          </p:cNvPr>
          <p:cNvSpPr>
            <a:spLocks noGrp="1"/>
          </p:cNvSpPr>
          <p:nvPr>
            <p:ph type="title"/>
          </p:nvPr>
        </p:nvSpPr>
        <p:spPr>
          <a:xfrm>
            <a:off x="789935" y="711261"/>
            <a:ext cx="10616400" cy="531544"/>
          </a:xfrm>
        </p:spPr>
        <p:txBody>
          <a:bodyPr anchor="t">
            <a:normAutofit/>
          </a:bodyPr>
          <a:lstStyle/>
          <a:p>
            <a:r>
              <a:rPr lang="en-US" dirty="0"/>
              <a:t>Investigate: Force and motion</a:t>
            </a:r>
            <a:endParaRPr lang="en-AU" dirty="0"/>
          </a:p>
        </p:txBody>
      </p:sp>
      <p:sp>
        <p:nvSpPr>
          <p:cNvPr id="3" name="Content Placeholder 2">
            <a:extLst>
              <a:ext uri="{FF2B5EF4-FFF2-40B4-BE49-F238E27FC236}">
                <a16:creationId xmlns:a16="http://schemas.microsoft.com/office/drawing/2014/main" id="{D1BE5F3F-885C-E84D-2DB5-C30120F66398}"/>
              </a:ext>
            </a:extLst>
          </p:cNvPr>
          <p:cNvSpPr>
            <a:spLocks noGrp="1"/>
          </p:cNvSpPr>
          <p:nvPr>
            <p:ph sz="quarter" idx="13"/>
          </p:nvPr>
        </p:nvSpPr>
        <p:spPr>
          <a:xfrm>
            <a:off x="875420" y="1448780"/>
            <a:ext cx="5711110" cy="4185465"/>
          </a:xfrm>
        </p:spPr>
        <p:txBody>
          <a:bodyPr>
            <a:normAutofit/>
          </a:bodyPr>
          <a:lstStyle/>
          <a:p>
            <a:r>
              <a:rPr lang="en-GB" sz="2000" dirty="0"/>
              <a:t>Conducting the experiment	</a:t>
            </a:r>
          </a:p>
          <a:p>
            <a:pPr marL="342900" lvl="0" indent="-342900">
              <a:lnSpc>
                <a:spcPct val="118000"/>
              </a:lnSpc>
              <a:buFont typeface="Arial" panose="020B0604020202020204" pitchFamily="34" charset="0"/>
              <a:buChar char="•"/>
            </a:pPr>
            <a:r>
              <a:rPr lang="en-AU" sz="2000" b="0" dirty="0"/>
              <a:t>Place the block into the force launcher elastic and pull the block and elastic backwards so the edge of the block is lined up with the 1N line.</a:t>
            </a:r>
          </a:p>
          <a:p>
            <a:pPr marL="285750" indent="-285750">
              <a:buFont typeface="Arial" panose="020B0604020202020204" pitchFamily="34" charset="0"/>
              <a:buChar char="•"/>
            </a:pPr>
            <a:endParaRPr lang="en-AU" sz="1400" b="0" dirty="0"/>
          </a:p>
          <a:p>
            <a:pPr marL="342900" indent="-342900">
              <a:lnSpc>
                <a:spcPct val="118000"/>
              </a:lnSpc>
              <a:buFont typeface="Arial" panose="020B0604020202020204" pitchFamily="34" charset="0"/>
              <a:buChar char="•"/>
            </a:pPr>
            <a:r>
              <a:rPr lang="en-AU" sz="2000" b="0" dirty="0"/>
              <a:t>Release the block and measure the distance the block travels from the chalk line in centimetres. Record this value in the results table. Repeat this process another two times</a:t>
            </a:r>
            <a:r>
              <a:rPr lang="en-AU" b="0" dirty="0"/>
              <a:t>.</a:t>
            </a:r>
          </a:p>
          <a:p>
            <a:endParaRPr lang="en-AU" sz="1400" b="0" dirty="0"/>
          </a:p>
          <a:p>
            <a:pPr marL="285750" indent="-285750">
              <a:buFont typeface="Arial" panose="020B0604020202020204" pitchFamily="34" charset="0"/>
              <a:buChar char="•"/>
            </a:pPr>
            <a:r>
              <a:rPr lang="en-AU" sz="2000" b="0" dirty="0"/>
              <a:t>Repeat for 2, 3, 4 and 5 Newtons of force. </a:t>
            </a:r>
          </a:p>
          <a:p>
            <a:endParaRPr lang="en-US" b="0" dirty="0"/>
          </a:p>
          <a:p>
            <a:endParaRPr lang="en-US" b="0" dirty="0"/>
          </a:p>
          <a:p>
            <a:endParaRPr lang="en-US" dirty="0"/>
          </a:p>
        </p:txBody>
      </p:sp>
      <p:sp>
        <p:nvSpPr>
          <p:cNvPr id="5" name="Slide Number Placeholder 4">
            <a:extLst>
              <a:ext uri="{FF2B5EF4-FFF2-40B4-BE49-F238E27FC236}">
                <a16:creationId xmlns:a16="http://schemas.microsoft.com/office/drawing/2014/main" id="{7003FBC8-59BE-7521-39D5-432D51D0D2CD}"/>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43</a:t>
            </a:fld>
            <a:endParaRPr lang="en-AU"/>
          </a:p>
        </p:txBody>
      </p:sp>
      <p:sp>
        <p:nvSpPr>
          <p:cNvPr id="6" name="Footer Placeholder 5">
            <a:extLst>
              <a:ext uri="{FF2B5EF4-FFF2-40B4-BE49-F238E27FC236}">
                <a16:creationId xmlns:a16="http://schemas.microsoft.com/office/drawing/2014/main" id="{A86BC925-2881-1264-F77F-3E57F9512397}"/>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dirty="0"/>
              <a:t>scienceconnections.edu.au</a:t>
            </a:r>
          </a:p>
        </p:txBody>
      </p:sp>
      <p:pic>
        <p:nvPicPr>
          <p:cNvPr id="7" name="Picture 6">
            <a:extLst>
              <a:ext uri="{FF2B5EF4-FFF2-40B4-BE49-F238E27FC236}">
                <a16:creationId xmlns:a16="http://schemas.microsoft.com/office/drawing/2014/main" id="{B94FEF00-A954-4CBB-D78A-BDBA78332EE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6781188" y="2113742"/>
            <a:ext cx="4239575" cy="3179682"/>
          </a:xfrm>
          <a:prstGeom prst="rect">
            <a:avLst/>
          </a:prstGeom>
        </p:spPr>
      </p:pic>
    </p:spTree>
    <p:extLst>
      <p:ext uri="{BB962C8B-B14F-4D97-AF65-F5344CB8AC3E}">
        <p14:creationId xmlns:p14="http://schemas.microsoft.com/office/powerpoint/2010/main" val="923224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4AAC1-FE96-F759-C290-EC8193D8A8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6B6B2F-3DEF-5CA0-C7C1-9806F1C3F84E}"/>
              </a:ext>
            </a:extLst>
          </p:cNvPr>
          <p:cNvSpPr>
            <a:spLocks noGrp="1"/>
          </p:cNvSpPr>
          <p:nvPr>
            <p:ph type="title"/>
          </p:nvPr>
        </p:nvSpPr>
        <p:spPr>
          <a:xfrm>
            <a:off x="789935" y="711261"/>
            <a:ext cx="10616400" cy="531544"/>
          </a:xfrm>
        </p:spPr>
        <p:txBody>
          <a:bodyPr anchor="t">
            <a:normAutofit/>
          </a:bodyPr>
          <a:lstStyle/>
          <a:p>
            <a:r>
              <a:rPr lang="en-US" dirty="0"/>
              <a:t>Integrate: Force and motion</a:t>
            </a:r>
            <a:endParaRPr lang="en-AU" dirty="0"/>
          </a:p>
        </p:txBody>
      </p:sp>
      <p:sp>
        <p:nvSpPr>
          <p:cNvPr id="3" name="Content Placeholder 2">
            <a:extLst>
              <a:ext uri="{FF2B5EF4-FFF2-40B4-BE49-F238E27FC236}">
                <a16:creationId xmlns:a16="http://schemas.microsoft.com/office/drawing/2014/main" id="{362C993F-F9E7-EB63-F7A0-CBE4DE9B380E}"/>
              </a:ext>
            </a:extLst>
          </p:cNvPr>
          <p:cNvSpPr>
            <a:spLocks noGrp="1"/>
          </p:cNvSpPr>
          <p:nvPr>
            <p:ph sz="quarter" idx="13"/>
          </p:nvPr>
        </p:nvSpPr>
        <p:spPr>
          <a:xfrm>
            <a:off x="965430" y="1718810"/>
            <a:ext cx="4495975" cy="3150115"/>
          </a:xfrm>
        </p:spPr>
        <p:txBody>
          <a:bodyPr>
            <a:normAutofit lnSpcReduction="10000"/>
          </a:bodyPr>
          <a:lstStyle/>
          <a:p>
            <a:pPr>
              <a:lnSpc>
                <a:spcPct val="114000"/>
              </a:lnSpc>
            </a:pPr>
            <a:r>
              <a:rPr lang="en-GB" sz="2400" b="0" dirty="0"/>
              <a:t>What happened to the distance the block travelled as you increased the applied force?</a:t>
            </a:r>
          </a:p>
          <a:p>
            <a:pPr>
              <a:lnSpc>
                <a:spcPct val="114000"/>
              </a:lnSpc>
            </a:pPr>
            <a:endParaRPr lang="en-GB" sz="2400" b="0" dirty="0"/>
          </a:p>
          <a:p>
            <a:pPr>
              <a:lnSpc>
                <a:spcPct val="114000"/>
              </a:lnSpc>
            </a:pPr>
            <a:r>
              <a:rPr lang="en-GB" sz="2400" b="0" dirty="0"/>
              <a:t>Did you see a similar trend to this student’s graph?</a:t>
            </a:r>
            <a:r>
              <a:rPr lang="en-GB" dirty="0"/>
              <a:t>	</a:t>
            </a:r>
            <a:r>
              <a:rPr lang="en-AU" b="0" dirty="0"/>
              <a:t> </a:t>
            </a:r>
          </a:p>
          <a:p>
            <a:r>
              <a:rPr lang="en-AU" b="0" dirty="0"/>
              <a:t> </a:t>
            </a:r>
          </a:p>
          <a:p>
            <a:endParaRPr lang="en-US" b="0" dirty="0"/>
          </a:p>
          <a:p>
            <a:endParaRPr lang="en-US" b="0" dirty="0"/>
          </a:p>
          <a:p>
            <a:endParaRPr lang="en-US" dirty="0"/>
          </a:p>
        </p:txBody>
      </p:sp>
      <p:sp>
        <p:nvSpPr>
          <p:cNvPr id="5" name="Slide Number Placeholder 4">
            <a:extLst>
              <a:ext uri="{FF2B5EF4-FFF2-40B4-BE49-F238E27FC236}">
                <a16:creationId xmlns:a16="http://schemas.microsoft.com/office/drawing/2014/main" id="{66FD781E-996D-2439-CA5C-2C7326022E56}"/>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44</a:t>
            </a:fld>
            <a:endParaRPr lang="en-AU"/>
          </a:p>
        </p:txBody>
      </p:sp>
      <p:sp>
        <p:nvSpPr>
          <p:cNvPr id="6" name="Footer Placeholder 5">
            <a:extLst>
              <a:ext uri="{FF2B5EF4-FFF2-40B4-BE49-F238E27FC236}">
                <a16:creationId xmlns:a16="http://schemas.microsoft.com/office/drawing/2014/main" id="{69364735-86C5-1091-839A-2271FDCFCF4B}"/>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dirty="0"/>
              <a:t>scienceconnections.edu.au</a:t>
            </a:r>
          </a:p>
        </p:txBody>
      </p:sp>
      <p:pic>
        <p:nvPicPr>
          <p:cNvPr id="4" name="Picture Placeholder 8">
            <a:extLst>
              <a:ext uri="{FF2B5EF4-FFF2-40B4-BE49-F238E27FC236}">
                <a16:creationId xmlns:a16="http://schemas.microsoft.com/office/drawing/2014/main" id="{4BF6C467-D3B4-DE20-4C15-9331B7BA4BA0}"/>
              </a:ext>
            </a:extLst>
          </p:cNvPr>
          <p:cNvPicPr>
            <a:picLocks noGrp="1" noChangeAspect="1"/>
          </p:cNvPicPr>
          <p:nvPr>
            <p:ph sz="quarter" idx="14"/>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tretch>
            <a:fillRect/>
          </a:stretch>
        </p:blipFill>
        <p:spPr>
          <a:xfrm>
            <a:off x="6005991" y="1887473"/>
            <a:ext cx="5317544" cy="3323465"/>
          </a:xfrm>
          <a:noFill/>
        </p:spPr>
      </p:pic>
    </p:spTree>
    <p:extLst>
      <p:ext uri="{BB962C8B-B14F-4D97-AF65-F5344CB8AC3E}">
        <p14:creationId xmlns:p14="http://schemas.microsoft.com/office/powerpoint/2010/main" val="3262710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C47C3-0F3D-F344-8B0B-5B65A595B9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C205FB-0959-8C23-B4E8-1A1127F13527}"/>
              </a:ext>
            </a:extLst>
          </p:cNvPr>
          <p:cNvSpPr>
            <a:spLocks noGrp="1"/>
          </p:cNvSpPr>
          <p:nvPr>
            <p:ph type="title"/>
          </p:nvPr>
        </p:nvSpPr>
        <p:spPr>
          <a:xfrm>
            <a:off x="789935" y="711261"/>
            <a:ext cx="10616400" cy="531544"/>
          </a:xfrm>
        </p:spPr>
        <p:txBody>
          <a:bodyPr anchor="t">
            <a:normAutofit/>
          </a:bodyPr>
          <a:lstStyle/>
          <a:p>
            <a:r>
              <a:rPr lang="en-US" dirty="0"/>
              <a:t>Integrate: Force and sports</a:t>
            </a:r>
            <a:endParaRPr lang="en-AU" dirty="0"/>
          </a:p>
        </p:txBody>
      </p:sp>
      <p:sp>
        <p:nvSpPr>
          <p:cNvPr id="3" name="Content Placeholder 2">
            <a:extLst>
              <a:ext uri="{FF2B5EF4-FFF2-40B4-BE49-F238E27FC236}">
                <a16:creationId xmlns:a16="http://schemas.microsoft.com/office/drawing/2014/main" id="{A4840715-A87D-6FE0-9F1C-7E6BA217AA24}"/>
              </a:ext>
            </a:extLst>
          </p:cNvPr>
          <p:cNvSpPr>
            <a:spLocks noGrp="1"/>
          </p:cNvSpPr>
          <p:nvPr>
            <p:ph sz="quarter" idx="13"/>
          </p:nvPr>
        </p:nvSpPr>
        <p:spPr>
          <a:xfrm>
            <a:off x="946150" y="1446917"/>
            <a:ext cx="10143920" cy="3492195"/>
          </a:xfrm>
        </p:spPr>
        <p:txBody>
          <a:bodyPr>
            <a:normAutofit/>
          </a:bodyPr>
          <a:lstStyle/>
          <a:p>
            <a:r>
              <a:rPr lang="en-US" sz="2400" b="0" dirty="0"/>
              <a:t>Which sports rely on increased force for extra distance or extra speed?</a:t>
            </a:r>
          </a:p>
          <a:p>
            <a:r>
              <a:rPr lang="en-US" sz="2400" b="0" dirty="0"/>
              <a:t>Which sports rely on increased force to stop motion or to suddenly change direction? </a:t>
            </a:r>
          </a:p>
          <a:p>
            <a:endParaRPr lang="en-US" b="0" dirty="0"/>
          </a:p>
          <a:p>
            <a:endParaRPr lang="en-US" dirty="0"/>
          </a:p>
        </p:txBody>
      </p:sp>
      <p:sp>
        <p:nvSpPr>
          <p:cNvPr id="5" name="Slide Number Placeholder 4">
            <a:extLst>
              <a:ext uri="{FF2B5EF4-FFF2-40B4-BE49-F238E27FC236}">
                <a16:creationId xmlns:a16="http://schemas.microsoft.com/office/drawing/2014/main" id="{B5432379-9C72-4561-223E-677D151E3999}"/>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45</a:t>
            </a:fld>
            <a:endParaRPr lang="en-AU"/>
          </a:p>
        </p:txBody>
      </p:sp>
      <p:sp>
        <p:nvSpPr>
          <p:cNvPr id="6" name="Footer Placeholder 5">
            <a:extLst>
              <a:ext uri="{FF2B5EF4-FFF2-40B4-BE49-F238E27FC236}">
                <a16:creationId xmlns:a16="http://schemas.microsoft.com/office/drawing/2014/main" id="{3E117F02-3335-B08A-13DF-FC9E469CDFA5}"/>
              </a:ext>
            </a:extLst>
          </p:cNvPr>
          <p:cNvSpPr>
            <a:spLocks noGrp="1"/>
          </p:cNvSpPr>
          <p:nvPr>
            <p:ph type="ftr" sz="quarter" idx="15"/>
          </p:nvPr>
        </p:nvSpPr>
        <p:spPr>
          <a:xfrm>
            <a:off x="3878847" y="5796148"/>
            <a:ext cx="4220946" cy="310740"/>
          </a:xfrm>
        </p:spPr>
        <p:txBody>
          <a:bodyPr anchor="ctr">
            <a:normAutofit/>
          </a:bodyPr>
          <a:lstStyle/>
          <a:p>
            <a:pPr>
              <a:spcAft>
                <a:spcPts val="600"/>
              </a:spcAft>
            </a:pPr>
            <a:r>
              <a:rPr lang="en-AU" dirty="0"/>
              <a:t>scienceconnections.edu.au</a:t>
            </a:r>
          </a:p>
        </p:txBody>
      </p:sp>
      <p:graphicFrame>
        <p:nvGraphicFramePr>
          <p:cNvPr id="18" name="Table 17">
            <a:extLst>
              <a:ext uri="{FF2B5EF4-FFF2-40B4-BE49-F238E27FC236}">
                <a16:creationId xmlns:a16="http://schemas.microsoft.com/office/drawing/2014/main" id="{D85A2AD8-9F7F-6EC4-7D8B-C9486001899C}"/>
              </a:ext>
            </a:extLst>
          </p:cNvPr>
          <p:cNvGraphicFramePr>
            <a:graphicFrameLocks noGrp="1"/>
          </p:cNvGraphicFramePr>
          <p:nvPr>
            <p:extLst>
              <p:ext uri="{D42A27DB-BD31-4B8C-83A1-F6EECF244321}">
                <p14:modId xmlns:p14="http://schemas.microsoft.com/office/powerpoint/2010/main" val="3620454122"/>
              </p:ext>
            </p:extLst>
          </p:nvPr>
        </p:nvGraphicFramePr>
        <p:xfrm>
          <a:off x="0" y="0"/>
          <a:ext cx="1905000" cy="773705"/>
        </p:xfrm>
        <a:graphic>
          <a:graphicData uri="http://schemas.openxmlformats.org/drawingml/2006/table">
            <a:tbl>
              <a:tblPr/>
              <a:tblGrid>
                <a:gridCol w="1905000">
                  <a:extLst>
                    <a:ext uri="{9D8B030D-6E8A-4147-A177-3AD203B41FA5}">
                      <a16:colId xmlns:a16="http://schemas.microsoft.com/office/drawing/2014/main" val="1941868612"/>
                    </a:ext>
                  </a:extLst>
                </a:gridCol>
              </a:tblGrid>
              <a:tr h="773705">
                <a:tc>
                  <a:txBody>
                    <a:bodyPr/>
                    <a:lstStyle/>
                    <a:p>
                      <a:pPr algn="l" fontAlgn="b">
                        <a:buNone/>
                      </a:pPr>
                      <a:endParaRPr lang="en-GB" sz="600" b="0" i="0" u="sng" strike="noStrike" dirty="0">
                        <a:solidFill>
                          <a:srgbClr val="3056A9"/>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3863745976"/>
                  </a:ext>
                </a:extLst>
              </a:tr>
            </a:tbl>
          </a:graphicData>
        </a:graphic>
      </p:graphicFrame>
      <p:sp>
        <p:nvSpPr>
          <p:cNvPr id="8" name="TextBox 7">
            <a:extLst>
              <a:ext uri="{FF2B5EF4-FFF2-40B4-BE49-F238E27FC236}">
                <a16:creationId xmlns:a16="http://schemas.microsoft.com/office/drawing/2014/main" id="{7F506865-3D92-0723-06AF-C8E3A76E2D0D}"/>
              </a:ext>
            </a:extLst>
          </p:cNvPr>
          <p:cNvSpPr txBox="1"/>
          <p:nvPr/>
        </p:nvSpPr>
        <p:spPr>
          <a:xfrm>
            <a:off x="5330915" y="5241760"/>
            <a:ext cx="5936135" cy="276999"/>
          </a:xfrm>
          <a:prstGeom prst="rect">
            <a:avLst/>
          </a:prstGeom>
          <a:noFill/>
        </p:spPr>
        <p:txBody>
          <a:bodyPr wrap="square" rtlCol="0">
            <a:spAutoFit/>
          </a:bodyPr>
          <a:lstStyle/>
          <a:p>
            <a:pPr algn="r"/>
            <a:r>
              <a:rPr lang="en-GB" sz="600" dirty="0"/>
              <a:t>Zach Dischner, CC BY 2.0, via Wikimedia Commons, </a:t>
            </a:r>
            <a:r>
              <a:rPr lang="en-GB" sz="600" dirty="0">
                <a:solidFill>
                  <a:srgbClr val="202122"/>
                </a:solidFill>
                <a:latin typeface="Arial" panose="020B0604020202020204" pitchFamily="34" charset="0"/>
              </a:rPr>
              <a:t>Australian Paralympic Committee, CC BY-SA 3.0, via Wikimedia Commons</a:t>
            </a:r>
            <a:r>
              <a:rPr lang="en-GB" sz="600" dirty="0">
                <a:solidFill>
                  <a:srgbClr val="3366CC"/>
                </a:solidFill>
                <a:latin typeface="Arial" panose="020B0604020202020204" pitchFamily="34" charset="0"/>
              </a:rPr>
              <a:t> </a:t>
            </a:r>
            <a:r>
              <a:rPr lang="en-GB" sz="600" dirty="0" err="1">
                <a:solidFill>
                  <a:srgbClr val="3366CC"/>
                </a:solidFill>
                <a:latin typeface="Arial" panose="020B0604020202020204" pitchFamily="34" charset="0"/>
              </a:rPr>
              <a:t>Flickerd</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BY-SA 4.0</a:t>
            </a:r>
            <a:r>
              <a:rPr lang="en-GB" sz="600" dirty="0">
                <a:solidFill>
                  <a:srgbClr val="362B36"/>
                </a:solidFill>
                <a:latin typeface="Arial" panose="020B0604020202020204" pitchFamily="34" charset="0"/>
              </a:rPr>
              <a:t>, via Wikimedia Commons, </a:t>
            </a:r>
            <a:r>
              <a:rPr lang="en-GB" sz="600" dirty="0"/>
              <a:t>Pierre-Selim Huard, CC BY 4.0, via Wikimedia Commons, </a:t>
            </a:r>
            <a:r>
              <a:rPr lang="en-GB" sz="600" dirty="0" err="1">
                <a:solidFill>
                  <a:srgbClr val="3366CC"/>
                </a:solidFill>
                <a:latin typeface="Arial" panose="020B0604020202020204" pitchFamily="34" charset="0"/>
              </a:rPr>
              <a:t>Tomwsulcer</a:t>
            </a:r>
            <a:r>
              <a:rPr lang="en-GB" sz="600" dirty="0">
                <a:solidFill>
                  <a:srgbClr val="3366CC"/>
                </a:solidFill>
                <a:latin typeface="Arial" panose="020B0604020202020204" pitchFamily="34" charset="0"/>
              </a:rPr>
              <a:t>, CC0, via Wikimedia Commons,</a:t>
            </a:r>
          </a:p>
        </p:txBody>
      </p:sp>
      <p:graphicFrame>
        <p:nvGraphicFramePr>
          <p:cNvPr id="13" name="Table 12">
            <a:extLst>
              <a:ext uri="{FF2B5EF4-FFF2-40B4-BE49-F238E27FC236}">
                <a16:creationId xmlns:a16="http://schemas.microsoft.com/office/drawing/2014/main" id="{8C9E8586-F089-6A4D-0381-3BCF5A1F4D05}"/>
              </a:ext>
            </a:extLst>
          </p:cNvPr>
          <p:cNvGraphicFramePr>
            <a:graphicFrameLocks noGrp="1"/>
          </p:cNvGraphicFramePr>
          <p:nvPr>
            <p:extLst>
              <p:ext uri="{D42A27DB-BD31-4B8C-83A1-F6EECF244321}">
                <p14:modId xmlns:p14="http://schemas.microsoft.com/office/powerpoint/2010/main" val="1016060955"/>
              </p:ext>
            </p:extLst>
          </p:nvPr>
        </p:nvGraphicFramePr>
        <p:xfrm>
          <a:off x="0" y="0"/>
          <a:ext cx="1892300" cy="184150"/>
        </p:xfrm>
        <a:graphic>
          <a:graphicData uri="http://schemas.openxmlformats.org/drawingml/2006/table">
            <a:tbl>
              <a:tblPr/>
              <a:tblGrid>
                <a:gridCol w="1892300">
                  <a:extLst>
                    <a:ext uri="{9D8B030D-6E8A-4147-A177-3AD203B41FA5}">
                      <a16:colId xmlns:a16="http://schemas.microsoft.com/office/drawing/2014/main" val="4136141936"/>
                    </a:ext>
                  </a:extLst>
                </a:gridCol>
              </a:tblGrid>
              <a:tr h="184150">
                <a:tc>
                  <a:txBody>
                    <a:bodyPr/>
                    <a:lstStyle/>
                    <a:p>
                      <a:pPr algn="l" fontAlgn="b">
                        <a:buNone/>
                      </a:pPr>
                      <a:endParaRPr lang="en-GB" sz="5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3354067886"/>
                  </a:ext>
                </a:extLst>
              </a:tr>
            </a:tbl>
          </a:graphicData>
        </a:graphic>
      </p:graphicFrame>
      <p:grpSp>
        <p:nvGrpSpPr>
          <p:cNvPr id="27" name="Group 26">
            <a:extLst>
              <a:ext uri="{FF2B5EF4-FFF2-40B4-BE49-F238E27FC236}">
                <a16:creationId xmlns:a16="http://schemas.microsoft.com/office/drawing/2014/main" id="{03779076-C272-63B9-906D-51144A67D4A6}"/>
              </a:ext>
            </a:extLst>
          </p:cNvPr>
          <p:cNvGrpSpPr/>
          <p:nvPr/>
        </p:nvGrpSpPr>
        <p:grpSpPr>
          <a:xfrm>
            <a:off x="960082" y="2961687"/>
            <a:ext cx="10227702" cy="2292473"/>
            <a:chOff x="799322" y="2297644"/>
            <a:chExt cx="10227702" cy="2292473"/>
          </a:xfrm>
        </p:grpSpPr>
        <p:pic>
          <p:nvPicPr>
            <p:cNvPr id="9" name="Picture 8">
              <a:extLst>
                <a:ext uri="{FF2B5EF4-FFF2-40B4-BE49-F238E27FC236}">
                  <a16:creationId xmlns:a16="http://schemas.microsoft.com/office/drawing/2014/main" id="{B742D9B2-AE4F-390C-E738-ABABF37729F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9322" y="2297644"/>
              <a:ext cx="3621088" cy="2291417"/>
            </a:xfrm>
            <a:prstGeom prst="rect">
              <a:avLst/>
            </a:prstGeom>
          </p:spPr>
        </p:pic>
        <p:pic>
          <p:nvPicPr>
            <p:cNvPr id="12" name="Picture 11">
              <a:extLst>
                <a:ext uri="{FF2B5EF4-FFF2-40B4-BE49-F238E27FC236}">
                  <a16:creationId xmlns:a16="http://schemas.microsoft.com/office/drawing/2014/main" id="{55F78AF7-B780-9158-E361-D8986B28794E}"/>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6624798" y="2297644"/>
              <a:ext cx="2419008" cy="2286079"/>
            </a:xfrm>
            <a:prstGeom prst="rect">
              <a:avLst/>
            </a:prstGeom>
          </p:spPr>
        </p:pic>
        <p:pic>
          <p:nvPicPr>
            <p:cNvPr id="20" name="Picture 19">
              <a:extLst>
                <a:ext uri="{FF2B5EF4-FFF2-40B4-BE49-F238E27FC236}">
                  <a16:creationId xmlns:a16="http://schemas.microsoft.com/office/drawing/2014/main" id="{27447E42-3B10-33AB-474E-73E422EF6DD3}"/>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4655840" y="2298700"/>
              <a:ext cx="1733528" cy="2291417"/>
            </a:xfrm>
            <a:prstGeom prst="rect">
              <a:avLst/>
            </a:prstGeom>
          </p:spPr>
        </p:pic>
        <p:pic>
          <p:nvPicPr>
            <p:cNvPr id="22" name="Picture 21">
              <a:extLst>
                <a:ext uri="{FF2B5EF4-FFF2-40B4-BE49-F238E27FC236}">
                  <a16:creationId xmlns:a16="http://schemas.microsoft.com/office/drawing/2014/main" id="{EAAD79E0-1138-C06E-CF16-45E4BF5AC69B}"/>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9279236" y="2307179"/>
              <a:ext cx="1747788" cy="2281882"/>
            </a:xfrm>
            <a:prstGeom prst="rect">
              <a:avLst/>
            </a:prstGeom>
          </p:spPr>
        </p:pic>
      </p:grpSp>
    </p:spTree>
    <p:extLst>
      <p:ext uri="{BB962C8B-B14F-4D97-AF65-F5344CB8AC3E}">
        <p14:creationId xmlns:p14="http://schemas.microsoft.com/office/powerpoint/2010/main" val="5669870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88015-73C6-1536-20FF-688FA8F119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D7A3BE-B0F1-EC0A-0976-1463A218DD5D}"/>
              </a:ext>
            </a:extLst>
          </p:cNvPr>
          <p:cNvSpPr>
            <a:spLocks noGrp="1"/>
          </p:cNvSpPr>
          <p:nvPr>
            <p:ph type="title"/>
          </p:nvPr>
        </p:nvSpPr>
        <p:spPr>
          <a:xfrm>
            <a:off x="789935" y="711261"/>
            <a:ext cx="10616400" cy="531544"/>
          </a:xfrm>
        </p:spPr>
        <p:txBody>
          <a:bodyPr anchor="t">
            <a:normAutofit/>
          </a:bodyPr>
          <a:lstStyle/>
          <a:p>
            <a:r>
              <a:rPr lang="en-US" dirty="0"/>
              <a:t>Integrate: Force and sports</a:t>
            </a:r>
            <a:endParaRPr lang="en-AU" dirty="0"/>
          </a:p>
        </p:txBody>
      </p:sp>
      <p:sp>
        <p:nvSpPr>
          <p:cNvPr id="5" name="Slide Number Placeholder 4">
            <a:extLst>
              <a:ext uri="{FF2B5EF4-FFF2-40B4-BE49-F238E27FC236}">
                <a16:creationId xmlns:a16="http://schemas.microsoft.com/office/drawing/2014/main" id="{014ECDC9-F17D-4BEA-3492-455ABA7CEE68}"/>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46</a:t>
            </a:fld>
            <a:endParaRPr lang="en-AU"/>
          </a:p>
        </p:txBody>
      </p:sp>
      <p:sp>
        <p:nvSpPr>
          <p:cNvPr id="6" name="Footer Placeholder 5">
            <a:extLst>
              <a:ext uri="{FF2B5EF4-FFF2-40B4-BE49-F238E27FC236}">
                <a16:creationId xmlns:a16="http://schemas.microsoft.com/office/drawing/2014/main" id="{BF49155C-FD17-2A0C-A578-11618123716F}"/>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dirty="0"/>
              <a:t>scienceconnections.edu.au</a:t>
            </a:r>
          </a:p>
        </p:txBody>
      </p:sp>
      <p:sp>
        <p:nvSpPr>
          <p:cNvPr id="9" name="TextBox 8">
            <a:extLst>
              <a:ext uri="{FF2B5EF4-FFF2-40B4-BE49-F238E27FC236}">
                <a16:creationId xmlns:a16="http://schemas.microsoft.com/office/drawing/2014/main" id="{A6749D47-B0C8-B518-70CB-F44513B93BEB}"/>
              </a:ext>
            </a:extLst>
          </p:cNvPr>
          <p:cNvSpPr txBox="1"/>
          <p:nvPr/>
        </p:nvSpPr>
        <p:spPr>
          <a:xfrm>
            <a:off x="5705505" y="5679126"/>
            <a:ext cx="5265585" cy="276999"/>
          </a:xfrm>
          <a:prstGeom prst="rect">
            <a:avLst/>
          </a:prstGeom>
          <a:noFill/>
        </p:spPr>
        <p:txBody>
          <a:bodyPr wrap="square" rtlCol="0">
            <a:spAutoFit/>
          </a:bodyPr>
          <a:lstStyle/>
          <a:p>
            <a:pPr algn="r"/>
            <a:r>
              <a:rPr lang="en-GB" sz="600" dirty="0" err="1">
                <a:solidFill>
                  <a:srgbClr val="202122"/>
                </a:solidFill>
                <a:latin typeface="Arial" panose="020B0604020202020204" pitchFamily="34" charset="0"/>
              </a:rPr>
              <a:t>KeithJJ</a:t>
            </a:r>
            <a:r>
              <a:rPr lang="en-GB" sz="600" dirty="0">
                <a:solidFill>
                  <a:srgbClr val="202122"/>
                </a:solidFill>
                <a:latin typeface="Arial" panose="020B0604020202020204" pitchFamily="34" charset="0"/>
              </a:rPr>
              <a:t> via </a:t>
            </a:r>
            <a:r>
              <a:rPr lang="en-GB" sz="600" dirty="0" err="1">
                <a:solidFill>
                  <a:srgbClr val="202122"/>
                </a:solidFill>
                <a:latin typeface="Arial" panose="020B0604020202020204" pitchFamily="34" charset="0"/>
              </a:rPr>
              <a:t>Pixabay</a:t>
            </a:r>
            <a:r>
              <a:rPr lang="en-GB" sz="600" dirty="0">
                <a:solidFill>
                  <a:srgbClr val="202122"/>
                </a:solidFill>
                <a:latin typeface="Arial" panose="020B0604020202020204" pitchFamily="34" charset="0"/>
              </a:rPr>
              <a:t>, CC0, via Wikimedia Commons, </a:t>
            </a:r>
            <a:r>
              <a:rPr lang="en-GB" sz="600" dirty="0">
                <a:solidFill>
                  <a:srgbClr val="3366CC"/>
                </a:solidFill>
                <a:latin typeface="Arial" panose="020B0604020202020204" pitchFamily="34" charset="0"/>
              </a:rPr>
              <a:t>Pierre-Selim Huard</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 4.0</a:t>
            </a:r>
            <a:r>
              <a:rPr lang="en-GB" sz="600" dirty="0">
                <a:solidFill>
                  <a:srgbClr val="362B36"/>
                </a:solidFill>
                <a:latin typeface="Arial" panose="020B0604020202020204" pitchFamily="34" charset="0"/>
              </a:rPr>
              <a:t>, via Wikimedia Commons, </a:t>
            </a:r>
            <a:r>
              <a:rPr lang="en-GB" sz="600" dirty="0">
                <a:solidFill>
                  <a:srgbClr val="3366CC"/>
                </a:solidFill>
                <a:latin typeface="Arial" panose="020B0604020202020204" pitchFamily="34" charset="0"/>
              </a:rPr>
              <a:t>Australian Paralympic Committee</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BY-SA 3.0</a:t>
            </a:r>
            <a:r>
              <a:rPr lang="en-GB" sz="600" dirty="0">
                <a:solidFill>
                  <a:srgbClr val="362B36"/>
                </a:solidFill>
                <a:latin typeface="Arial" panose="020B0604020202020204" pitchFamily="34" charset="0"/>
              </a:rPr>
              <a:t>, via Wikimedia Commons</a:t>
            </a:r>
            <a:r>
              <a:rPr lang="en-GB" sz="600" dirty="0">
                <a:solidFill>
                  <a:srgbClr val="202122"/>
                </a:solidFill>
                <a:latin typeface="Arial" panose="020B0604020202020204" pitchFamily="34" charset="0"/>
              </a:rPr>
              <a:t>.</a:t>
            </a:r>
            <a:endParaRPr lang="en-GB" sz="600" u="sng" dirty="0">
              <a:solidFill>
                <a:srgbClr val="3056A9"/>
              </a:solidFill>
              <a:latin typeface="Arial" panose="020B0604020202020204" pitchFamily="34" charset="0"/>
            </a:endParaRPr>
          </a:p>
        </p:txBody>
      </p:sp>
      <p:graphicFrame>
        <p:nvGraphicFramePr>
          <p:cNvPr id="12" name="Table 11">
            <a:extLst>
              <a:ext uri="{FF2B5EF4-FFF2-40B4-BE49-F238E27FC236}">
                <a16:creationId xmlns:a16="http://schemas.microsoft.com/office/drawing/2014/main" id="{B9DB739F-CCBE-5566-823D-089742871BAD}"/>
              </a:ext>
            </a:extLst>
          </p:cNvPr>
          <p:cNvGraphicFramePr>
            <a:graphicFrameLocks noGrp="1"/>
          </p:cNvGraphicFramePr>
          <p:nvPr>
            <p:extLst>
              <p:ext uri="{D42A27DB-BD31-4B8C-83A1-F6EECF244321}">
                <p14:modId xmlns:p14="http://schemas.microsoft.com/office/powerpoint/2010/main" val="569203464"/>
              </p:ext>
            </p:extLst>
          </p:nvPr>
        </p:nvGraphicFramePr>
        <p:xfrm>
          <a:off x="4700845" y="4938465"/>
          <a:ext cx="3637453" cy="441930"/>
        </p:xfrm>
        <a:graphic>
          <a:graphicData uri="http://schemas.openxmlformats.org/drawingml/2006/table">
            <a:tbl>
              <a:tblPr/>
              <a:tblGrid>
                <a:gridCol w="3637453">
                  <a:extLst>
                    <a:ext uri="{9D8B030D-6E8A-4147-A177-3AD203B41FA5}">
                      <a16:colId xmlns:a16="http://schemas.microsoft.com/office/drawing/2014/main" val="2287373141"/>
                    </a:ext>
                  </a:extLst>
                </a:gridCol>
              </a:tblGrid>
              <a:tr h="441930">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2823855881"/>
                  </a:ext>
                </a:extLst>
              </a:tr>
            </a:tbl>
          </a:graphicData>
        </a:graphic>
      </p:graphicFrame>
      <p:sp>
        <p:nvSpPr>
          <p:cNvPr id="14" name="Content Placeholder 2">
            <a:extLst>
              <a:ext uri="{FF2B5EF4-FFF2-40B4-BE49-F238E27FC236}">
                <a16:creationId xmlns:a16="http://schemas.microsoft.com/office/drawing/2014/main" id="{A6B82F56-A5BA-74D2-3D40-8739D7E88934}"/>
              </a:ext>
            </a:extLst>
          </p:cNvPr>
          <p:cNvSpPr>
            <a:spLocks noGrp="1"/>
          </p:cNvSpPr>
          <p:nvPr>
            <p:ph sz="quarter" idx="13"/>
          </p:nvPr>
        </p:nvSpPr>
        <p:spPr>
          <a:xfrm>
            <a:off x="789936" y="1484966"/>
            <a:ext cx="4045924" cy="4239289"/>
          </a:xfrm>
        </p:spPr>
        <p:txBody>
          <a:bodyPr>
            <a:normAutofit/>
          </a:bodyPr>
          <a:lstStyle/>
          <a:p>
            <a:endParaRPr lang="en-US" sz="1300" b="0" dirty="0"/>
          </a:p>
          <a:p>
            <a:r>
              <a:rPr lang="en-US" sz="2400" b="0" dirty="0"/>
              <a:t>How is increased force important in your sport or physical activity? </a:t>
            </a:r>
          </a:p>
          <a:p>
            <a:endParaRPr lang="en-US" sz="2400" b="0" dirty="0"/>
          </a:p>
          <a:p>
            <a:r>
              <a:rPr lang="en-US" sz="2400" b="0" dirty="0"/>
              <a:t>How will you show this on your infographic?</a:t>
            </a:r>
          </a:p>
          <a:p>
            <a:endParaRPr lang="en-US" b="0" dirty="0"/>
          </a:p>
          <a:p>
            <a:endParaRPr lang="en-US" dirty="0"/>
          </a:p>
        </p:txBody>
      </p:sp>
      <p:graphicFrame>
        <p:nvGraphicFramePr>
          <p:cNvPr id="20" name="Table 19">
            <a:extLst>
              <a:ext uri="{FF2B5EF4-FFF2-40B4-BE49-F238E27FC236}">
                <a16:creationId xmlns:a16="http://schemas.microsoft.com/office/drawing/2014/main" id="{B4E2FD34-535B-4BBB-15AE-820139F83A94}"/>
              </a:ext>
            </a:extLst>
          </p:cNvPr>
          <p:cNvGraphicFramePr>
            <a:graphicFrameLocks noGrp="1"/>
          </p:cNvGraphicFramePr>
          <p:nvPr>
            <p:extLst>
              <p:ext uri="{D42A27DB-BD31-4B8C-83A1-F6EECF244321}">
                <p14:modId xmlns:p14="http://schemas.microsoft.com/office/powerpoint/2010/main" val="3520934375"/>
              </p:ext>
            </p:extLst>
          </p:nvPr>
        </p:nvGraphicFramePr>
        <p:xfrm>
          <a:off x="0" y="0"/>
          <a:ext cx="1892300" cy="184150"/>
        </p:xfrm>
        <a:graphic>
          <a:graphicData uri="http://schemas.openxmlformats.org/drawingml/2006/table">
            <a:tbl>
              <a:tblPr/>
              <a:tblGrid>
                <a:gridCol w="1892300">
                  <a:extLst>
                    <a:ext uri="{9D8B030D-6E8A-4147-A177-3AD203B41FA5}">
                      <a16:colId xmlns:a16="http://schemas.microsoft.com/office/drawing/2014/main" val="664159707"/>
                    </a:ext>
                  </a:extLst>
                </a:gridCol>
              </a:tblGrid>
              <a:tr h="184150">
                <a:tc>
                  <a:txBody>
                    <a:bodyPr/>
                    <a:lstStyle/>
                    <a:p>
                      <a:pPr algn="l" fontAlgn="b">
                        <a:buNone/>
                      </a:pPr>
                      <a:endParaRPr lang="en-GB" sz="600" b="0" i="0" u="sng" strike="noStrike" dirty="0">
                        <a:solidFill>
                          <a:srgbClr val="3056A9"/>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3270980348"/>
                  </a:ext>
                </a:extLst>
              </a:tr>
            </a:tbl>
          </a:graphicData>
        </a:graphic>
      </p:graphicFrame>
      <p:grpSp>
        <p:nvGrpSpPr>
          <p:cNvPr id="25" name="Group 24">
            <a:extLst>
              <a:ext uri="{FF2B5EF4-FFF2-40B4-BE49-F238E27FC236}">
                <a16:creationId xmlns:a16="http://schemas.microsoft.com/office/drawing/2014/main" id="{C84DFDDA-E4DD-3794-2938-F1BCFD40D45C}"/>
              </a:ext>
            </a:extLst>
          </p:cNvPr>
          <p:cNvGrpSpPr/>
          <p:nvPr/>
        </p:nvGrpSpPr>
        <p:grpSpPr>
          <a:xfrm>
            <a:off x="5285910" y="1368367"/>
            <a:ext cx="5535615" cy="4310759"/>
            <a:chOff x="5060885" y="1468870"/>
            <a:chExt cx="5535615" cy="4310759"/>
          </a:xfrm>
        </p:grpSpPr>
        <p:pic>
          <p:nvPicPr>
            <p:cNvPr id="15" name="Picture 14">
              <a:extLst>
                <a:ext uri="{FF2B5EF4-FFF2-40B4-BE49-F238E27FC236}">
                  <a16:creationId xmlns:a16="http://schemas.microsoft.com/office/drawing/2014/main" id="{78D78177-EF7E-B329-9673-15E602BD1F2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063986" y="3863193"/>
              <a:ext cx="3406914" cy="1916436"/>
            </a:xfrm>
            <a:prstGeom prst="rect">
              <a:avLst/>
            </a:prstGeom>
          </p:spPr>
        </p:pic>
        <p:pic>
          <p:nvPicPr>
            <p:cNvPr id="17" name="Picture 16">
              <a:extLst>
                <a:ext uri="{FF2B5EF4-FFF2-40B4-BE49-F238E27FC236}">
                  <a16:creationId xmlns:a16="http://schemas.microsoft.com/office/drawing/2014/main" id="{ED7CCDEE-C48C-1E14-4D13-4949E167CD3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060885" y="1477605"/>
              <a:ext cx="1504299" cy="2331097"/>
            </a:xfrm>
            <a:prstGeom prst="rect">
              <a:avLst/>
            </a:prstGeom>
          </p:spPr>
        </p:pic>
        <p:pic>
          <p:nvPicPr>
            <p:cNvPr id="19" name="Picture 18">
              <a:extLst>
                <a:ext uri="{FF2B5EF4-FFF2-40B4-BE49-F238E27FC236}">
                  <a16:creationId xmlns:a16="http://schemas.microsoft.com/office/drawing/2014/main" id="{E7FAA792-76CA-556B-8B62-2722498246DA}"/>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573820" y="1475149"/>
              <a:ext cx="2022680" cy="4304480"/>
            </a:xfrm>
            <a:prstGeom prst="rect">
              <a:avLst/>
            </a:prstGeom>
          </p:spPr>
        </p:pic>
        <p:pic>
          <p:nvPicPr>
            <p:cNvPr id="24" name="Picture 23">
              <a:extLst>
                <a:ext uri="{FF2B5EF4-FFF2-40B4-BE49-F238E27FC236}">
                  <a16:creationId xmlns:a16="http://schemas.microsoft.com/office/drawing/2014/main" id="{D10B410D-5D45-B3A1-78B3-AE880DD9EC3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664703" y="1468870"/>
              <a:ext cx="1803096" cy="2331097"/>
            </a:xfrm>
            <a:prstGeom prst="rect">
              <a:avLst/>
            </a:prstGeom>
          </p:spPr>
        </p:pic>
      </p:grpSp>
    </p:spTree>
    <p:extLst>
      <p:ext uri="{BB962C8B-B14F-4D97-AF65-F5344CB8AC3E}">
        <p14:creationId xmlns:p14="http://schemas.microsoft.com/office/powerpoint/2010/main" val="8099111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2A77B-B5CE-1C74-3EA0-C77153B3A5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B690F6-D981-4DF1-C0D8-D3FDA992B0C0}"/>
              </a:ext>
            </a:extLst>
          </p:cNvPr>
          <p:cNvSpPr>
            <a:spLocks noGrp="1"/>
          </p:cNvSpPr>
          <p:nvPr>
            <p:ph type="title"/>
          </p:nvPr>
        </p:nvSpPr>
        <p:spPr/>
        <p:txBody>
          <a:bodyPr/>
          <a:lstStyle/>
          <a:p>
            <a:r>
              <a:rPr lang="en-AU" dirty="0"/>
              <a:t>Lesson 5</a:t>
            </a:r>
          </a:p>
        </p:txBody>
      </p:sp>
      <p:sp>
        <p:nvSpPr>
          <p:cNvPr id="3" name="Text Placeholder 2">
            <a:extLst>
              <a:ext uri="{FF2B5EF4-FFF2-40B4-BE49-F238E27FC236}">
                <a16:creationId xmlns:a16="http://schemas.microsoft.com/office/drawing/2014/main" id="{417A3F94-6080-0E5A-7480-231892B7AA19}"/>
              </a:ext>
            </a:extLst>
          </p:cNvPr>
          <p:cNvSpPr>
            <a:spLocks noGrp="1"/>
          </p:cNvSpPr>
          <p:nvPr>
            <p:ph type="body" sz="quarter" idx="10"/>
          </p:nvPr>
        </p:nvSpPr>
        <p:spPr/>
        <p:txBody>
          <a:bodyPr/>
          <a:lstStyle/>
          <a:p>
            <a:r>
              <a:rPr lang="en-AU" dirty="0"/>
              <a:t>Why are surfaces important in sport?</a:t>
            </a:r>
          </a:p>
        </p:txBody>
      </p:sp>
      <p:sp>
        <p:nvSpPr>
          <p:cNvPr id="5" name="Footer Placeholder 4">
            <a:extLst>
              <a:ext uri="{FF2B5EF4-FFF2-40B4-BE49-F238E27FC236}">
                <a16:creationId xmlns:a16="http://schemas.microsoft.com/office/drawing/2014/main" id="{1689DDED-A599-74B4-FADD-08DCA0B6EF70}"/>
              </a:ext>
            </a:extLst>
          </p:cNvPr>
          <p:cNvSpPr>
            <a:spLocks noGrp="1"/>
          </p:cNvSpPr>
          <p:nvPr>
            <p:ph type="ftr" sz="quarter" idx="11"/>
          </p:nvPr>
        </p:nvSpPr>
        <p:spPr>
          <a:xfrm>
            <a:off x="3985527" y="6264315"/>
            <a:ext cx="4220946" cy="310740"/>
          </a:xfrm>
        </p:spPr>
        <p:txBody>
          <a:bodyPr/>
          <a:lstStyle/>
          <a:p>
            <a:r>
              <a:rPr lang="en-AU"/>
              <a:t>scienceconnections.edu.au</a:t>
            </a:r>
            <a:endParaRPr lang="en-AU" dirty="0"/>
          </a:p>
        </p:txBody>
      </p:sp>
      <p:sp>
        <p:nvSpPr>
          <p:cNvPr id="6" name="Slide Number Placeholder 5">
            <a:extLst>
              <a:ext uri="{FF2B5EF4-FFF2-40B4-BE49-F238E27FC236}">
                <a16:creationId xmlns:a16="http://schemas.microsoft.com/office/drawing/2014/main" id="{D6B85A77-D7A5-11C0-63D0-E25BC46CBB0F}"/>
              </a:ext>
            </a:extLst>
          </p:cNvPr>
          <p:cNvSpPr>
            <a:spLocks noGrp="1"/>
          </p:cNvSpPr>
          <p:nvPr>
            <p:ph type="sldNum" sz="quarter" idx="4"/>
          </p:nvPr>
        </p:nvSpPr>
        <p:spPr/>
        <p:txBody>
          <a:bodyPr/>
          <a:lstStyle/>
          <a:p>
            <a:fld id="{29D5CE74-914C-4689-99FC-1AEF49CE2B47}" type="slidenum">
              <a:rPr lang="en-AU" smtClean="0"/>
              <a:pPr/>
              <a:t>47</a:t>
            </a:fld>
            <a:endParaRPr lang="en-AU" sz="1200" dirty="0">
              <a:solidFill>
                <a:schemeClr val="bg2"/>
              </a:solidFill>
            </a:endParaRPr>
          </a:p>
        </p:txBody>
      </p:sp>
    </p:spTree>
    <p:extLst>
      <p:ext uri="{BB962C8B-B14F-4D97-AF65-F5344CB8AC3E}">
        <p14:creationId xmlns:p14="http://schemas.microsoft.com/office/powerpoint/2010/main" val="23556581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2E5E9-6D6E-1982-08FC-D7EBA4119C6A}"/>
              </a:ext>
            </a:extLst>
          </p:cNvPr>
          <p:cNvSpPr>
            <a:spLocks noGrp="1"/>
          </p:cNvSpPr>
          <p:nvPr>
            <p:ph type="title"/>
          </p:nvPr>
        </p:nvSpPr>
        <p:spPr>
          <a:xfrm>
            <a:off x="789935" y="711261"/>
            <a:ext cx="10616400" cy="531544"/>
          </a:xfrm>
        </p:spPr>
        <p:txBody>
          <a:bodyPr anchor="t">
            <a:normAutofit/>
          </a:bodyPr>
          <a:lstStyle/>
          <a:p>
            <a:r>
              <a:rPr lang="en-US" dirty="0"/>
              <a:t>Re-orient</a:t>
            </a:r>
            <a:endParaRPr lang="en-AU" dirty="0"/>
          </a:p>
        </p:txBody>
      </p:sp>
      <p:sp>
        <p:nvSpPr>
          <p:cNvPr id="14" name="Content Placeholder 2">
            <a:extLst>
              <a:ext uri="{FF2B5EF4-FFF2-40B4-BE49-F238E27FC236}">
                <a16:creationId xmlns:a16="http://schemas.microsoft.com/office/drawing/2014/main" id="{854E803D-027A-4AB9-43D9-97C5053883B9}"/>
              </a:ext>
            </a:extLst>
          </p:cNvPr>
          <p:cNvSpPr>
            <a:spLocks noGrp="1"/>
          </p:cNvSpPr>
          <p:nvPr>
            <p:ph sz="quarter" idx="13"/>
          </p:nvPr>
        </p:nvSpPr>
        <p:spPr>
          <a:xfrm>
            <a:off x="965429" y="1786399"/>
            <a:ext cx="3020097" cy="3401094"/>
          </a:xfrm>
        </p:spPr>
        <p:txBody>
          <a:bodyPr/>
          <a:lstStyle/>
          <a:p>
            <a:r>
              <a:rPr lang="en-US" sz="2400" b="0" dirty="0"/>
              <a:t>These images show how motion can be affected by  changing the force.</a:t>
            </a:r>
          </a:p>
          <a:p>
            <a:endParaRPr lang="en-US" sz="1200" b="0" dirty="0"/>
          </a:p>
          <a:p>
            <a:r>
              <a:rPr lang="en-US" sz="2400" b="0" dirty="0"/>
              <a:t>How are the ideas shown in the pictures </a:t>
            </a:r>
          </a:p>
          <a:p>
            <a:pPr marL="342900" indent="-342900">
              <a:buFont typeface="Wingdings" panose="05000000000000000000" pitchFamily="2" charset="2"/>
              <a:buChar char="Ø"/>
            </a:pPr>
            <a:r>
              <a:rPr lang="en-US" sz="2400" b="0" dirty="0"/>
              <a:t>similar?</a:t>
            </a:r>
          </a:p>
          <a:p>
            <a:pPr marL="342900" indent="-342900">
              <a:buFont typeface="Wingdings" panose="05000000000000000000" pitchFamily="2" charset="2"/>
              <a:buChar char="Ø"/>
            </a:pPr>
            <a:r>
              <a:rPr lang="en-US" sz="2400" b="0" dirty="0"/>
              <a:t>different?</a:t>
            </a:r>
          </a:p>
          <a:p>
            <a:endParaRPr lang="en-US" sz="2400" b="0" dirty="0"/>
          </a:p>
          <a:p>
            <a:endParaRPr lang="en-US" b="0" dirty="0"/>
          </a:p>
          <a:p>
            <a:endParaRPr lang="en-US" b="0" dirty="0"/>
          </a:p>
        </p:txBody>
      </p:sp>
      <p:pic>
        <p:nvPicPr>
          <p:cNvPr id="9" name="Picture Placeholder 8">
            <a:extLst>
              <a:ext uri="{FF2B5EF4-FFF2-40B4-BE49-F238E27FC236}">
                <a16:creationId xmlns:a16="http://schemas.microsoft.com/office/drawing/2014/main" id="{546D12BB-B350-D97D-3A76-9E80EEC33123}"/>
              </a:ext>
            </a:extLst>
          </p:cNvPr>
          <p:cNvPicPr>
            <a:picLocks noGrp="1" noChangeAspect="1"/>
          </p:cNvPicPr>
          <p:nvPr>
            <p:ph sz="quarter" idx="14"/>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tretch>
            <a:fillRect/>
          </a:stretch>
        </p:blipFill>
        <p:spPr>
          <a:xfrm>
            <a:off x="8702148" y="4290991"/>
            <a:ext cx="2396762" cy="1497976"/>
          </a:xfrm>
          <a:noFill/>
        </p:spPr>
      </p:pic>
      <p:sp>
        <p:nvSpPr>
          <p:cNvPr id="5" name="Slide Number Placeholder 4">
            <a:extLst>
              <a:ext uri="{FF2B5EF4-FFF2-40B4-BE49-F238E27FC236}">
                <a16:creationId xmlns:a16="http://schemas.microsoft.com/office/drawing/2014/main" id="{BD2CAF34-BB74-F21E-D692-447CF5A81E07}"/>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48</a:t>
            </a:fld>
            <a:endParaRPr lang="en-AU"/>
          </a:p>
        </p:txBody>
      </p:sp>
      <p:sp>
        <p:nvSpPr>
          <p:cNvPr id="6" name="Footer Placeholder 5">
            <a:extLst>
              <a:ext uri="{FF2B5EF4-FFF2-40B4-BE49-F238E27FC236}">
                <a16:creationId xmlns:a16="http://schemas.microsoft.com/office/drawing/2014/main" id="{DA754EF3-A83C-0D7E-37F8-8EAC744F0559}"/>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a:t>scienceconnections.edu.au</a:t>
            </a:r>
          </a:p>
        </p:txBody>
      </p:sp>
      <p:pic>
        <p:nvPicPr>
          <p:cNvPr id="3" name="Picture 2">
            <a:extLst>
              <a:ext uri="{FF2B5EF4-FFF2-40B4-BE49-F238E27FC236}">
                <a16:creationId xmlns:a16="http://schemas.microsoft.com/office/drawing/2014/main" id="{988EEB5B-BD31-A900-10C8-5E1EA8800CC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420925" y="1476838"/>
            <a:ext cx="3195355" cy="2022014"/>
          </a:xfrm>
          <a:prstGeom prst="rect">
            <a:avLst/>
          </a:prstGeom>
        </p:spPr>
      </p:pic>
      <p:pic>
        <p:nvPicPr>
          <p:cNvPr id="4" name="Picture 3">
            <a:extLst>
              <a:ext uri="{FF2B5EF4-FFF2-40B4-BE49-F238E27FC236}">
                <a16:creationId xmlns:a16="http://schemas.microsoft.com/office/drawing/2014/main" id="{164C2816-7CA9-1A63-0C42-29ABBFB4611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rot="5400000">
            <a:off x="8559666" y="1713472"/>
            <a:ext cx="2775877" cy="2302610"/>
          </a:xfrm>
          <a:prstGeom prst="rect">
            <a:avLst/>
          </a:prstGeom>
        </p:spPr>
      </p:pic>
      <p:pic>
        <p:nvPicPr>
          <p:cNvPr id="8" name="Picture 7">
            <a:extLst>
              <a:ext uri="{FF2B5EF4-FFF2-40B4-BE49-F238E27FC236}">
                <a16:creationId xmlns:a16="http://schemas.microsoft.com/office/drawing/2014/main" id="{0399414A-9C09-1822-CE14-55243FC6293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435924" y="3595989"/>
            <a:ext cx="3180355" cy="2189626"/>
          </a:xfrm>
          <a:prstGeom prst="rect">
            <a:avLst/>
          </a:prstGeom>
        </p:spPr>
      </p:pic>
      <p:sp>
        <p:nvSpPr>
          <p:cNvPr id="10" name="TextBox 9">
            <a:extLst>
              <a:ext uri="{FF2B5EF4-FFF2-40B4-BE49-F238E27FC236}">
                <a16:creationId xmlns:a16="http://schemas.microsoft.com/office/drawing/2014/main" id="{21F3F42F-EDEE-B365-ACC3-DFB6DB5DE160}"/>
              </a:ext>
            </a:extLst>
          </p:cNvPr>
          <p:cNvSpPr txBox="1"/>
          <p:nvPr/>
        </p:nvSpPr>
        <p:spPr>
          <a:xfrm>
            <a:off x="5506793" y="5777407"/>
            <a:ext cx="3195355" cy="369332"/>
          </a:xfrm>
          <a:prstGeom prst="rect">
            <a:avLst/>
          </a:prstGeom>
          <a:noFill/>
        </p:spPr>
        <p:txBody>
          <a:bodyPr wrap="square" rtlCol="0">
            <a:spAutoFit/>
          </a:bodyPr>
          <a:lstStyle/>
          <a:p>
            <a:pPr algn="r" fontAlgn="b"/>
            <a:r>
              <a:rPr lang="en-GB" sz="600" dirty="0">
                <a:solidFill>
                  <a:srgbClr val="3366CC"/>
                </a:solidFill>
                <a:latin typeface="Arial" panose="020B0604020202020204" pitchFamily="34" charset="0"/>
              </a:rPr>
              <a:t>Zach Dischner</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 2.0</a:t>
            </a:r>
            <a:r>
              <a:rPr lang="en-GB" sz="600" dirty="0">
                <a:solidFill>
                  <a:srgbClr val="362B36"/>
                </a:solidFill>
                <a:latin typeface="Arial" panose="020B0604020202020204" pitchFamily="34" charset="0"/>
              </a:rPr>
              <a:t>, via Wikimedia Commons, </a:t>
            </a:r>
            <a:r>
              <a:rPr lang="en-GB" sz="600" dirty="0">
                <a:solidFill>
                  <a:srgbClr val="3366CC"/>
                </a:solidFill>
                <a:latin typeface="Arial" panose="020B0604020202020204" pitchFamily="34" charset="0"/>
              </a:rPr>
              <a:t>Martin </a:t>
            </a:r>
            <a:r>
              <a:rPr lang="en-GB" sz="600" dirty="0" err="1">
                <a:solidFill>
                  <a:srgbClr val="3366CC"/>
                </a:solidFill>
                <a:latin typeface="Arial" panose="020B0604020202020204" pitchFamily="34" charset="0"/>
              </a:rPr>
              <a:t>Rulsch</a:t>
            </a:r>
            <a:r>
              <a:rPr lang="en-GB" sz="600" dirty="0">
                <a:solidFill>
                  <a:srgbClr val="3366CC"/>
                </a:solidFill>
                <a:latin typeface="Arial" panose="020B0604020202020204" pitchFamily="34" charset="0"/>
              </a:rPr>
              <a:t>, Wikimedia Commons, CC BY-SA 4.0</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BY-SA 4.0</a:t>
            </a:r>
            <a:r>
              <a:rPr lang="en-GB" sz="600" dirty="0">
                <a:solidFill>
                  <a:srgbClr val="362B36"/>
                </a:solidFill>
                <a:latin typeface="Arial" panose="020B0604020202020204" pitchFamily="34" charset="0"/>
              </a:rPr>
              <a:t>, via Wikimedia Commons, </a:t>
            </a:r>
            <a:r>
              <a:rPr lang="en-GB" sz="600" dirty="0" err="1">
                <a:solidFill>
                  <a:srgbClr val="3366CC"/>
                </a:solidFill>
                <a:latin typeface="Arial" panose="020B0604020202020204" pitchFamily="34" charset="0"/>
              </a:rPr>
              <a:t>Flickerd</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BY-SA 4.0</a:t>
            </a:r>
            <a:r>
              <a:rPr lang="en-GB" sz="600" dirty="0">
                <a:solidFill>
                  <a:srgbClr val="362B36"/>
                </a:solidFill>
                <a:latin typeface="Arial" panose="020B0604020202020204" pitchFamily="34" charset="0"/>
              </a:rPr>
              <a:t>, via Wikimedia Commons </a:t>
            </a:r>
            <a:endParaRPr lang="en-GB" sz="600" dirty="0">
              <a:solidFill>
                <a:srgbClr val="3366CC"/>
              </a:solidFill>
              <a:latin typeface="Arial" panose="020B0604020202020204" pitchFamily="34" charset="0"/>
            </a:endParaRPr>
          </a:p>
        </p:txBody>
      </p:sp>
      <p:graphicFrame>
        <p:nvGraphicFramePr>
          <p:cNvPr id="12" name="Table 11">
            <a:extLst>
              <a:ext uri="{FF2B5EF4-FFF2-40B4-BE49-F238E27FC236}">
                <a16:creationId xmlns:a16="http://schemas.microsoft.com/office/drawing/2014/main" id="{B633EA8F-33B7-A180-6012-B115928EA188}"/>
              </a:ext>
            </a:extLst>
          </p:cNvPr>
          <p:cNvGraphicFramePr>
            <a:graphicFrameLocks noGrp="1"/>
          </p:cNvGraphicFramePr>
          <p:nvPr>
            <p:extLst>
              <p:ext uri="{D42A27DB-BD31-4B8C-83A1-F6EECF244321}">
                <p14:modId xmlns:p14="http://schemas.microsoft.com/office/powerpoint/2010/main" val="650197824"/>
              </p:ext>
            </p:extLst>
          </p:nvPr>
        </p:nvGraphicFramePr>
        <p:xfrm>
          <a:off x="0" y="-1"/>
          <a:ext cx="1905000" cy="531543"/>
        </p:xfrm>
        <a:graphic>
          <a:graphicData uri="http://schemas.openxmlformats.org/drawingml/2006/table">
            <a:tbl>
              <a:tblPr/>
              <a:tblGrid>
                <a:gridCol w="1905000">
                  <a:extLst>
                    <a:ext uri="{9D8B030D-6E8A-4147-A177-3AD203B41FA5}">
                      <a16:colId xmlns:a16="http://schemas.microsoft.com/office/drawing/2014/main" val="2360053839"/>
                    </a:ext>
                  </a:extLst>
                </a:gridCol>
              </a:tblGrid>
              <a:tr h="531543">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1485898430"/>
                  </a:ext>
                </a:extLst>
              </a:tr>
            </a:tbl>
          </a:graphicData>
        </a:graphic>
      </p:graphicFrame>
    </p:spTree>
    <p:extLst>
      <p:ext uri="{BB962C8B-B14F-4D97-AF65-F5344CB8AC3E}">
        <p14:creationId xmlns:p14="http://schemas.microsoft.com/office/powerpoint/2010/main" val="19103430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C16AE-8272-C672-7126-2C2615BD815E}"/>
              </a:ext>
            </a:extLst>
          </p:cNvPr>
          <p:cNvSpPr>
            <a:spLocks noGrp="1"/>
          </p:cNvSpPr>
          <p:nvPr>
            <p:ph type="title"/>
          </p:nvPr>
        </p:nvSpPr>
        <p:spPr>
          <a:xfrm>
            <a:off x="789935" y="711261"/>
            <a:ext cx="10616400" cy="531544"/>
          </a:xfrm>
        </p:spPr>
        <p:txBody>
          <a:bodyPr anchor="t">
            <a:normAutofit/>
          </a:bodyPr>
          <a:lstStyle/>
          <a:p>
            <a:r>
              <a:rPr lang="en-US" dirty="0"/>
              <a:t>Surfaces in sport</a:t>
            </a:r>
            <a:endParaRPr lang="en-AU" dirty="0"/>
          </a:p>
        </p:txBody>
      </p:sp>
      <p:sp>
        <p:nvSpPr>
          <p:cNvPr id="5" name="Slide Number Placeholder 4">
            <a:extLst>
              <a:ext uri="{FF2B5EF4-FFF2-40B4-BE49-F238E27FC236}">
                <a16:creationId xmlns:a16="http://schemas.microsoft.com/office/drawing/2014/main" id="{93E72AC2-E96D-B798-2A32-11EF1CA5B4AF}"/>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49</a:t>
            </a:fld>
            <a:endParaRPr lang="en-AU"/>
          </a:p>
        </p:txBody>
      </p:sp>
      <p:sp>
        <p:nvSpPr>
          <p:cNvPr id="6" name="Footer Placeholder 5">
            <a:extLst>
              <a:ext uri="{FF2B5EF4-FFF2-40B4-BE49-F238E27FC236}">
                <a16:creationId xmlns:a16="http://schemas.microsoft.com/office/drawing/2014/main" id="{B2ACB785-038B-08F1-D275-A91E445B5D08}"/>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a:t>scienceconnections.edu.au</a:t>
            </a:r>
          </a:p>
        </p:txBody>
      </p:sp>
      <p:sp>
        <p:nvSpPr>
          <p:cNvPr id="17" name="TextBox 16">
            <a:extLst>
              <a:ext uri="{FF2B5EF4-FFF2-40B4-BE49-F238E27FC236}">
                <a16:creationId xmlns:a16="http://schemas.microsoft.com/office/drawing/2014/main" id="{552BC110-8EFB-FEE8-D081-3863BB82C437}"/>
              </a:ext>
            </a:extLst>
          </p:cNvPr>
          <p:cNvSpPr txBox="1"/>
          <p:nvPr/>
        </p:nvSpPr>
        <p:spPr>
          <a:xfrm>
            <a:off x="695400" y="1528528"/>
            <a:ext cx="9381094" cy="461665"/>
          </a:xfrm>
          <a:prstGeom prst="rect">
            <a:avLst/>
          </a:prstGeom>
          <a:noFill/>
        </p:spPr>
        <p:txBody>
          <a:bodyPr wrap="none" rtlCol="0">
            <a:spAutoFit/>
          </a:bodyPr>
          <a:lstStyle/>
          <a:p>
            <a:r>
              <a:rPr lang="en-US" sz="2400" dirty="0"/>
              <a:t>Why are surfaces important in cycling?                                              </a:t>
            </a:r>
            <a:endParaRPr lang="en-AU" sz="2400" dirty="0"/>
          </a:p>
        </p:txBody>
      </p:sp>
      <p:sp>
        <p:nvSpPr>
          <p:cNvPr id="23" name="TextBox 22">
            <a:extLst>
              <a:ext uri="{FF2B5EF4-FFF2-40B4-BE49-F238E27FC236}">
                <a16:creationId xmlns:a16="http://schemas.microsoft.com/office/drawing/2014/main" id="{ACC7C909-89EC-CD85-429A-3F9FC72DCA71}"/>
              </a:ext>
            </a:extLst>
          </p:cNvPr>
          <p:cNvSpPr txBox="1"/>
          <p:nvPr/>
        </p:nvSpPr>
        <p:spPr>
          <a:xfrm>
            <a:off x="695400" y="4897565"/>
            <a:ext cx="6096000" cy="461665"/>
          </a:xfrm>
          <a:prstGeom prst="rect">
            <a:avLst/>
          </a:prstGeom>
          <a:noFill/>
        </p:spPr>
        <p:txBody>
          <a:bodyPr wrap="square">
            <a:spAutoFit/>
          </a:bodyPr>
          <a:lstStyle/>
          <a:p>
            <a:r>
              <a:rPr lang="en-US" sz="2400" dirty="0"/>
              <a:t>What about other sports?</a:t>
            </a:r>
            <a:endParaRPr lang="en-AU" sz="2400" dirty="0"/>
          </a:p>
        </p:txBody>
      </p:sp>
      <p:sp>
        <p:nvSpPr>
          <p:cNvPr id="3" name="TextBox 2">
            <a:extLst>
              <a:ext uri="{FF2B5EF4-FFF2-40B4-BE49-F238E27FC236}">
                <a16:creationId xmlns:a16="http://schemas.microsoft.com/office/drawing/2014/main" id="{9E3ADE70-7DCF-21E0-CFA2-5F52051465E9}"/>
              </a:ext>
            </a:extLst>
          </p:cNvPr>
          <p:cNvSpPr txBox="1"/>
          <p:nvPr/>
        </p:nvSpPr>
        <p:spPr>
          <a:xfrm>
            <a:off x="7223191" y="4554095"/>
            <a:ext cx="4220946" cy="215444"/>
          </a:xfrm>
          <a:prstGeom prst="rect">
            <a:avLst/>
          </a:prstGeom>
          <a:noFill/>
        </p:spPr>
        <p:txBody>
          <a:bodyPr wrap="square" rtlCol="0">
            <a:spAutoFit/>
          </a:bodyPr>
          <a:lstStyle/>
          <a:p>
            <a:pPr algn="r"/>
            <a:r>
              <a:rPr lang="en-US" sz="600" dirty="0" err="1"/>
              <a:t>Crisher</a:t>
            </a:r>
            <a:r>
              <a:rPr lang="en-US" sz="600" dirty="0"/>
              <a:t> P.H via </a:t>
            </a:r>
            <a:r>
              <a:rPr lang="en-US" sz="600" dirty="0" err="1"/>
              <a:t>Pexels</a:t>
            </a:r>
            <a:r>
              <a:rPr lang="en-AU" sz="800" dirty="0"/>
              <a:t>, </a:t>
            </a:r>
            <a:r>
              <a:rPr lang="en-US" sz="600" dirty="0"/>
              <a:t>Jonathan Cooper via </a:t>
            </a:r>
            <a:r>
              <a:rPr lang="en-US" sz="600" dirty="0" err="1"/>
              <a:t>Pexels</a:t>
            </a:r>
            <a:r>
              <a:rPr lang="en-US" sz="600" dirty="0"/>
              <a:t>, Harvey Tan Villarino via </a:t>
            </a:r>
            <a:r>
              <a:rPr lang="en-US" sz="600" dirty="0" err="1"/>
              <a:t>Pexels</a:t>
            </a:r>
            <a:endParaRPr lang="en-AU" sz="600" dirty="0"/>
          </a:p>
        </p:txBody>
      </p:sp>
      <p:grpSp>
        <p:nvGrpSpPr>
          <p:cNvPr id="16" name="Group 15">
            <a:extLst>
              <a:ext uri="{FF2B5EF4-FFF2-40B4-BE49-F238E27FC236}">
                <a16:creationId xmlns:a16="http://schemas.microsoft.com/office/drawing/2014/main" id="{1B30E893-226B-373D-6DEA-C63CC3845EAB}"/>
              </a:ext>
            </a:extLst>
          </p:cNvPr>
          <p:cNvGrpSpPr/>
          <p:nvPr/>
        </p:nvGrpSpPr>
        <p:grpSpPr>
          <a:xfrm>
            <a:off x="805671" y="2183590"/>
            <a:ext cx="10628861" cy="2392552"/>
            <a:chOff x="923019" y="2026558"/>
            <a:chExt cx="10628861" cy="2392552"/>
          </a:xfrm>
        </p:grpSpPr>
        <p:pic>
          <p:nvPicPr>
            <p:cNvPr id="7" name="Picture 6">
              <a:extLst>
                <a:ext uri="{FF2B5EF4-FFF2-40B4-BE49-F238E27FC236}">
                  <a16:creationId xmlns:a16="http://schemas.microsoft.com/office/drawing/2014/main" id="{E1292D49-E3A1-0DF0-B67D-3FE1CFC1AB0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84850" y="2040880"/>
              <a:ext cx="3567030" cy="2378230"/>
            </a:xfrm>
            <a:prstGeom prst="rect">
              <a:avLst/>
            </a:prstGeom>
          </p:spPr>
        </p:pic>
        <p:pic>
          <p:nvPicPr>
            <p:cNvPr id="12" name="Picture 11">
              <a:extLst>
                <a:ext uri="{FF2B5EF4-FFF2-40B4-BE49-F238E27FC236}">
                  <a16:creationId xmlns:a16="http://schemas.microsoft.com/office/drawing/2014/main" id="{2323D271-1B72-4FD7-A79E-4F9E90EA710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34511" y="2026558"/>
              <a:ext cx="3588420" cy="2392552"/>
            </a:xfrm>
            <a:prstGeom prst="rect">
              <a:avLst/>
            </a:prstGeom>
          </p:spPr>
        </p:pic>
        <p:pic>
          <p:nvPicPr>
            <p:cNvPr id="15" name="Picture 14">
              <a:extLst>
                <a:ext uri="{FF2B5EF4-FFF2-40B4-BE49-F238E27FC236}">
                  <a16:creationId xmlns:a16="http://schemas.microsoft.com/office/drawing/2014/main" id="{87125846-1ACC-2F73-8372-DBEF506B793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23019" y="2026558"/>
              <a:ext cx="3349573" cy="2392552"/>
            </a:xfrm>
            <a:prstGeom prst="rect">
              <a:avLst/>
            </a:prstGeom>
          </p:spPr>
        </p:pic>
      </p:grpSp>
    </p:spTree>
    <p:extLst>
      <p:ext uri="{BB962C8B-B14F-4D97-AF65-F5344CB8AC3E}">
        <p14:creationId xmlns:p14="http://schemas.microsoft.com/office/powerpoint/2010/main" val="1773032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C22C0-6AFA-DB6A-DB27-1556EC6B25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E85EFD-1178-668A-9945-4E9BA6C6A2FF}"/>
              </a:ext>
            </a:extLst>
          </p:cNvPr>
          <p:cNvSpPr>
            <a:spLocks noGrp="1"/>
          </p:cNvSpPr>
          <p:nvPr>
            <p:ph type="title"/>
          </p:nvPr>
        </p:nvSpPr>
        <p:spPr/>
        <p:txBody>
          <a:bodyPr/>
          <a:lstStyle/>
          <a:p>
            <a:r>
              <a:rPr lang="en-AU" dirty="0">
                <a:cs typeface="Arial"/>
              </a:rPr>
              <a:t>What is important?</a:t>
            </a:r>
            <a:endParaRPr lang="en-AU" dirty="0"/>
          </a:p>
        </p:txBody>
      </p:sp>
      <p:sp>
        <p:nvSpPr>
          <p:cNvPr id="3" name="Content Placeholder 2">
            <a:extLst>
              <a:ext uri="{FF2B5EF4-FFF2-40B4-BE49-F238E27FC236}">
                <a16:creationId xmlns:a16="http://schemas.microsoft.com/office/drawing/2014/main" id="{6E4A83AE-8763-F595-69DD-038781D6065F}"/>
              </a:ext>
            </a:extLst>
          </p:cNvPr>
          <p:cNvSpPr>
            <a:spLocks noGrp="1"/>
          </p:cNvSpPr>
          <p:nvPr>
            <p:ph sz="quarter" idx="13"/>
          </p:nvPr>
        </p:nvSpPr>
        <p:spPr>
          <a:xfrm>
            <a:off x="875420" y="1596345"/>
            <a:ext cx="5047200" cy="3852000"/>
          </a:xfrm>
        </p:spPr>
        <p:txBody>
          <a:bodyPr vert="horz" lIns="0" tIns="0" rIns="0" bIns="0" rtlCol="0" anchor="t">
            <a:noAutofit/>
          </a:bodyPr>
          <a:lstStyle/>
          <a:p>
            <a:r>
              <a:rPr lang="en-AU" sz="2400" b="0" dirty="0">
                <a:cs typeface="Arial"/>
              </a:rPr>
              <a:t>How do you play your sport or physical activity?</a:t>
            </a:r>
          </a:p>
          <a:p>
            <a:endParaRPr lang="en-AU" sz="2400" b="0" dirty="0"/>
          </a:p>
          <a:p>
            <a:r>
              <a:rPr lang="en-AU" sz="2400" b="0" dirty="0">
                <a:cs typeface="Arial"/>
              </a:rPr>
              <a:t>What important information about what causes changes in movement would you communicate to a new player?</a:t>
            </a:r>
          </a:p>
          <a:p>
            <a:r>
              <a:rPr lang="en-AU" sz="2400" dirty="0"/>
              <a:t> </a:t>
            </a:r>
          </a:p>
        </p:txBody>
      </p:sp>
      <p:sp>
        <p:nvSpPr>
          <p:cNvPr id="4" name="Footer Placeholder 3">
            <a:extLst>
              <a:ext uri="{FF2B5EF4-FFF2-40B4-BE49-F238E27FC236}">
                <a16:creationId xmlns:a16="http://schemas.microsoft.com/office/drawing/2014/main" id="{81451EDA-C8E4-9C4C-EBEF-D9CB9D086E37}"/>
              </a:ext>
            </a:extLst>
          </p:cNvPr>
          <p:cNvSpPr>
            <a:spLocks noGrp="1"/>
          </p:cNvSpPr>
          <p:nvPr>
            <p:ph type="ftr" sz="quarter" idx="16"/>
          </p:nvPr>
        </p:nvSpPr>
        <p:spPr>
          <a:xfrm>
            <a:off x="3985527" y="6264315"/>
            <a:ext cx="4220946" cy="310740"/>
          </a:xfrm>
        </p:spPr>
        <p:txBody>
          <a:bodyPr/>
          <a:lstStyle/>
          <a:p>
            <a:r>
              <a:rPr lang="en-AU"/>
              <a:t>scienceconnections.edu.au</a:t>
            </a:r>
            <a:endParaRPr lang="en-AU" dirty="0"/>
          </a:p>
        </p:txBody>
      </p:sp>
      <p:sp>
        <p:nvSpPr>
          <p:cNvPr id="6" name="Slide Number Placeholder 5">
            <a:extLst>
              <a:ext uri="{FF2B5EF4-FFF2-40B4-BE49-F238E27FC236}">
                <a16:creationId xmlns:a16="http://schemas.microsoft.com/office/drawing/2014/main" id="{6D11E80F-1493-EAEC-CB0A-4F0C190E4845}"/>
              </a:ext>
            </a:extLst>
          </p:cNvPr>
          <p:cNvSpPr>
            <a:spLocks noGrp="1"/>
          </p:cNvSpPr>
          <p:nvPr>
            <p:ph type="sldNum" sz="quarter" idx="4"/>
          </p:nvPr>
        </p:nvSpPr>
        <p:spPr/>
        <p:txBody>
          <a:bodyPr/>
          <a:lstStyle/>
          <a:p>
            <a:fld id="{29D5CE74-914C-4689-99FC-1AEF49CE2B47}" type="slidenum">
              <a:rPr lang="en-AU" smtClean="0"/>
              <a:pPr/>
              <a:t>5</a:t>
            </a:fld>
            <a:endParaRPr lang="en-AU" sz="1200" dirty="0">
              <a:solidFill>
                <a:schemeClr val="bg2"/>
              </a:solidFill>
            </a:endParaRPr>
          </a:p>
        </p:txBody>
      </p:sp>
      <p:pic>
        <p:nvPicPr>
          <p:cNvPr id="12" name="Picture Placeholder 11">
            <a:extLst>
              <a:ext uri="{FF2B5EF4-FFF2-40B4-BE49-F238E27FC236}">
                <a16:creationId xmlns:a16="http://schemas.microsoft.com/office/drawing/2014/main" id="{2E86EECA-8458-6F1E-6B5F-B91671E025CC}"/>
              </a:ext>
            </a:extLst>
          </p:cNvPr>
          <p:cNvPicPr>
            <a:picLocks noGrp="1" noChangeAspect="1"/>
          </p:cNvPicPr>
          <p:nvPr>
            <p:ph type="pic" sz="quarter" idx="15"/>
          </p:nvPr>
        </p:nvPicPr>
        <p:blipFill>
          <a:blip r:embed="rId2" cstate="print">
            <a:extLst>
              <a:ext uri="{28A0092B-C50C-407E-A947-70E740481C1C}">
                <a14:useLocalDpi xmlns:a14="http://schemas.microsoft.com/office/drawing/2010/main"/>
              </a:ext>
            </a:extLst>
          </a:blip>
          <a:srcRect/>
          <a:stretch>
            <a:fillRect/>
          </a:stretch>
        </p:blipFill>
        <p:spPr>
          <a:xfrm>
            <a:off x="6095798" y="3649804"/>
            <a:ext cx="2095205" cy="1890048"/>
          </a:xfrm>
        </p:spPr>
      </p:pic>
      <p:pic>
        <p:nvPicPr>
          <p:cNvPr id="5" name="Picture 4" descr="A person on a surfboard riding a wave&#10;&#10;AI-generated content may be incorrect.">
            <a:extLst>
              <a:ext uri="{FF2B5EF4-FFF2-40B4-BE49-F238E27FC236}">
                <a16:creationId xmlns:a16="http://schemas.microsoft.com/office/drawing/2014/main" id="{6607D688-68F3-927B-ADB7-8EC8CA65198E}"/>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9082487" y="1693958"/>
            <a:ext cx="2087581" cy="1891898"/>
          </a:xfrm>
          <a:prstGeom prst="rect">
            <a:avLst/>
          </a:prstGeom>
        </p:spPr>
      </p:pic>
      <p:pic>
        <p:nvPicPr>
          <p:cNvPr id="8" name="Picture 7" descr="A group of hockey players on ice&#10;&#10;AI-generated content may be incorrect.">
            <a:extLst>
              <a:ext uri="{FF2B5EF4-FFF2-40B4-BE49-F238E27FC236}">
                <a16:creationId xmlns:a16="http://schemas.microsoft.com/office/drawing/2014/main" id="{A5533E8B-999C-9B12-06CA-EAF87DE43BF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74763" y="3641920"/>
            <a:ext cx="2898376" cy="1891864"/>
          </a:xfrm>
          <a:prstGeom prst="rect">
            <a:avLst/>
          </a:prstGeom>
        </p:spPr>
      </p:pic>
      <p:pic>
        <p:nvPicPr>
          <p:cNvPr id="9" name="Picture 8" descr="A group of people playing volleyball&#10;&#10;AI-generated content may be incorrect.">
            <a:extLst>
              <a:ext uri="{FF2B5EF4-FFF2-40B4-BE49-F238E27FC236}">
                <a16:creationId xmlns:a16="http://schemas.microsoft.com/office/drawing/2014/main" id="{E3C462C2-1D66-B7E0-AED3-AEE99732314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093194" y="1694033"/>
            <a:ext cx="2908768" cy="1901851"/>
          </a:xfrm>
          <a:prstGeom prst="rect">
            <a:avLst/>
          </a:prstGeom>
        </p:spPr>
      </p:pic>
      <p:sp>
        <p:nvSpPr>
          <p:cNvPr id="7" name="TextBox 6">
            <a:extLst>
              <a:ext uri="{FF2B5EF4-FFF2-40B4-BE49-F238E27FC236}">
                <a16:creationId xmlns:a16="http://schemas.microsoft.com/office/drawing/2014/main" id="{BB5FAD1C-B2AF-7555-2724-1B977E8F2051}"/>
              </a:ext>
            </a:extLst>
          </p:cNvPr>
          <p:cNvSpPr txBox="1"/>
          <p:nvPr/>
        </p:nvSpPr>
        <p:spPr>
          <a:xfrm>
            <a:off x="6478362" y="5535725"/>
            <a:ext cx="5047200" cy="446276"/>
          </a:xfrm>
          <a:prstGeom prst="rect">
            <a:avLst/>
          </a:prstGeom>
          <a:noFill/>
        </p:spPr>
        <p:txBody>
          <a:bodyPr wrap="square" rtlCol="0">
            <a:spAutoFit/>
          </a:bodyPr>
          <a:lstStyle/>
          <a:p>
            <a:r>
              <a:rPr lang="en-GB" sz="600" dirty="0">
                <a:solidFill>
                  <a:srgbClr val="3366CC"/>
                </a:solidFill>
                <a:latin typeface="Arial" panose="020B0604020202020204" pitchFamily="34" charset="0"/>
              </a:rPr>
              <a:t>Troy Williams</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 2.0</a:t>
            </a:r>
            <a:r>
              <a:rPr lang="en-GB" sz="600" dirty="0">
                <a:solidFill>
                  <a:srgbClr val="362B36"/>
                </a:solidFill>
                <a:latin typeface="Arial" panose="020B0604020202020204" pitchFamily="34" charset="0"/>
              </a:rPr>
              <a:t>, via Wikimedia Commons, </a:t>
            </a:r>
            <a:r>
              <a:rPr lang="en-GB" sz="600" dirty="0">
                <a:solidFill>
                  <a:srgbClr val="3366CC"/>
                </a:solidFill>
                <a:latin typeface="Arial" panose="020B0604020202020204" pitchFamily="34" charset="0"/>
              </a:rPr>
              <a:t>Australian Paralympic Committee</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BY-SA 3.0</a:t>
            </a:r>
            <a:r>
              <a:rPr lang="en-GB" sz="600" dirty="0">
                <a:solidFill>
                  <a:srgbClr val="362B36"/>
                </a:solidFill>
                <a:latin typeface="Arial" panose="020B0604020202020204" pitchFamily="34" charset="0"/>
              </a:rPr>
              <a:t>, via Wikimedia Commons, </a:t>
            </a:r>
            <a:r>
              <a:rPr lang="en-GB" sz="600" dirty="0" err="1">
                <a:solidFill>
                  <a:srgbClr val="3366CC"/>
                </a:solidFill>
                <a:latin typeface="Arial" panose="020B0604020202020204" pitchFamily="34" charset="0"/>
              </a:rPr>
              <a:t>Bahnfrend</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BY-SA 4.0</a:t>
            </a:r>
            <a:r>
              <a:rPr lang="en-GB" sz="600" dirty="0">
                <a:solidFill>
                  <a:srgbClr val="362B36"/>
                </a:solidFill>
                <a:latin typeface="Arial" panose="020B0604020202020204" pitchFamily="34" charset="0"/>
              </a:rPr>
              <a:t>, via Wikimedia Commons, </a:t>
            </a:r>
            <a:r>
              <a:rPr lang="en-GB" sz="600" dirty="0">
                <a:solidFill>
                  <a:srgbClr val="3366CC"/>
                </a:solidFill>
                <a:latin typeface="Arial" panose="020B0604020202020204" pitchFamily="34" charset="0"/>
              </a:rPr>
              <a:t>Martin </a:t>
            </a:r>
            <a:r>
              <a:rPr lang="en-GB" sz="600" dirty="0" err="1">
                <a:solidFill>
                  <a:srgbClr val="3366CC"/>
                </a:solidFill>
                <a:latin typeface="Arial" panose="020B0604020202020204" pitchFamily="34" charset="0"/>
              </a:rPr>
              <a:t>Rulsch</a:t>
            </a:r>
            <a:r>
              <a:rPr lang="en-GB" sz="600" dirty="0">
                <a:solidFill>
                  <a:srgbClr val="3366CC"/>
                </a:solidFill>
                <a:latin typeface="Arial" panose="020B0604020202020204" pitchFamily="34" charset="0"/>
              </a:rPr>
              <a:t>, Wikimedia Commons, CC BY-SA 4.0</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BY-SA 4.0</a:t>
            </a:r>
            <a:r>
              <a:rPr lang="en-GB" sz="600" dirty="0">
                <a:solidFill>
                  <a:srgbClr val="362B36"/>
                </a:solidFill>
                <a:latin typeface="Arial" panose="020B0604020202020204" pitchFamily="34" charset="0"/>
              </a:rPr>
              <a:t>, via Wikimedia Commons</a:t>
            </a:r>
          </a:p>
          <a:p>
            <a:endParaRPr lang="en-GB" sz="500" dirty="0">
              <a:solidFill>
                <a:srgbClr val="3366CC"/>
              </a:solidFill>
              <a:latin typeface="Arial" panose="020B0604020202020204" pitchFamily="34" charset="0"/>
            </a:endParaRPr>
          </a:p>
        </p:txBody>
      </p:sp>
      <p:graphicFrame>
        <p:nvGraphicFramePr>
          <p:cNvPr id="16" name="Table 15">
            <a:extLst>
              <a:ext uri="{FF2B5EF4-FFF2-40B4-BE49-F238E27FC236}">
                <a16:creationId xmlns:a16="http://schemas.microsoft.com/office/drawing/2014/main" id="{37B985A0-5402-DB0F-54DC-320ADECEC3CF}"/>
              </a:ext>
            </a:extLst>
          </p:cNvPr>
          <p:cNvGraphicFramePr>
            <a:graphicFrameLocks noGrp="1"/>
          </p:cNvGraphicFramePr>
          <p:nvPr>
            <p:extLst>
              <p:ext uri="{D42A27DB-BD31-4B8C-83A1-F6EECF244321}">
                <p14:modId xmlns:p14="http://schemas.microsoft.com/office/powerpoint/2010/main" val="3034839762"/>
              </p:ext>
            </p:extLst>
          </p:nvPr>
        </p:nvGraphicFramePr>
        <p:xfrm>
          <a:off x="0" y="0"/>
          <a:ext cx="1905000" cy="185420"/>
        </p:xfrm>
        <a:graphic>
          <a:graphicData uri="http://schemas.openxmlformats.org/drawingml/2006/table">
            <a:tbl>
              <a:tblPr/>
              <a:tblGrid>
                <a:gridCol w="1905000">
                  <a:extLst>
                    <a:ext uri="{9D8B030D-6E8A-4147-A177-3AD203B41FA5}">
                      <a16:colId xmlns:a16="http://schemas.microsoft.com/office/drawing/2014/main" val="3678549373"/>
                    </a:ext>
                  </a:extLst>
                </a:gridCol>
              </a:tblGrid>
              <a:tr h="185420">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4133249641"/>
                  </a:ext>
                </a:extLst>
              </a:tr>
            </a:tbl>
          </a:graphicData>
        </a:graphic>
      </p:graphicFrame>
      <p:graphicFrame>
        <p:nvGraphicFramePr>
          <p:cNvPr id="17" name="Table 16">
            <a:extLst>
              <a:ext uri="{FF2B5EF4-FFF2-40B4-BE49-F238E27FC236}">
                <a16:creationId xmlns:a16="http://schemas.microsoft.com/office/drawing/2014/main" id="{6B33EF9D-7D60-EC90-A97F-0DC829FC48FD}"/>
              </a:ext>
            </a:extLst>
          </p:cNvPr>
          <p:cNvGraphicFramePr>
            <a:graphicFrameLocks noGrp="1"/>
          </p:cNvGraphicFramePr>
          <p:nvPr>
            <p:extLst>
              <p:ext uri="{D42A27DB-BD31-4B8C-83A1-F6EECF244321}">
                <p14:modId xmlns:p14="http://schemas.microsoft.com/office/powerpoint/2010/main" val="2674802279"/>
              </p:ext>
            </p:extLst>
          </p:nvPr>
        </p:nvGraphicFramePr>
        <p:xfrm>
          <a:off x="470375" y="131887"/>
          <a:ext cx="1905000" cy="185420"/>
        </p:xfrm>
        <a:graphic>
          <a:graphicData uri="http://schemas.openxmlformats.org/drawingml/2006/table">
            <a:tbl>
              <a:tblPr/>
              <a:tblGrid>
                <a:gridCol w="1905000">
                  <a:extLst>
                    <a:ext uri="{9D8B030D-6E8A-4147-A177-3AD203B41FA5}">
                      <a16:colId xmlns:a16="http://schemas.microsoft.com/office/drawing/2014/main" val="1557553116"/>
                    </a:ext>
                  </a:extLst>
                </a:gridCol>
              </a:tblGrid>
              <a:tr h="185420">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365056417"/>
                  </a:ext>
                </a:extLst>
              </a:tr>
            </a:tbl>
          </a:graphicData>
        </a:graphic>
      </p:graphicFrame>
      <p:graphicFrame>
        <p:nvGraphicFramePr>
          <p:cNvPr id="18" name="Table 17">
            <a:extLst>
              <a:ext uri="{FF2B5EF4-FFF2-40B4-BE49-F238E27FC236}">
                <a16:creationId xmlns:a16="http://schemas.microsoft.com/office/drawing/2014/main" id="{8066B5A6-1E95-A9D9-19DB-E2061A71F945}"/>
              </a:ext>
            </a:extLst>
          </p:cNvPr>
          <p:cNvGraphicFramePr>
            <a:graphicFrameLocks noGrp="1"/>
          </p:cNvGraphicFramePr>
          <p:nvPr>
            <p:extLst>
              <p:ext uri="{D42A27DB-BD31-4B8C-83A1-F6EECF244321}">
                <p14:modId xmlns:p14="http://schemas.microsoft.com/office/powerpoint/2010/main" val="1763295063"/>
              </p:ext>
            </p:extLst>
          </p:nvPr>
        </p:nvGraphicFramePr>
        <p:xfrm>
          <a:off x="5143500" y="3336925"/>
          <a:ext cx="1905000" cy="185420"/>
        </p:xfrm>
        <a:graphic>
          <a:graphicData uri="http://schemas.openxmlformats.org/drawingml/2006/table">
            <a:tbl>
              <a:tblPr/>
              <a:tblGrid>
                <a:gridCol w="1905000">
                  <a:extLst>
                    <a:ext uri="{9D8B030D-6E8A-4147-A177-3AD203B41FA5}">
                      <a16:colId xmlns:a16="http://schemas.microsoft.com/office/drawing/2014/main" val="3188451334"/>
                    </a:ext>
                  </a:extLst>
                </a:gridCol>
              </a:tblGrid>
              <a:tr h="185420">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2200881019"/>
                  </a:ext>
                </a:extLst>
              </a:tr>
            </a:tbl>
          </a:graphicData>
        </a:graphic>
      </p:graphicFrame>
    </p:spTree>
    <p:extLst>
      <p:ext uri="{BB962C8B-B14F-4D97-AF65-F5344CB8AC3E}">
        <p14:creationId xmlns:p14="http://schemas.microsoft.com/office/powerpoint/2010/main" val="42870365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EE72D-E933-0341-EDF0-290809A7E1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29737F-47C0-774A-F41B-BBA0BD2FD8D3}"/>
              </a:ext>
            </a:extLst>
          </p:cNvPr>
          <p:cNvSpPr>
            <a:spLocks noGrp="1"/>
          </p:cNvSpPr>
          <p:nvPr>
            <p:ph type="title"/>
          </p:nvPr>
        </p:nvSpPr>
        <p:spPr>
          <a:xfrm>
            <a:off x="789935" y="711261"/>
            <a:ext cx="10616400" cy="531544"/>
          </a:xfrm>
        </p:spPr>
        <p:txBody>
          <a:bodyPr anchor="t">
            <a:normAutofit/>
          </a:bodyPr>
          <a:lstStyle/>
          <a:p>
            <a:r>
              <a:rPr lang="en-US" dirty="0"/>
              <a:t>Answering a </a:t>
            </a:r>
            <a:r>
              <a:rPr lang="en-US"/>
              <a:t>“</a:t>
            </a:r>
            <a:r>
              <a:rPr lang="en-US" dirty="0"/>
              <a:t>Why</a:t>
            </a:r>
            <a:r>
              <a:rPr lang="en-US"/>
              <a:t>?”</a:t>
            </a:r>
            <a:r>
              <a:rPr lang="en-US" dirty="0"/>
              <a:t> question</a:t>
            </a:r>
            <a:endParaRPr lang="en-AU" dirty="0"/>
          </a:p>
        </p:txBody>
      </p:sp>
      <p:sp>
        <p:nvSpPr>
          <p:cNvPr id="5" name="Slide Number Placeholder 4">
            <a:extLst>
              <a:ext uri="{FF2B5EF4-FFF2-40B4-BE49-F238E27FC236}">
                <a16:creationId xmlns:a16="http://schemas.microsoft.com/office/drawing/2014/main" id="{5BC96990-FEBE-D9AF-31AC-346E6306AB60}"/>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50</a:t>
            </a:fld>
            <a:endParaRPr lang="en-AU"/>
          </a:p>
        </p:txBody>
      </p:sp>
      <p:sp>
        <p:nvSpPr>
          <p:cNvPr id="6" name="Footer Placeholder 5">
            <a:extLst>
              <a:ext uri="{FF2B5EF4-FFF2-40B4-BE49-F238E27FC236}">
                <a16:creationId xmlns:a16="http://schemas.microsoft.com/office/drawing/2014/main" id="{298649A8-2A63-9083-DC13-752360764BAD}"/>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a:t>scienceconnections.edu.au</a:t>
            </a:r>
          </a:p>
        </p:txBody>
      </p:sp>
      <p:sp>
        <p:nvSpPr>
          <p:cNvPr id="17" name="TextBox 16">
            <a:extLst>
              <a:ext uri="{FF2B5EF4-FFF2-40B4-BE49-F238E27FC236}">
                <a16:creationId xmlns:a16="http://schemas.microsoft.com/office/drawing/2014/main" id="{3401221A-169F-57EC-E199-C8BC25295540}"/>
              </a:ext>
            </a:extLst>
          </p:cNvPr>
          <p:cNvSpPr txBox="1"/>
          <p:nvPr/>
        </p:nvSpPr>
        <p:spPr>
          <a:xfrm>
            <a:off x="695400" y="1528528"/>
            <a:ext cx="9836347" cy="461665"/>
          </a:xfrm>
          <a:prstGeom prst="rect">
            <a:avLst/>
          </a:prstGeom>
          <a:noFill/>
        </p:spPr>
        <p:txBody>
          <a:bodyPr wrap="none" rtlCol="0">
            <a:spAutoFit/>
          </a:bodyPr>
          <a:lstStyle/>
          <a:p>
            <a:r>
              <a:rPr lang="en-US" sz="2400" b="1" dirty="0"/>
              <a:t>Why are surfaces important in cycling?                                              </a:t>
            </a:r>
            <a:endParaRPr lang="en-AU" sz="2400" b="1" dirty="0"/>
          </a:p>
        </p:txBody>
      </p:sp>
      <p:sp>
        <p:nvSpPr>
          <p:cNvPr id="3" name="TextBox 2">
            <a:extLst>
              <a:ext uri="{FF2B5EF4-FFF2-40B4-BE49-F238E27FC236}">
                <a16:creationId xmlns:a16="http://schemas.microsoft.com/office/drawing/2014/main" id="{A11B9ADE-1922-4FFF-AD4E-F3DB0B102741}"/>
              </a:ext>
            </a:extLst>
          </p:cNvPr>
          <p:cNvSpPr txBox="1"/>
          <p:nvPr/>
        </p:nvSpPr>
        <p:spPr>
          <a:xfrm>
            <a:off x="2566136" y="4548425"/>
            <a:ext cx="1824880" cy="184666"/>
          </a:xfrm>
          <a:prstGeom prst="rect">
            <a:avLst/>
          </a:prstGeom>
          <a:noFill/>
        </p:spPr>
        <p:txBody>
          <a:bodyPr wrap="square" rtlCol="0">
            <a:spAutoFit/>
          </a:bodyPr>
          <a:lstStyle/>
          <a:p>
            <a:pPr algn="r"/>
            <a:r>
              <a:rPr lang="en-US" sz="600" dirty="0"/>
              <a:t>Jonathan </a:t>
            </a:r>
            <a:r>
              <a:rPr lang="en-US" sz="600"/>
              <a:t>Cooper via </a:t>
            </a:r>
            <a:r>
              <a:rPr lang="en-US" sz="600" dirty="0" err="1"/>
              <a:t>Pexels</a:t>
            </a:r>
            <a:endParaRPr lang="en-AU" sz="600" dirty="0"/>
          </a:p>
        </p:txBody>
      </p:sp>
      <p:sp>
        <p:nvSpPr>
          <p:cNvPr id="8" name="TextBox 7">
            <a:extLst>
              <a:ext uri="{FF2B5EF4-FFF2-40B4-BE49-F238E27FC236}">
                <a16:creationId xmlns:a16="http://schemas.microsoft.com/office/drawing/2014/main" id="{B4FBB4DE-FDC6-E130-1C45-E81AFDB551AE}"/>
              </a:ext>
            </a:extLst>
          </p:cNvPr>
          <p:cNvSpPr txBox="1"/>
          <p:nvPr/>
        </p:nvSpPr>
        <p:spPr>
          <a:xfrm>
            <a:off x="4610835" y="2026559"/>
            <a:ext cx="6435715" cy="3477875"/>
          </a:xfrm>
          <a:prstGeom prst="rect">
            <a:avLst/>
          </a:prstGeom>
          <a:noFill/>
        </p:spPr>
        <p:txBody>
          <a:bodyPr wrap="square" rtlCol="0">
            <a:spAutoFit/>
          </a:bodyPr>
          <a:lstStyle/>
          <a:p>
            <a:r>
              <a:rPr lang="en-AU" sz="2000" i="1" dirty="0"/>
              <a:t>What is the verb? What do I need to include in an answer to an </a:t>
            </a:r>
            <a:r>
              <a:rPr lang="en-AU" sz="2000" i="1"/>
              <a:t>“</a:t>
            </a:r>
            <a:r>
              <a:rPr lang="en-AU" sz="2000" i="1" dirty="0"/>
              <a:t>Why</a:t>
            </a:r>
            <a:r>
              <a:rPr lang="en-AU" sz="2000" i="1"/>
              <a:t>” </a:t>
            </a:r>
            <a:r>
              <a:rPr lang="en-AU" sz="2000" i="1" dirty="0"/>
              <a:t>question?</a:t>
            </a:r>
          </a:p>
          <a:p>
            <a:endParaRPr lang="en-AU" sz="2000" i="1" dirty="0"/>
          </a:p>
          <a:p>
            <a:r>
              <a:rPr lang="en-AU" sz="2000" i="1" dirty="0"/>
              <a:t>What do I already know about surfaces and bikes?</a:t>
            </a:r>
          </a:p>
          <a:p>
            <a:endParaRPr lang="en-AU" sz="2000" i="1" dirty="0"/>
          </a:p>
          <a:p>
            <a:r>
              <a:rPr lang="en-AU" sz="2000" i="1" dirty="0"/>
              <a:t>What do I already know about the purpose of these surfaces? This will help answer the </a:t>
            </a:r>
            <a:r>
              <a:rPr lang="en-AU" sz="2000" i="1"/>
              <a:t>“</a:t>
            </a:r>
            <a:r>
              <a:rPr lang="en-AU" sz="2000" i="1" dirty="0"/>
              <a:t>explain</a:t>
            </a:r>
            <a:r>
              <a:rPr lang="en-AU" sz="2000" i="1"/>
              <a:t>”.</a:t>
            </a:r>
            <a:r>
              <a:rPr lang="en-AU" sz="2000" i="1" dirty="0"/>
              <a:t> </a:t>
            </a:r>
            <a:endParaRPr lang="en-AU" sz="2000" dirty="0"/>
          </a:p>
          <a:p>
            <a:endParaRPr lang="en-AU" sz="2000" dirty="0"/>
          </a:p>
          <a:p>
            <a:endParaRPr lang="en-AU" sz="2000" dirty="0"/>
          </a:p>
          <a:p>
            <a:r>
              <a:rPr lang="en-AU" sz="2000" i="1" dirty="0"/>
              <a:t>To finish answering the question, generalise what you have discovered into one sentence.</a:t>
            </a:r>
            <a:endParaRPr lang="en-AU" sz="2000" dirty="0"/>
          </a:p>
        </p:txBody>
      </p:sp>
      <p:pic>
        <p:nvPicPr>
          <p:cNvPr id="4" name="Picture 3">
            <a:extLst>
              <a:ext uri="{FF2B5EF4-FFF2-40B4-BE49-F238E27FC236}">
                <a16:creationId xmlns:a16="http://schemas.microsoft.com/office/drawing/2014/main" id="{A97E8B0A-E896-6F5B-022B-18FB300AAF74}"/>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tretch>
            <a:fillRect/>
          </a:stretch>
        </p:blipFill>
        <p:spPr>
          <a:xfrm>
            <a:off x="789935" y="2155873"/>
            <a:ext cx="3588420" cy="2392552"/>
          </a:xfrm>
          <a:prstGeom prst="rect">
            <a:avLst/>
          </a:prstGeom>
        </p:spPr>
      </p:pic>
    </p:spTree>
    <p:extLst>
      <p:ext uri="{BB962C8B-B14F-4D97-AF65-F5344CB8AC3E}">
        <p14:creationId xmlns:p14="http://schemas.microsoft.com/office/powerpoint/2010/main" val="38233646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7D407-A409-DEF1-199A-24410B3BAA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0A2925-0030-8320-9DA6-4304F1E84885}"/>
              </a:ext>
            </a:extLst>
          </p:cNvPr>
          <p:cNvSpPr>
            <a:spLocks noGrp="1"/>
          </p:cNvSpPr>
          <p:nvPr>
            <p:ph type="title"/>
          </p:nvPr>
        </p:nvSpPr>
        <p:spPr>
          <a:xfrm>
            <a:off x="789935" y="711261"/>
            <a:ext cx="10616400" cy="531544"/>
          </a:xfrm>
        </p:spPr>
        <p:txBody>
          <a:bodyPr anchor="t">
            <a:normAutofit/>
          </a:bodyPr>
          <a:lstStyle/>
          <a:p>
            <a:r>
              <a:rPr lang="en-US" dirty="0"/>
              <a:t>Why are surfaces important in sport?</a:t>
            </a:r>
            <a:endParaRPr lang="en-AU" dirty="0"/>
          </a:p>
        </p:txBody>
      </p:sp>
      <p:sp>
        <p:nvSpPr>
          <p:cNvPr id="5" name="Slide Number Placeholder 4">
            <a:extLst>
              <a:ext uri="{FF2B5EF4-FFF2-40B4-BE49-F238E27FC236}">
                <a16:creationId xmlns:a16="http://schemas.microsoft.com/office/drawing/2014/main" id="{00EB2CD8-DD8B-FBAB-E39F-39BF27DA2AD7}"/>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51</a:t>
            </a:fld>
            <a:endParaRPr lang="en-AU"/>
          </a:p>
        </p:txBody>
      </p:sp>
      <p:sp>
        <p:nvSpPr>
          <p:cNvPr id="6" name="Footer Placeholder 5">
            <a:extLst>
              <a:ext uri="{FF2B5EF4-FFF2-40B4-BE49-F238E27FC236}">
                <a16:creationId xmlns:a16="http://schemas.microsoft.com/office/drawing/2014/main" id="{88AABC68-60F3-87EE-FEA3-95E62FD4D989}"/>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a:t>scienceconnections.edu.au</a:t>
            </a:r>
          </a:p>
        </p:txBody>
      </p:sp>
      <p:sp>
        <p:nvSpPr>
          <p:cNvPr id="3" name="TextBox 2">
            <a:extLst>
              <a:ext uri="{FF2B5EF4-FFF2-40B4-BE49-F238E27FC236}">
                <a16:creationId xmlns:a16="http://schemas.microsoft.com/office/drawing/2014/main" id="{82B74803-A6A7-9815-3984-8DB86088C413}"/>
              </a:ext>
            </a:extLst>
          </p:cNvPr>
          <p:cNvSpPr txBox="1"/>
          <p:nvPr/>
        </p:nvSpPr>
        <p:spPr>
          <a:xfrm>
            <a:off x="1955540" y="5402424"/>
            <a:ext cx="1689865" cy="184666"/>
          </a:xfrm>
          <a:prstGeom prst="rect">
            <a:avLst/>
          </a:prstGeom>
          <a:noFill/>
        </p:spPr>
        <p:txBody>
          <a:bodyPr wrap="square" rtlCol="0">
            <a:spAutoFit/>
          </a:bodyPr>
          <a:lstStyle/>
          <a:p>
            <a:pPr algn="r"/>
            <a:r>
              <a:rPr lang="en-US" sz="600" dirty="0"/>
              <a:t>Photo by </a:t>
            </a:r>
            <a:r>
              <a:rPr lang="en-US" sz="600" dirty="0" err="1"/>
              <a:t>Елена</a:t>
            </a:r>
            <a:r>
              <a:rPr lang="en-US" sz="600" dirty="0"/>
              <a:t> from </a:t>
            </a:r>
            <a:r>
              <a:rPr lang="en-US" sz="600" dirty="0" err="1"/>
              <a:t>Pexels</a:t>
            </a:r>
            <a:endParaRPr lang="en-AU" sz="600" dirty="0"/>
          </a:p>
        </p:txBody>
      </p:sp>
      <p:sp>
        <p:nvSpPr>
          <p:cNvPr id="8" name="TextBox 7">
            <a:extLst>
              <a:ext uri="{FF2B5EF4-FFF2-40B4-BE49-F238E27FC236}">
                <a16:creationId xmlns:a16="http://schemas.microsoft.com/office/drawing/2014/main" id="{507DEDBD-C656-7DBB-9088-902592F7A852}"/>
              </a:ext>
            </a:extLst>
          </p:cNvPr>
          <p:cNvSpPr txBox="1"/>
          <p:nvPr/>
        </p:nvSpPr>
        <p:spPr>
          <a:xfrm>
            <a:off x="3969431" y="1493785"/>
            <a:ext cx="7077119" cy="3416320"/>
          </a:xfrm>
          <a:prstGeom prst="rect">
            <a:avLst/>
          </a:prstGeom>
          <a:noFill/>
        </p:spPr>
        <p:txBody>
          <a:bodyPr wrap="square" rtlCol="0">
            <a:spAutoFit/>
          </a:bodyPr>
          <a:lstStyle/>
          <a:p>
            <a:r>
              <a:rPr lang="en-US" sz="2400" b="1" dirty="0"/>
              <a:t>Brainstorm examples in sport and physical activities where two surfaces are in contact and:</a:t>
            </a:r>
          </a:p>
          <a:p>
            <a:endParaRPr lang="en-AU" sz="2400" dirty="0"/>
          </a:p>
          <a:p>
            <a:pPr marL="285750" indent="-285750">
              <a:buFont typeface="Arial" panose="020B0604020202020204" pitchFamily="34" charset="0"/>
              <a:buChar char="•"/>
            </a:pPr>
            <a:r>
              <a:rPr lang="en-AU" sz="2400" dirty="0"/>
              <a:t>equipment moving across a surface slows down</a:t>
            </a:r>
          </a:p>
          <a:p>
            <a:endParaRPr lang="en-AU" sz="2400" dirty="0"/>
          </a:p>
          <a:p>
            <a:pPr marL="285750" indent="-285750">
              <a:buFont typeface="Arial" panose="020B0604020202020204" pitchFamily="34" charset="0"/>
              <a:buChar char="•"/>
            </a:pPr>
            <a:r>
              <a:rPr lang="en-AU" sz="2400" dirty="0"/>
              <a:t>equipment in contact with another surface grips</a:t>
            </a:r>
          </a:p>
          <a:p>
            <a:endParaRPr lang="en-AU" sz="2400" dirty="0"/>
          </a:p>
          <a:p>
            <a:pPr marL="285750" indent="-285750">
              <a:buFont typeface="Arial" panose="020B0604020202020204" pitchFamily="34" charset="0"/>
              <a:buChar char="•"/>
            </a:pPr>
            <a:r>
              <a:rPr lang="en-AU" sz="2400" dirty="0"/>
              <a:t>equipment in contact with another surface slides</a:t>
            </a:r>
          </a:p>
        </p:txBody>
      </p:sp>
      <p:pic>
        <p:nvPicPr>
          <p:cNvPr id="9" name="Picture 8">
            <a:extLst>
              <a:ext uri="{FF2B5EF4-FFF2-40B4-BE49-F238E27FC236}">
                <a16:creationId xmlns:a16="http://schemas.microsoft.com/office/drawing/2014/main" id="{96ADF746-5EB5-A25F-C8F3-6A2D3484B8C8}"/>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tretch>
            <a:fillRect/>
          </a:stretch>
        </p:blipFill>
        <p:spPr>
          <a:xfrm>
            <a:off x="1010435" y="1561853"/>
            <a:ext cx="2556030" cy="3834045"/>
          </a:xfrm>
          <a:prstGeom prst="rect">
            <a:avLst/>
          </a:prstGeom>
        </p:spPr>
      </p:pic>
    </p:spTree>
    <p:extLst>
      <p:ext uri="{BB962C8B-B14F-4D97-AF65-F5344CB8AC3E}">
        <p14:creationId xmlns:p14="http://schemas.microsoft.com/office/powerpoint/2010/main" val="30405429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7428A-541D-0599-5FCF-CCAD7F2AFF0F}"/>
              </a:ext>
            </a:extLst>
          </p:cNvPr>
          <p:cNvSpPr>
            <a:spLocks noGrp="1"/>
          </p:cNvSpPr>
          <p:nvPr>
            <p:ph type="title"/>
          </p:nvPr>
        </p:nvSpPr>
        <p:spPr/>
        <p:txBody>
          <a:bodyPr/>
          <a:lstStyle/>
          <a:p>
            <a:r>
              <a:rPr lang="en-US" sz="4000" dirty="0"/>
              <a:t>Why are surfaces important in sport or physical activities?</a:t>
            </a:r>
            <a:endParaRPr lang="en-AU" sz="4000" dirty="0"/>
          </a:p>
        </p:txBody>
      </p:sp>
      <p:sp>
        <p:nvSpPr>
          <p:cNvPr id="3" name="Slide Number Placeholder 2">
            <a:extLst>
              <a:ext uri="{FF2B5EF4-FFF2-40B4-BE49-F238E27FC236}">
                <a16:creationId xmlns:a16="http://schemas.microsoft.com/office/drawing/2014/main" id="{F53C355E-E0C0-DADF-063C-D2FBABBF01B0}"/>
              </a:ext>
            </a:extLst>
          </p:cNvPr>
          <p:cNvSpPr>
            <a:spLocks noGrp="1"/>
          </p:cNvSpPr>
          <p:nvPr>
            <p:ph type="sldNum" sz="quarter" idx="4"/>
          </p:nvPr>
        </p:nvSpPr>
        <p:spPr/>
        <p:txBody>
          <a:bodyPr/>
          <a:lstStyle/>
          <a:p>
            <a:fld id="{29D5CE74-914C-4689-99FC-1AEF49CE2B47}" type="slidenum">
              <a:rPr lang="en-AU" smtClean="0"/>
              <a:pPr/>
              <a:t>52</a:t>
            </a:fld>
            <a:endParaRPr lang="en-AU" sz="1200" dirty="0">
              <a:solidFill>
                <a:schemeClr val="bg2"/>
              </a:solidFill>
            </a:endParaRPr>
          </a:p>
        </p:txBody>
      </p:sp>
      <p:sp>
        <p:nvSpPr>
          <p:cNvPr id="4" name="Footer Placeholder 3">
            <a:extLst>
              <a:ext uri="{FF2B5EF4-FFF2-40B4-BE49-F238E27FC236}">
                <a16:creationId xmlns:a16="http://schemas.microsoft.com/office/drawing/2014/main" id="{960CBD1D-398D-0AEF-D8AB-0DB86EDD39F9}"/>
              </a:ext>
            </a:extLst>
          </p:cNvPr>
          <p:cNvSpPr>
            <a:spLocks noGrp="1"/>
          </p:cNvSpPr>
          <p:nvPr>
            <p:ph type="ftr" sz="quarter" idx="10"/>
          </p:nvPr>
        </p:nvSpPr>
        <p:spPr/>
        <p:txBody>
          <a:bodyPr/>
          <a:lstStyle/>
          <a:p>
            <a:r>
              <a:rPr lang="en-AU"/>
              <a:t>scienceconnections.edu.au</a:t>
            </a:r>
            <a:endParaRPr lang="en-AU" dirty="0"/>
          </a:p>
        </p:txBody>
      </p:sp>
    </p:spTree>
    <p:extLst>
      <p:ext uri="{BB962C8B-B14F-4D97-AF65-F5344CB8AC3E}">
        <p14:creationId xmlns:p14="http://schemas.microsoft.com/office/powerpoint/2010/main" val="32156374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704F3-BACD-AC02-9FA5-19D2948161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92E9DB-A4C0-D2FA-34EF-771EE0C30FE4}"/>
              </a:ext>
            </a:extLst>
          </p:cNvPr>
          <p:cNvSpPr>
            <a:spLocks noGrp="1"/>
          </p:cNvSpPr>
          <p:nvPr>
            <p:ph type="title"/>
          </p:nvPr>
        </p:nvSpPr>
        <p:spPr>
          <a:xfrm>
            <a:off x="789935" y="711261"/>
            <a:ext cx="10616400" cy="531544"/>
          </a:xfrm>
        </p:spPr>
        <p:txBody>
          <a:bodyPr anchor="t">
            <a:normAutofit/>
          </a:bodyPr>
          <a:lstStyle/>
          <a:p>
            <a:r>
              <a:rPr lang="en-US" dirty="0"/>
              <a:t>Friction</a:t>
            </a:r>
            <a:endParaRPr lang="en-AU" dirty="0"/>
          </a:p>
        </p:txBody>
      </p:sp>
      <p:sp>
        <p:nvSpPr>
          <p:cNvPr id="5" name="Slide Number Placeholder 4">
            <a:extLst>
              <a:ext uri="{FF2B5EF4-FFF2-40B4-BE49-F238E27FC236}">
                <a16:creationId xmlns:a16="http://schemas.microsoft.com/office/drawing/2014/main" id="{B01236A8-C7DD-78AF-86E4-25B33EDF1A74}"/>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53</a:t>
            </a:fld>
            <a:endParaRPr lang="en-AU"/>
          </a:p>
        </p:txBody>
      </p:sp>
      <p:sp>
        <p:nvSpPr>
          <p:cNvPr id="6" name="Footer Placeholder 5">
            <a:extLst>
              <a:ext uri="{FF2B5EF4-FFF2-40B4-BE49-F238E27FC236}">
                <a16:creationId xmlns:a16="http://schemas.microsoft.com/office/drawing/2014/main" id="{779F70FE-9227-1B1B-DB11-7541A55C2C36}"/>
              </a:ext>
            </a:extLst>
          </p:cNvPr>
          <p:cNvSpPr>
            <a:spLocks noGrp="1"/>
          </p:cNvSpPr>
          <p:nvPr>
            <p:ph type="ftr" sz="quarter" idx="14"/>
          </p:nvPr>
        </p:nvSpPr>
        <p:spPr>
          <a:xfrm>
            <a:off x="3985527" y="6264315"/>
            <a:ext cx="4220946" cy="310740"/>
          </a:xfrm>
        </p:spPr>
        <p:txBody>
          <a:bodyPr anchor="ctr">
            <a:normAutofit/>
          </a:bodyPr>
          <a:lstStyle/>
          <a:p>
            <a:pPr>
              <a:spcAft>
                <a:spcPts val="600"/>
              </a:spcAft>
            </a:pPr>
            <a:r>
              <a:rPr lang="en-AU"/>
              <a:t>scienceconnections.edu.au</a:t>
            </a:r>
          </a:p>
        </p:txBody>
      </p:sp>
      <p:sp>
        <p:nvSpPr>
          <p:cNvPr id="9" name="TextBox 8">
            <a:extLst>
              <a:ext uri="{FF2B5EF4-FFF2-40B4-BE49-F238E27FC236}">
                <a16:creationId xmlns:a16="http://schemas.microsoft.com/office/drawing/2014/main" id="{E9112273-9829-4497-6924-FF3F86F7E606}"/>
              </a:ext>
            </a:extLst>
          </p:cNvPr>
          <p:cNvSpPr txBox="1"/>
          <p:nvPr/>
        </p:nvSpPr>
        <p:spPr>
          <a:xfrm>
            <a:off x="1010435" y="1898558"/>
            <a:ext cx="4662173" cy="2562176"/>
          </a:xfrm>
          <a:prstGeom prst="rect">
            <a:avLst/>
          </a:prstGeom>
          <a:noFill/>
        </p:spPr>
        <p:txBody>
          <a:bodyPr wrap="square" rtlCol="0">
            <a:spAutoFit/>
          </a:bodyPr>
          <a:lstStyle/>
          <a:p>
            <a:pPr>
              <a:lnSpc>
                <a:spcPct val="113000"/>
              </a:lnSpc>
            </a:pPr>
            <a:r>
              <a:rPr lang="en-GB" sz="2400" dirty="0"/>
              <a:t>Friction is a contact force that occurs when two surfaces touch and resist slipping or sliding when one surface moves, or tries to move, relative to the other.</a:t>
            </a:r>
            <a:endParaRPr lang="en-AU" sz="2400" dirty="0"/>
          </a:p>
        </p:txBody>
      </p:sp>
      <p:graphicFrame>
        <p:nvGraphicFramePr>
          <p:cNvPr id="13" name="Table 12">
            <a:extLst>
              <a:ext uri="{FF2B5EF4-FFF2-40B4-BE49-F238E27FC236}">
                <a16:creationId xmlns:a16="http://schemas.microsoft.com/office/drawing/2014/main" id="{00038E25-4D8A-47F5-8B12-00127A069C48}"/>
              </a:ext>
            </a:extLst>
          </p:cNvPr>
          <p:cNvGraphicFramePr>
            <a:graphicFrameLocks noGrp="1"/>
          </p:cNvGraphicFramePr>
          <p:nvPr>
            <p:extLst>
              <p:ext uri="{D42A27DB-BD31-4B8C-83A1-F6EECF244321}">
                <p14:modId xmlns:p14="http://schemas.microsoft.com/office/powerpoint/2010/main" val="1087411913"/>
              </p:ext>
            </p:extLst>
          </p:nvPr>
        </p:nvGraphicFramePr>
        <p:xfrm>
          <a:off x="9116023" y="4463062"/>
          <a:ext cx="1930400" cy="139793"/>
        </p:xfrm>
        <a:graphic>
          <a:graphicData uri="http://schemas.openxmlformats.org/drawingml/2006/table">
            <a:tbl>
              <a:tblPr/>
              <a:tblGrid>
                <a:gridCol w="1930400">
                  <a:extLst>
                    <a:ext uri="{9D8B030D-6E8A-4147-A177-3AD203B41FA5}">
                      <a16:colId xmlns:a16="http://schemas.microsoft.com/office/drawing/2014/main" val="3155068344"/>
                    </a:ext>
                  </a:extLst>
                </a:gridCol>
              </a:tblGrid>
              <a:tr h="139793">
                <a:tc>
                  <a:txBody>
                    <a:bodyPr/>
                    <a:lstStyle/>
                    <a:p>
                      <a:pPr algn="r" fontAlgn="b">
                        <a:buNone/>
                      </a:pPr>
                      <a:r>
                        <a:rPr lang="en-AU" sz="500" b="0" i="0" u="none" strike="noStrike" dirty="0" err="1">
                          <a:solidFill>
                            <a:srgbClr val="3366CC"/>
                          </a:solidFill>
                          <a:effectLst/>
                          <a:latin typeface="Arial" panose="020B0604020202020204" pitchFamily="34" charset="0"/>
                        </a:rPr>
                        <a:t>Raavimohantydelhi</a:t>
                      </a:r>
                      <a:r>
                        <a:rPr lang="en-AU" sz="500" b="0" i="0" u="none" strike="noStrike" dirty="0">
                          <a:solidFill>
                            <a:srgbClr val="362B36"/>
                          </a:solidFill>
                          <a:effectLst/>
                          <a:latin typeface="Arial" panose="020B0604020202020204" pitchFamily="34" charset="0"/>
                        </a:rPr>
                        <a:t>, </a:t>
                      </a:r>
                      <a:r>
                        <a:rPr lang="en-AU" sz="500" b="0" i="0" u="none" strike="noStrike" dirty="0">
                          <a:solidFill>
                            <a:srgbClr val="3366CC"/>
                          </a:solidFill>
                          <a:effectLst/>
                          <a:latin typeface="Arial" panose="020B0604020202020204" pitchFamily="34" charset="0"/>
                        </a:rPr>
                        <a:t>CC BY-SA 4.0</a:t>
                      </a:r>
                      <a:r>
                        <a:rPr lang="en-AU" sz="500" b="0" i="0" u="none" strike="noStrike" dirty="0">
                          <a:solidFill>
                            <a:srgbClr val="362B36"/>
                          </a:solidFill>
                          <a:effectLst/>
                          <a:latin typeface="Arial" panose="020B0604020202020204" pitchFamily="34" charset="0"/>
                        </a:rPr>
                        <a:t>, via Wikimedia Commons</a:t>
                      </a:r>
                      <a:endParaRPr lang="en-AU" sz="500" b="0" i="0" u="none" strike="noStrike" dirty="0">
                        <a:solidFill>
                          <a:srgbClr val="3366CC"/>
                        </a:solidFill>
                        <a:effectLst/>
                        <a:latin typeface="Arial" panose="020B0604020202020204" pitchFamily="34" charset="0"/>
                      </a:endParaRPr>
                    </a:p>
                  </a:txBody>
                  <a:tcPr marL="4763" marR="4763" marT="4763" marB="0" anchor="b">
                    <a:lnL>
                      <a:noFill/>
                    </a:lnL>
                    <a:lnR>
                      <a:noFill/>
                    </a:lnR>
                    <a:lnT>
                      <a:noFill/>
                    </a:lnT>
                    <a:lnB>
                      <a:noFill/>
                    </a:lnB>
                    <a:noFill/>
                  </a:tcPr>
                </a:tc>
                <a:extLst>
                  <a:ext uri="{0D108BD9-81ED-4DB2-BD59-A6C34878D82A}">
                    <a16:rowId xmlns:a16="http://schemas.microsoft.com/office/drawing/2014/main" val="1358644216"/>
                  </a:ext>
                </a:extLst>
              </a:tr>
            </a:tbl>
          </a:graphicData>
        </a:graphic>
      </p:graphicFrame>
      <p:pic>
        <p:nvPicPr>
          <p:cNvPr id="16" name="Picture 15">
            <a:extLst>
              <a:ext uri="{FF2B5EF4-FFF2-40B4-BE49-F238E27FC236}">
                <a16:creationId xmlns:a16="http://schemas.microsoft.com/office/drawing/2014/main" id="{11EBB3E2-7593-9A32-18AC-11B6B6D0DAA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915623" y="2014739"/>
            <a:ext cx="5130800" cy="2445995"/>
          </a:xfrm>
          <a:prstGeom prst="rect">
            <a:avLst/>
          </a:prstGeom>
        </p:spPr>
      </p:pic>
    </p:spTree>
    <p:extLst>
      <p:ext uri="{BB962C8B-B14F-4D97-AF65-F5344CB8AC3E}">
        <p14:creationId xmlns:p14="http://schemas.microsoft.com/office/powerpoint/2010/main" val="23085378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EDB3B-E81F-0CDD-B78B-B01C8E0CAD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EEF8B0-F71D-3013-4A8F-F9EBEC9F89E2}"/>
              </a:ext>
            </a:extLst>
          </p:cNvPr>
          <p:cNvSpPr>
            <a:spLocks noGrp="1"/>
          </p:cNvSpPr>
          <p:nvPr>
            <p:ph type="title"/>
          </p:nvPr>
        </p:nvSpPr>
        <p:spPr>
          <a:xfrm>
            <a:off x="789935" y="711261"/>
            <a:ext cx="10616400" cy="531544"/>
          </a:xfrm>
        </p:spPr>
        <p:txBody>
          <a:bodyPr anchor="t">
            <a:normAutofit/>
          </a:bodyPr>
          <a:lstStyle/>
          <a:p>
            <a:r>
              <a:rPr lang="en-US" dirty="0"/>
              <a:t>Investigate: Types of surface &amp; friction</a:t>
            </a:r>
            <a:endParaRPr lang="en-AU" dirty="0"/>
          </a:p>
        </p:txBody>
      </p:sp>
      <p:sp>
        <p:nvSpPr>
          <p:cNvPr id="5" name="Slide Number Placeholder 4">
            <a:extLst>
              <a:ext uri="{FF2B5EF4-FFF2-40B4-BE49-F238E27FC236}">
                <a16:creationId xmlns:a16="http://schemas.microsoft.com/office/drawing/2014/main" id="{3C47E829-EC51-CFE8-8DB0-FF0C1ACA99A4}"/>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54</a:t>
            </a:fld>
            <a:endParaRPr lang="en-AU"/>
          </a:p>
        </p:txBody>
      </p:sp>
      <p:sp>
        <p:nvSpPr>
          <p:cNvPr id="6" name="Footer Placeholder 5">
            <a:extLst>
              <a:ext uri="{FF2B5EF4-FFF2-40B4-BE49-F238E27FC236}">
                <a16:creationId xmlns:a16="http://schemas.microsoft.com/office/drawing/2014/main" id="{31595046-0826-668D-7CE9-D880FBFF1D7E}"/>
              </a:ext>
            </a:extLst>
          </p:cNvPr>
          <p:cNvSpPr>
            <a:spLocks noGrp="1"/>
          </p:cNvSpPr>
          <p:nvPr>
            <p:ph type="ftr" sz="quarter" idx="14"/>
          </p:nvPr>
        </p:nvSpPr>
        <p:spPr>
          <a:xfrm>
            <a:off x="3985527" y="6264315"/>
            <a:ext cx="4220946" cy="310740"/>
          </a:xfrm>
        </p:spPr>
        <p:txBody>
          <a:bodyPr anchor="ctr">
            <a:normAutofit/>
          </a:bodyPr>
          <a:lstStyle/>
          <a:p>
            <a:pPr>
              <a:spcAft>
                <a:spcPts val="600"/>
              </a:spcAft>
            </a:pPr>
            <a:r>
              <a:rPr lang="en-AU"/>
              <a:t>scienceconnections.edu.au</a:t>
            </a:r>
          </a:p>
        </p:txBody>
      </p:sp>
      <p:pic>
        <p:nvPicPr>
          <p:cNvPr id="19" name="Picture 18">
            <a:extLst>
              <a:ext uri="{FF2B5EF4-FFF2-40B4-BE49-F238E27FC236}">
                <a16:creationId xmlns:a16="http://schemas.microsoft.com/office/drawing/2014/main" id="{0AC11855-6B5A-8114-85D4-3F20DC330C66}"/>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69710" y="1945402"/>
            <a:ext cx="5547112" cy="3033588"/>
          </a:xfrm>
          <a:prstGeom prst="rect">
            <a:avLst/>
          </a:prstGeom>
        </p:spPr>
      </p:pic>
      <p:pic>
        <p:nvPicPr>
          <p:cNvPr id="3" name="Picture Placeholder 7">
            <a:extLst>
              <a:ext uri="{FF2B5EF4-FFF2-40B4-BE49-F238E27FC236}">
                <a16:creationId xmlns:a16="http://schemas.microsoft.com/office/drawing/2014/main" id="{A3CE9A71-962F-4529-B45F-CD858303C4E8}"/>
              </a:ext>
            </a:extLst>
          </p:cNvPr>
          <p:cNvPicPr>
            <a:picLocks noGrp="1" noChangeAspect="1"/>
          </p:cNvPicPr>
          <p:nvPr>
            <p:ph sz="quarter" idx="13"/>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tretch>
            <a:fillRect/>
          </a:stretch>
        </p:blipFill>
        <p:spPr>
          <a:xfrm>
            <a:off x="7176120" y="2164474"/>
            <a:ext cx="3978998" cy="2128766"/>
          </a:xfrm>
          <a:noFill/>
        </p:spPr>
      </p:pic>
      <p:cxnSp>
        <p:nvCxnSpPr>
          <p:cNvPr id="7" name="Straight Arrow Connector 6">
            <a:extLst>
              <a:ext uri="{FF2B5EF4-FFF2-40B4-BE49-F238E27FC236}">
                <a16:creationId xmlns:a16="http://schemas.microsoft.com/office/drawing/2014/main" id="{1B809B7B-49CC-D571-268A-FCA33F841236}"/>
              </a:ext>
            </a:extLst>
          </p:cNvPr>
          <p:cNvCxnSpPr>
            <a:cxnSpLocks/>
          </p:cNvCxnSpPr>
          <p:nvPr/>
        </p:nvCxnSpPr>
        <p:spPr>
          <a:xfrm>
            <a:off x="2585610" y="1858864"/>
            <a:ext cx="0" cy="53502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 name="TextBox 7">
            <a:extLst>
              <a:ext uri="{FF2B5EF4-FFF2-40B4-BE49-F238E27FC236}">
                <a16:creationId xmlns:a16="http://schemas.microsoft.com/office/drawing/2014/main" id="{0F9A2A64-11A4-72A7-DD42-43F2326D5B2B}"/>
              </a:ext>
            </a:extLst>
          </p:cNvPr>
          <p:cNvSpPr txBox="1"/>
          <p:nvPr/>
        </p:nvSpPr>
        <p:spPr>
          <a:xfrm>
            <a:off x="2154685" y="1471540"/>
            <a:ext cx="1665185" cy="461537"/>
          </a:xfrm>
          <a:prstGeom prst="rect">
            <a:avLst/>
          </a:prstGeom>
          <a:noFill/>
        </p:spPr>
        <p:txBody>
          <a:bodyPr wrap="square" rtlCol="0">
            <a:spAutoFit/>
          </a:bodyPr>
          <a:lstStyle/>
          <a:p>
            <a:r>
              <a:rPr lang="en-US" dirty="0"/>
              <a:t>Surface</a:t>
            </a:r>
            <a:endParaRPr lang="en-AU" dirty="0"/>
          </a:p>
        </p:txBody>
      </p:sp>
      <p:cxnSp>
        <p:nvCxnSpPr>
          <p:cNvPr id="12" name="Straight Arrow Connector 11">
            <a:extLst>
              <a:ext uri="{FF2B5EF4-FFF2-40B4-BE49-F238E27FC236}">
                <a16:creationId xmlns:a16="http://schemas.microsoft.com/office/drawing/2014/main" id="{31193F08-6C2B-A664-4F33-85DA0F893872}"/>
              </a:ext>
            </a:extLst>
          </p:cNvPr>
          <p:cNvCxnSpPr>
            <a:cxnSpLocks/>
          </p:cNvCxnSpPr>
          <p:nvPr/>
        </p:nvCxnSpPr>
        <p:spPr>
          <a:xfrm flipH="1" flipV="1">
            <a:off x="1493884" y="4072151"/>
            <a:ext cx="11605" cy="107380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4" name="TextBox 13">
            <a:extLst>
              <a:ext uri="{FF2B5EF4-FFF2-40B4-BE49-F238E27FC236}">
                <a16:creationId xmlns:a16="http://schemas.microsoft.com/office/drawing/2014/main" id="{5E22BC8B-C5A5-EFE9-95F4-39752088CB54}"/>
              </a:ext>
            </a:extLst>
          </p:cNvPr>
          <p:cNvSpPr txBox="1"/>
          <p:nvPr/>
        </p:nvSpPr>
        <p:spPr>
          <a:xfrm>
            <a:off x="722664" y="5165873"/>
            <a:ext cx="3262863" cy="461537"/>
          </a:xfrm>
          <a:prstGeom prst="rect">
            <a:avLst/>
          </a:prstGeom>
          <a:noFill/>
        </p:spPr>
        <p:txBody>
          <a:bodyPr wrap="square" rtlCol="0">
            <a:spAutoFit/>
          </a:bodyPr>
          <a:lstStyle/>
          <a:p>
            <a:r>
              <a:rPr lang="en-US" dirty="0"/>
              <a:t>Block with 500g mass</a:t>
            </a:r>
            <a:endParaRPr lang="en-AU" dirty="0"/>
          </a:p>
        </p:txBody>
      </p:sp>
      <p:cxnSp>
        <p:nvCxnSpPr>
          <p:cNvPr id="16" name="Straight Arrow Connector 15">
            <a:extLst>
              <a:ext uri="{FF2B5EF4-FFF2-40B4-BE49-F238E27FC236}">
                <a16:creationId xmlns:a16="http://schemas.microsoft.com/office/drawing/2014/main" id="{751749CE-B104-DC84-70DC-8A71368C3B29}"/>
              </a:ext>
            </a:extLst>
          </p:cNvPr>
          <p:cNvCxnSpPr>
            <a:cxnSpLocks/>
          </p:cNvCxnSpPr>
          <p:nvPr/>
        </p:nvCxnSpPr>
        <p:spPr>
          <a:xfrm flipV="1">
            <a:off x="5528825" y="3814427"/>
            <a:ext cx="0" cy="65325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8" name="TextBox 17">
            <a:extLst>
              <a:ext uri="{FF2B5EF4-FFF2-40B4-BE49-F238E27FC236}">
                <a16:creationId xmlns:a16="http://schemas.microsoft.com/office/drawing/2014/main" id="{1367D08B-44B8-447A-88A4-2B9A52E6E59B}"/>
              </a:ext>
            </a:extLst>
          </p:cNvPr>
          <p:cNvSpPr txBox="1"/>
          <p:nvPr/>
        </p:nvSpPr>
        <p:spPr>
          <a:xfrm>
            <a:off x="3677616" y="4536989"/>
            <a:ext cx="2834551" cy="461537"/>
          </a:xfrm>
          <a:prstGeom prst="rect">
            <a:avLst/>
          </a:prstGeom>
          <a:noFill/>
        </p:spPr>
        <p:txBody>
          <a:bodyPr wrap="square" rtlCol="0">
            <a:spAutoFit/>
          </a:bodyPr>
          <a:lstStyle/>
          <a:p>
            <a:r>
              <a:rPr lang="en-US" dirty="0"/>
              <a:t>5 N Newton meter </a:t>
            </a:r>
            <a:endParaRPr lang="en-AU" dirty="0"/>
          </a:p>
        </p:txBody>
      </p:sp>
      <p:sp>
        <p:nvSpPr>
          <p:cNvPr id="24" name="TextBox 23">
            <a:extLst>
              <a:ext uri="{FF2B5EF4-FFF2-40B4-BE49-F238E27FC236}">
                <a16:creationId xmlns:a16="http://schemas.microsoft.com/office/drawing/2014/main" id="{A9E35E5C-3714-2ADA-36B1-593DEA9F4CC4}"/>
              </a:ext>
            </a:extLst>
          </p:cNvPr>
          <p:cNvSpPr txBox="1"/>
          <p:nvPr/>
        </p:nvSpPr>
        <p:spPr>
          <a:xfrm>
            <a:off x="7050765" y="4430079"/>
            <a:ext cx="4104353" cy="1200329"/>
          </a:xfrm>
          <a:prstGeom prst="rect">
            <a:avLst/>
          </a:prstGeom>
          <a:noFill/>
        </p:spPr>
        <p:txBody>
          <a:bodyPr wrap="square" rtlCol="0">
            <a:spAutoFit/>
          </a:bodyPr>
          <a:lstStyle/>
          <a:p>
            <a:r>
              <a:rPr lang="en-US" sz="2400" dirty="0"/>
              <a:t>Read the force when the block is moving at a constant speed across the surface.</a:t>
            </a:r>
            <a:endParaRPr lang="en-AU" sz="2400" dirty="0"/>
          </a:p>
        </p:txBody>
      </p:sp>
    </p:spTree>
    <p:extLst>
      <p:ext uri="{BB962C8B-B14F-4D97-AF65-F5344CB8AC3E}">
        <p14:creationId xmlns:p14="http://schemas.microsoft.com/office/powerpoint/2010/main" val="25489626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F4E60-F3DE-9139-E1A2-64AF24A910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5B7E15-6C07-DA76-8161-05AAB3B2F3AF}"/>
              </a:ext>
            </a:extLst>
          </p:cNvPr>
          <p:cNvSpPr>
            <a:spLocks noGrp="1"/>
          </p:cNvSpPr>
          <p:nvPr>
            <p:ph type="title"/>
          </p:nvPr>
        </p:nvSpPr>
        <p:spPr>
          <a:xfrm>
            <a:off x="789935" y="711261"/>
            <a:ext cx="10616400" cy="531544"/>
          </a:xfrm>
        </p:spPr>
        <p:txBody>
          <a:bodyPr anchor="t">
            <a:normAutofit/>
          </a:bodyPr>
          <a:lstStyle/>
          <a:p>
            <a:r>
              <a:rPr lang="en-US" dirty="0"/>
              <a:t>Integrate: Types of surface &amp; friction</a:t>
            </a:r>
            <a:endParaRPr lang="en-AU" dirty="0"/>
          </a:p>
        </p:txBody>
      </p:sp>
      <p:sp>
        <p:nvSpPr>
          <p:cNvPr id="5" name="Slide Number Placeholder 4">
            <a:extLst>
              <a:ext uri="{FF2B5EF4-FFF2-40B4-BE49-F238E27FC236}">
                <a16:creationId xmlns:a16="http://schemas.microsoft.com/office/drawing/2014/main" id="{8A84CCAF-5E40-5A59-4322-6493CF8AD23B}"/>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55</a:t>
            </a:fld>
            <a:endParaRPr lang="en-AU"/>
          </a:p>
        </p:txBody>
      </p:sp>
      <p:sp>
        <p:nvSpPr>
          <p:cNvPr id="6" name="Footer Placeholder 5">
            <a:extLst>
              <a:ext uri="{FF2B5EF4-FFF2-40B4-BE49-F238E27FC236}">
                <a16:creationId xmlns:a16="http://schemas.microsoft.com/office/drawing/2014/main" id="{33019DC7-0D72-6023-3ABA-F91412EE63F3}"/>
              </a:ext>
            </a:extLst>
          </p:cNvPr>
          <p:cNvSpPr>
            <a:spLocks noGrp="1"/>
          </p:cNvSpPr>
          <p:nvPr>
            <p:ph type="ftr" sz="quarter" idx="14"/>
          </p:nvPr>
        </p:nvSpPr>
        <p:spPr>
          <a:xfrm>
            <a:off x="3985527" y="6264315"/>
            <a:ext cx="4220946" cy="310740"/>
          </a:xfrm>
        </p:spPr>
        <p:txBody>
          <a:bodyPr anchor="ctr">
            <a:normAutofit/>
          </a:bodyPr>
          <a:lstStyle/>
          <a:p>
            <a:pPr>
              <a:spcAft>
                <a:spcPts val="600"/>
              </a:spcAft>
            </a:pPr>
            <a:r>
              <a:rPr lang="en-AU"/>
              <a:t>scienceconnections.edu.au</a:t>
            </a:r>
          </a:p>
        </p:txBody>
      </p:sp>
      <p:sp>
        <p:nvSpPr>
          <p:cNvPr id="4" name="Content Placeholder 3">
            <a:extLst>
              <a:ext uri="{FF2B5EF4-FFF2-40B4-BE49-F238E27FC236}">
                <a16:creationId xmlns:a16="http://schemas.microsoft.com/office/drawing/2014/main" id="{6547D3E0-111C-9B0B-8389-DB6934A953BD}"/>
              </a:ext>
            </a:extLst>
          </p:cNvPr>
          <p:cNvSpPr>
            <a:spLocks noGrp="1"/>
          </p:cNvSpPr>
          <p:nvPr>
            <p:ph sz="quarter" idx="13"/>
          </p:nvPr>
        </p:nvSpPr>
        <p:spPr>
          <a:xfrm>
            <a:off x="875420" y="1448780"/>
            <a:ext cx="10616398" cy="3852000"/>
          </a:xfrm>
        </p:spPr>
        <p:txBody>
          <a:bodyPr/>
          <a:lstStyle/>
          <a:p>
            <a:r>
              <a:rPr lang="en-AU" sz="1800" dirty="0"/>
              <a:t>Analysing results</a:t>
            </a:r>
          </a:p>
          <a:p>
            <a:r>
              <a:rPr lang="en-AU" sz="1800" b="0" dirty="0"/>
              <a:t>How do your results compare to others in your class? Are there any patterns? Can you group surfaces?</a:t>
            </a:r>
          </a:p>
          <a:p>
            <a:pPr fontAlgn="base"/>
            <a:r>
              <a:rPr lang="en-AU" sz="1800" b="0" dirty="0"/>
              <a:t>Why do you think the same block experienced different frictional forces depending on the surface? </a:t>
            </a:r>
          </a:p>
          <a:p>
            <a:endParaRPr lang="en-AU" sz="1200" dirty="0"/>
          </a:p>
          <a:p>
            <a:pPr>
              <a:lnSpc>
                <a:spcPct val="108000"/>
              </a:lnSpc>
            </a:pPr>
            <a:r>
              <a:rPr lang="en-AU" sz="1800" dirty="0"/>
              <a:t>Conclusion</a:t>
            </a:r>
          </a:p>
          <a:p>
            <a:pPr>
              <a:lnSpc>
                <a:spcPct val="108000"/>
              </a:lnSpc>
            </a:pPr>
            <a:r>
              <a:rPr lang="en-AU" sz="1800" b="0" dirty="0"/>
              <a:t>Summarise the findings of the investigation and the significance of the results. Include a statement referring to the hypothesis.</a:t>
            </a:r>
          </a:p>
          <a:p>
            <a:endParaRPr lang="en-AU" sz="1200" b="0" dirty="0"/>
          </a:p>
          <a:p>
            <a:r>
              <a:rPr lang="en-AU" sz="1800" dirty="0"/>
              <a:t>Discussion</a:t>
            </a:r>
          </a:p>
          <a:p>
            <a:pPr lvl="0"/>
            <a:r>
              <a:rPr lang="en-AU" sz="1800" b="0" dirty="0"/>
              <a:t>Did the force measured for the trials of a surface vary? Assess the precision of your trials. </a:t>
            </a:r>
          </a:p>
          <a:p>
            <a:r>
              <a:rPr lang="en-AU" sz="1800" b="0" dirty="0"/>
              <a:t>Identify one possible error that contributed to this uncertainty and suggest a way to avoid this if the experiment was to be repeated.</a:t>
            </a:r>
          </a:p>
          <a:p>
            <a:endParaRPr lang="en-AU" dirty="0"/>
          </a:p>
          <a:p>
            <a:endParaRPr lang="en-AU" dirty="0"/>
          </a:p>
          <a:p>
            <a:endParaRPr lang="en-AU" dirty="0"/>
          </a:p>
        </p:txBody>
      </p:sp>
    </p:spTree>
    <p:extLst>
      <p:ext uri="{BB962C8B-B14F-4D97-AF65-F5344CB8AC3E}">
        <p14:creationId xmlns:p14="http://schemas.microsoft.com/office/powerpoint/2010/main" val="41654615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2093C-E2CF-5181-C6C5-B2141177E476}"/>
              </a:ext>
            </a:extLst>
          </p:cNvPr>
          <p:cNvSpPr>
            <a:spLocks noGrp="1"/>
          </p:cNvSpPr>
          <p:nvPr>
            <p:ph type="title"/>
          </p:nvPr>
        </p:nvSpPr>
        <p:spPr/>
        <p:txBody>
          <a:bodyPr/>
          <a:lstStyle/>
          <a:p>
            <a:r>
              <a:rPr lang="en-US" dirty="0"/>
              <a:t>Integrate: Frictional forces &amp; surfaces</a:t>
            </a:r>
            <a:endParaRPr lang="en-AU" dirty="0"/>
          </a:p>
        </p:txBody>
      </p:sp>
      <p:sp>
        <p:nvSpPr>
          <p:cNvPr id="5" name="Slide Number Placeholder 4">
            <a:extLst>
              <a:ext uri="{FF2B5EF4-FFF2-40B4-BE49-F238E27FC236}">
                <a16:creationId xmlns:a16="http://schemas.microsoft.com/office/drawing/2014/main" id="{53BCD0C2-8315-1D41-F5FB-11E7BE677C8F}"/>
              </a:ext>
            </a:extLst>
          </p:cNvPr>
          <p:cNvSpPr>
            <a:spLocks noGrp="1"/>
          </p:cNvSpPr>
          <p:nvPr>
            <p:ph type="sldNum" sz="quarter" idx="4"/>
          </p:nvPr>
        </p:nvSpPr>
        <p:spPr/>
        <p:txBody>
          <a:bodyPr/>
          <a:lstStyle/>
          <a:p>
            <a:endParaRPr lang="en-AU" dirty="0"/>
          </a:p>
          <a:p>
            <a:endParaRPr lang="en-AU" sz="1200" dirty="0">
              <a:solidFill>
                <a:schemeClr val="bg2"/>
              </a:solidFill>
            </a:endParaRPr>
          </a:p>
        </p:txBody>
      </p:sp>
      <p:sp>
        <p:nvSpPr>
          <p:cNvPr id="6" name="Footer Placeholder 5">
            <a:extLst>
              <a:ext uri="{FF2B5EF4-FFF2-40B4-BE49-F238E27FC236}">
                <a16:creationId xmlns:a16="http://schemas.microsoft.com/office/drawing/2014/main" id="{DDB37B0C-B242-AF12-0E72-C91ADB910189}"/>
              </a:ext>
            </a:extLst>
          </p:cNvPr>
          <p:cNvSpPr>
            <a:spLocks noGrp="1"/>
          </p:cNvSpPr>
          <p:nvPr>
            <p:ph type="ftr" sz="quarter" idx="16"/>
          </p:nvPr>
        </p:nvSpPr>
        <p:spPr/>
        <p:txBody>
          <a:bodyPr/>
          <a:lstStyle/>
          <a:p>
            <a:r>
              <a:rPr lang="en-AU"/>
              <a:t>scienceconnections.edu.au</a:t>
            </a:r>
            <a:endParaRPr lang="en-AU" dirty="0"/>
          </a:p>
        </p:txBody>
      </p:sp>
      <p:graphicFrame>
        <p:nvGraphicFramePr>
          <p:cNvPr id="7" name="Table 6">
            <a:extLst>
              <a:ext uri="{FF2B5EF4-FFF2-40B4-BE49-F238E27FC236}">
                <a16:creationId xmlns:a16="http://schemas.microsoft.com/office/drawing/2014/main" id="{1C90A8FA-61F3-6525-511C-0624E2390C6C}"/>
              </a:ext>
            </a:extLst>
          </p:cNvPr>
          <p:cNvGraphicFramePr>
            <a:graphicFrameLocks noGrp="1"/>
          </p:cNvGraphicFramePr>
          <p:nvPr>
            <p:extLst>
              <p:ext uri="{D42A27DB-BD31-4B8C-83A1-F6EECF244321}">
                <p14:modId xmlns:p14="http://schemas.microsoft.com/office/powerpoint/2010/main" val="2316646786"/>
              </p:ext>
            </p:extLst>
          </p:nvPr>
        </p:nvGraphicFramePr>
        <p:xfrm>
          <a:off x="0" y="0"/>
          <a:ext cx="1905000" cy="638690"/>
        </p:xfrm>
        <a:graphic>
          <a:graphicData uri="http://schemas.openxmlformats.org/drawingml/2006/table">
            <a:tbl>
              <a:tblPr/>
              <a:tblGrid>
                <a:gridCol w="1905000">
                  <a:extLst>
                    <a:ext uri="{9D8B030D-6E8A-4147-A177-3AD203B41FA5}">
                      <a16:colId xmlns:a16="http://schemas.microsoft.com/office/drawing/2014/main" val="3863468414"/>
                    </a:ext>
                  </a:extLst>
                </a:gridCol>
              </a:tblGrid>
              <a:tr h="638690">
                <a:tc>
                  <a:txBody>
                    <a:bodyPr/>
                    <a:lstStyle/>
                    <a:p>
                      <a:pPr algn="l" fontAlgn="b">
                        <a:buNone/>
                      </a:pPr>
                      <a:endParaRPr lang="it-IT"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1133465711"/>
                  </a:ext>
                </a:extLst>
              </a:tr>
            </a:tbl>
          </a:graphicData>
        </a:graphic>
      </p:graphicFrame>
      <p:graphicFrame>
        <p:nvGraphicFramePr>
          <p:cNvPr id="8" name="Table 7">
            <a:extLst>
              <a:ext uri="{FF2B5EF4-FFF2-40B4-BE49-F238E27FC236}">
                <a16:creationId xmlns:a16="http://schemas.microsoft.com/office/drawing/2014/main" id="{D82064A9-EE61-B444-DED1-48D4988278F5}"/>
              </a:ext>
            </a:extLst>
          </p:cNvPr>
          <p:cNvGraphicFramePr>
            <a:graphicFrameLocks noGrp="1"/>
          </p:cNvGraphicFramePr>
          <p:nvPr>
            <p:extLst>
              <p:ext uri="{D42A27DB-BD31-4B8C-83A1-F6EECF244321}">
                <p14:modId xmlns:p14="http://schemas.microsoft.com/office/powerpoint/2010/main" val="171123212"/>
              </p:ext>
            </p:extLst>
          </p:nvPr>
        </p:nvGraphicFramePr>
        <p:xfrm>
          <a:off x="0" y="0"/>
          <a:ext cx="1905000" cy="638690"/>
        </p:xfrm>
        <a:graphic>
          <a:graphicData uri="http://schemas.openxmlformats.org/drawingml/2006/table">
            <a:tbl>
              <a:tblPr/>
              <a:tblGrid>
                <a:gridCol w="1905000">
                  <a:extLst>
                    <a:ext uri="{9D8B030D-6E8A-4147-A177-3AD203B41FA5}">
                      <a16:colId xmlns:a16="http://schemas.microsoft.com/office/drawing/2014/main" val="1888942397"/>
                    </a:ext>
                  </a:extLst>
                </a:gridCol>
              </a:tblGrid>
              <a:tr h="638690">
                <a:tc>
                  <a:txBody>
                    <a:bodyPr/>
                    <a:lstStyle/>
                    <a:p>
                      <a:pPr algn="l" fontAlgn="b">
                        <a:buNone/>
                      </a:pPr>
                      <a:endParaRPr lang="en-AU"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351072095"/>
                  </a:ext>
                </a:extLst>
              </a:tr>
            </a:tbl>
          </a:graphicData>
        </a:graphic>
      </p:graphicFrame>
      <p:graphicFrame>
        <p:nvGraphicFramePr>
          <p:cNvPr id="18" name="Content Placeholder 17">
            <a:extLst>
              <a:ext uri="{FF2B5EF4-FFF2-40B4-BE49-F238E27FC236}">
                <a16:creationId xmlns:a16="http://schemas.microsoft.com/office/drawing/2014/main" id="{5EF9707A-EC11-7920-B2B0-A6D9A2B15A12}"/>
              </a:ext>
            </a:extLst>
          </p:cNvPr>
          <p:cNvGraphicFramePr>
            <a:graphicFrameLocks noGrp="1"/>
          </p:cNvGraphicFramePr>
          <p:nvPr>
            <p:ph sz="quarter" idx="13"/>
            <p:extLst>
              <p:ext uri="{D42A27DB-BD31-4B8C-83A1-F6EECF244321}">
                <p14:modId xmlns:p14="http://schemas.microsoft.com/office/powerpoint/2010/main" val="1897969906"/>
              </p:ext>
            </p:extLst>
          </p:nvPr>
        </p:nvGraphicFramePr>
        <p:xfrm>
          <a:off x="802339" y="1940837"/>
          <a:ext cx="10173259" cy="3641123"/>
        </p:xfrm>
        <a:graphic>
          <a:graphicData uri="http://schemas.openxmlformats.org/drawingml/2006/table">
            <a:tbl>
              <a:tblPr firstRow="1" bandRow="1">
                <a:tableStyleId>{69012ECD-51FC-41F1-AA8D-1B2483CD663E}</a:tableStyleId>
              </a:tblPr>
              <a:tblGrid>
                <a:gridCol w="1982349">
                  <a:extLst>
                    <a:ext uri="{9D8B030D-6E8A-4147-A177-3AD203B41FA5}">
                      <a16:colId xmlns:a16="http://schemas.microsoft.com/office/drawing/2014/main" val="3109645887"/>
                    </a:ext>
                  </a:extLst>
                </a:gridCol>
                <a:gridCol w="2340260">
                  <a:extLst>
                    <a:ext uri="{9D8B030D-6E8A-4147-A177-3AD203B41FA5}">
                      <a16:colId xmlns:a16="http://schemas.microsoft.com/office/drawing/2014/main" val="739695090"/>
                    </a:ext>
                  </a:extLst>
                </a:gridCol>
                <a:gridCol w="5850650">
                  <a:extLst>
                    <a:ext uri="{9D8B030D-6E8A-4147-A177-3AD203B41FA5}">
                      <a16:colId xmlns:a16="http://schemas.microsoft.com/office/drawing/2014/main" val="768276052"/>
                    </a:ext>
                  </a:extLst>
                </a:gridCol>
              </a:tblGrid>
              <a:tr h="506627">
                <a:tc>
                  <a:txBody>
                    <a:bodyPr/>
                    <a:lstStyle/>
                    <a:p>
                      <a:pPr algn="ctr"/>
                      <a:r>
                        <a:rPr lang="en-US" sz="1600" dirty="0"/>
                        <a:t>Surface</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US" sz="1600" dirty="0"/>
                        <a:t>Impact on motion</a:t>
                      </a:r>
                      <a:endParaRPr lang="en-AU" sz="1600" dirty="0"/>
                    </a:p>
                    <a:p>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Examples in sport</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9594232"/>
                  </a:ext>
                </a:extLst>
              </a:tr>
              <a:tr h="641727">
                <a:tc>
                  <a:txBody>
                    <a:bodyPr/>
                    <a:lstStyle/>
                    <a:p>
                      <a:pPr algn="ctr"/>
                      <a:r>
                        <a:rPr lang="en-US" sz="1600" dirty="0"/>
                        <a:t>decreases friction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person or object goes faster</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Courier New" panose="02070309020205020404" pitchFamily="49" charset="0"/>
                        <a:buChar char="o"/>
                      </a:pPr>
                      <a:r>
                        <a:rPr lang="en-AU" sz="1600" kern="1200" dirty="0">
                          <a:solidFill>
                            <a:schemeClr val="tx1"/>
                          </a:solidFill>
                          <a:effectLst/>
                          <a:latin typeface="+mn-lt"/>
                          <a:ea typeface="+mn-ea"/>
                          <a:cs typeface="+mn-cs"/>
                        </a:rPr>
                        <a:t>waxing skis or surfboard</a:t>
                      </a:r>
                    </a:p>
                    <a:p>
                      <a:pPr marL="285750" indent="-285750">
                        <a:buFont typeface="Courier New" panose="02070309020205020404" pitchFamily="49" charset="0"/>
                        <a:buChar char="o"/>
                      </a:pPr>
                      <a:r>
                        <a:rPr lang="en-AU" sz="1600" kern="1200" dirty="0">
                          <a:solidFill>
                            <a:schemeClr val="tx1"/>
                          </a:solidFill>
                          <a:effectLst/>
                          <a:latin typeface="+mn-lt"/>
                          <a:ea typeface="+mn-ea"/>
                          <a:cs typeface="+mn-cs"/>
                        </a:rPr>
                        <a:t>ball bearings in wheels of bikes and skateboards</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1655910"/>
                  </a:ext>
                </a:extLst>
              </a:tr>
              <a:tr h="1182129">
                <a:tc>
                  <a:txBody>
                    <a:bodyPr/>
                    <a:lstStyle/>
                    <a:p>
                      <a:pPr algn="ctr"/>
                      <a:r>
                        <a:rPr lang="en-US" sz="1600" dirty="0"/>
                        <a:t>increases friction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person or object goes faster or with better control</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Courier New" panose="02070309020205020404" pitchFamily="49" charset="0"/>
                        <a:buChar char="o"/>
                      </a:pPr>
                      <a:r>
                        <a:rPr lang="en-AU" sz="1600" kern="1200" dirty="0">
                          <a:solidFill>
                            <a:schemeClr val="tx1"/>
                          </a:solidFill>
                          <a:effectLst/>
                          <a:latin typeface="+mn-lt"/>
                          <a:ea typeface="+mn-ea"/>
                          <a:cs typeface="+mn-cs"/>
                        </a:rPr>
                        <a:t>pushing down on ground to start sprinting or to dodge in touch football</a:t>
                      </a:r>
                    </a:p>
                    <a:p>
                      <a:pPr marL="285750" indent="-285750">
                        <a:buFont typeface="Courier New" panose="02070309020205020404" pitchFamily="49" charset="0"/>
                        <a:buChar char="o"/>
                      </a:pPr>
                      <a:r>
                        <a:rPr lang="en-AU" sz="1600" kern="1200" dirty="0">
                          <a:solidFill>
                            <a:schemeClr val="tx1"/>
                          </a:solidFill>
                          <a:effectLst/>
                          <a:latin typeface="+mn-lt"/>
                          <a:ea typeface="+mn-ea"/>
                          <a:cs typeface="+mn-cs"/>
                        </a:rPr>
                        <a:t>the pebbled surface on a basketball for better handling and control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33089598"/>
                  </a:ext>
                </a:extLst>
              </a:tr>
              <a:tr h="1182129">
                <a:tc>
                  <a:txBody>
                    <a:bodyPr/>
                    <a:lstStyle/>
                    <a:p>
                      <a:pPr algn="ctr"/>
                      <a:r>
                        <a:rPr lang="en-US" sz="1600" dirty="0"/>
                        <a:t>increases friction</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person or object goes slower or stops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Courier New" panose="02070309020205020404" pitchFamily="49" charset="0"/>
                        <a:buChar char="o"/>
                      </a:pPr>
                      <a:r>
                        <a:rPr lang="en-US" sz="1600" dirty="0"/>
                        <a:t>cyclist braking</a:t>
                      </a:r>
                    </a:p>
                    <a:p>
                      <a:pPr marL="285750" indent="-285750">
                        <a:buFont typeface="Courier New" panose="02070309020205020404" pitchFamily="49" charset="0"/>
                        <a:buChar char="o"/>
                      </a:pPr>
                      <a:r>
                        <a:rPr lang="en-AU" sz="1600" dirty="0"/>
                        <a:t>high-grip soles allow basketballers to stop suddenly on court</a:t>
                      </a:r>
                    </a:p>
                    <a:p>
                      <a:pPr marL="285750" indent="-285750">
                        <a:buFont typeface="Courier New" panose="02070309020205020404" pitchFamily="49" charset="0"/>
                        <a:buChar char="o"/>
                      </a:pPr>
                      <a:r>
                        <a:rPr lang="en-AU" sz="1600" dirty="0"/>
                        <a:t>goal keepers wearing gloves in soccer</a:t>
                      </a:r>
                    </a:p>
                    <a:p>
                      <a:pPr marL="285750" indent="-285750">
                        <a:buFont typeface="Courier New" panose="02070309020205020404" pitchFamily="49" charset="0"/>
                        <a:buChar char="o"/>
                      </a:pPr>
                      <a:r>
                        <a:rPr lang="en-AU" sz="1600" dirty="0"/>
                        <a:t>tennis ball on clay court compared to a grass court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1676020"/>
                  </a:ext>
                </a:extLst>
              </a:tr>
            </a:tbl>
          </a:graphicData>
        </a:graphic>
      </p:graphicFrame>
      <p:sp>
        <p:nvSpPr>
          <p:cNvPr id="19" name="TextBox 18">
            <a:extLst>
              <a:ext uri="{FF2B5EF4-FFF2-40B4-BE49-F238E27FC236}">
                <a16:creationId xmlns:a16="http://schemas.microsoft.com/office/drawing/2014/main" id="{3FA63AAB-CDD3-5400-F88B-CCFA9460F432}"/>
              </a:ext>
            </a:extLst>
          </p:cNvPr>
          <p:cNvSpPr txBox="1"/>
          <p:nvPr/>
        </p:nvSpPr>
        <p:spPr>
          <a:xfrm>
            <a:off x="777866" y="1383092"/>
            <a:ext cx="9131490" cy="461665"/>
          </a:xfrm>
          <a:prstGeom prst="rect">
            <a:avLst/>
          </a:prstGeom>
          <a:noFill/>
        </p:spPr>
        <p:txBody>
          <a:bodyPr wrap="square" rtlCol="0">
            <a:spAutoFit/>
          </a:bodyPr>
          <a:lstStyle/>
          <a:p>
            <a:r>
              <a:rPr lang="en-AU" sz="2400" b="1" dirty="0"/>
              <a:t>Why are surfaces important in sport or physical activities?</a:t>
            </a:r>
          </a:p>
        </p:txBody>
      </p:sp>
    </p:spTree>
    <p:extLst>
      <p:ext uri="{BB962C8B-B14F-4D97-AF65-F5344CB8AC3E}">
        <p14:creationId xmlns:p14="http://schemas.microsoft.com/office/powerpoint/2010/main" val="39159579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AE996-B186-980F-EF6F-285CF764F0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29C1B1-EE65-DE40-C864-25C1B9F71E75}"/>
              </a:ext>
            </a:extLst>
          </p:cNvPr>
          <p:cNvSpPr>
            <a:spLocks noGrp="1"/>
          </p:cNvSpPr>
          <p:nvPr>
            <p:ph type="title"/>
          </p:nvPr>
        </p:nvSpPr>
        <p:spPr/>
        <p:txBody>
          <a:bodyPr/>
          <a:lstStyle/>
          <a:p>
            <a:r>
              <a:rPr lang="en-US" dirty="0"/>
              <a:t>Integrate: Frictional forces &amp; surfaces</a:t>
            </a:r>
            <a:endParaRPr lang="en-AU" dirty="0"/>
          </a:p>
        </p:txBody>
      </p:sp>
      <p:sp>
        <p:nvSpPr>
          <p:cNvPr id="3" name="Content Placeholder 2">
            <a:extLst>
              <a:ext uri="{FF2B5EF4-FFF2-40B4-BE49-F238E27FC236}">
                <a16:creationId xmlns:a16="http://schemas.microsoft.com/office/drawing/2014/main" id="{497A3B8E-8CE7-CC34-BCA8-848A7E8D9646}"/>
              </a:ext>
            </a:extLst>
          </p:cNvPr>
          <p:cNvSpPr>
            <a:spLocks noGrp="1"/>
          </p:cNvSpPr>
          <p:nvPr>
            <p:ph sz="quarter" idx="13"/>
          </p:nvPr>
        </p:nvSpPr>
        <p:spPr>
          <a:xfrm>
            <a:off x="812356" y="1402437"/>
            <a:ext cx="10836592" cy="347533"/>
          </a:xfrm>
        </p:spPr>
        <p:txBody>
          <a:bodyPr/>
          <a:lstStyle/>
          <a:p>
            <a:r>
              <a:rPr lang="en-AU" sz="2000" b="0" dirty="0"/>
              <a:t>How is motion impacted by an increase or decrease in the frictional force between objects?</a:t>
            </a:r>
          </a:p>
          <a:p>
            <a:endParaRPr lang="en-AU" sz="2400" b="0" dirty="0"/>
          </a:p>
          <a:p>
            <a:endParaRPr lang="en-AU" b="0" dirty="0"/>
          </a:p>
          <a:p>
            <a:endParaRPr lang="en-AU" dirty="0"/>
          </a:p>
          <a:p>
            <a:endParaRPr lang="en-AU" dirty="0"/>
          </a:p>
        </p:txBody>
      </p:sp>
      <p:sp>
        <p:nvSpPr>
          <p:cNvPr id="5" name="Slide Number Placeholder 4">
            <a:extLst>
              <a:ext uri="{FF2B5EF4-FFF2-40B4-BE49-F238E27FC236}">
                <a16:creationId xmlns:a16="http://schemas.microsoft.com/office/drawing/2014/main" id="{1394A2E0-DEAF-3689-4EC1-9F34DB59B459}"/>
              </a:ext>
            </a:extLst>
          </p:cNvPr>
          <p:cNvSpPr>
            <a:spLocks noGrp="1"/>
          </p:cNvSpPr>
          <p:nvPr>
            <p:ph type="sldNum" sz="quarter" idx="4"/>
          </p:nvPr>
        </p:nvSpPr>
        <p:spPr/>
        <p:txBody>
          <a:bodyPr/>
          <a:lstStyle/>
          <a:p>
            <a:endParaRPr lang="en-AU" dirty="0"/>
          </a:p>
          <a:p>
            <a:endParaRPr lang="en-AU" sz="1200" dirty="0">
              <a:solidFill>
                <a:schemeClr val="bg2"/>
              </a:solidFill>
            </a:endParaRPr>
          </a:p>
        </p:txBody>
      </p:sp>
      <p:sp>
        <p:nvSpPr>
          <p:cNvPr id="6" name="Footer Placeholder 5">
            <a:extLst>
              <a:ext uri="{FF2B5EF4-FFF2-40B4-BE49-F238E27FC236}">
                <a16:creationId xmlns:a16="http://schemas.microsoft.com/office/drawing/2014/main" id="{0A2BEF2C-2FD1-EBC3-505D-9A1110F80B43}"/>
              </a:ext>
            </a:extLst>
          </p:cNvPr>
          <p:cNvSpPr>
            <a:spLocks noGrp="1"/>
          </p:cNvSpPr>
          <p:nvPr>
            <p:ph type="ftr" sz="quarter" idx="16"/>
          </p:nvPr>
        </p:nvSpPr>
        <p:spPr/>
        <p:txBody>
          <a:bodyPr/>
          <a:lstStyle/>
          <a:p>
            <a:r>
              <a:rPr lang="en-AU"/>
              <a:t>scienceconnections.edu.au</a:t>
            </a:r>
            <a:endParaRPr lang="en-AU" dirty="0"/>
          </a:p>
        </p:txBody>
      </p:sp>
      <p:graphicFrame>
        <p:nvGraphicFramePr>
          <p:cNvPr id="7" name="Table 6">
            <a:extLst>
              <a:ext uri="{FF2B5EF4-FFF2-40B4-BE49-F238E27FC236}">
                <a16:creationId xmlns:a16="http://schemas.microsoft.com/office/drawing/2014/main" id="{6D2592CD-172A-FEA1-3804-E938EDA51A23}"/>
              </a:ext>
            </a:extLst>
          </p:cNvPr>
          <p:cNvGraphicFramePr>
            <a:graphicFrameLocks noGrp="1"/>
          </p:cNvGraphicFramePr>
          <p:nvPr/>
        </p:nvGraphicFramePr>
        <p:xfrm>
          <a:off x="0" y="0"/>
          <a:ext cx="1905000" cy="638690"/>
        </p:xfrm>
        <a:graphic>
          <a:graphicData uri="http://schemas.openxmlformats.org/drawingml/2006/table">
            <a:tbl>
              <a:tblPr/>
              <a:tblGrid>
                <a:gridCol w="1905000">
                  <a:extLst>
                    <a:ext uri="{9D8B030D-6E8A-4147-A177-3AD203B41FA5}">
                      <a16:colId xmlns:a16="http://schemas.microsoft.com/office/drawing/2014/main" val="3863468414"/>
                    </a:ext>
                  </a:extLst>
                </a:gridCol>
              </a:tblGrid>
              <a:tr h="638690">
                <a:tc>
                  <a:txBody>
                    <a:bodyPr/>
                    <a:lstStyle/>
                    <a:p>
                      <a:pPr algn="l" fontAlgn="b">
                        <a:buNone/>
                      </a:pPr>
                      <a:endParaRPr lang="it-IT"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1133465711"/>
                  </a:ext>
                </a:extLst>
              </a:tr>
            </a:tbl>
          </a:graphicData>
        </a:graphic>
      </p:graphicFrame>
      <p:graphicFrame>
        <p:nvGraphicFramePr>
          <p:cNvPr id="8" name="Table 7">
            <a:extLst>
              <a:ext uri="{FF2B5EF4-FFF2-40B4-BE49-F238E27FC236}">
                <a16:creationId xmlns:a16="http://schemas.microsoft.com/office/drawing/2014/main" id="{30C31F06-43C9-DDA8-D5C5-5BC544B3F295}"/>
              </a:ext>
            </a:extLst>
          </p:cNvPr>
          <p:cNvGraphicFramePr>
            <a:graphicFrameLocks noGrp="1"/>
          </p:cNvGraphicFramePr>
          <p:nvPr/>
        </p:nvGraphicFramePr>
        <p:xfrm>
          <a:off x="0" y="0"/>
          <a:ext cx="1905000" cy="638690"/>
        </p:xfrm>
        <a:graphic>
          <a:graphicData uri="http://schemas.openxmlformats.org/drawingml/2006/table">
            <a:tbl>
              <a:tblPr/>
              <a:tblGrid>
                <a:gridCol w="1905000">
                  <a:extLst>
                    <a:ext uri="{9D8B030D-6E8A-4147-A177-3AD203B41FA5}">
                      <a16:colId xmlns:a16="http://schemas.microsoft.com/office/drawing/2014/main" val="1888942397"/>
                    </a:ext>
                  </a:extLst>
                </a:gridCol>
              </a:tblGrid>
              <a:tr h="638690">
                <a:tc>
                  <a:txBody>
                    <a:bodyPr/>
                    <a:lstStyle/>
                    <a:p>
                      <a:pPr algn="l" fontAlgn="b">
                        <a:buNone/>
                      </a:pPr>
                      <a:endParaRPr lang="en-AU"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351072095"/>
                  </a:ext>
                </a:extLst>
              </a:tr>
            </a:tbl>
          </a:graphicData>
        </a:graphic>
      </p:graphicFrame>
      <p:sp>
        <p:nvSpPr>
          <p:cNvPr id="20" name="TextBox 19">
            <a:extLst>
              <a:ext uri="{FF2B5EF4-FFF2-40B4-BE49-F238E27FC236}">
                <a16:creationId xmlns:a16="http://schemas.microsoft.com/office/drawing/2014/main" id="{7DCEDBA7-74B0-DCF7-D12D-691ACD9936B8}"/>
              </a:ext>
            </a:extLst>
          </p:cNvPr>
          <p:cNvSpPr txBox="1"/>
          <p:nvPr/>
        </p:nvSpPr>
        <p:spPr>
          <a:xfrm>
            <a:off x="3800745" y="5746201"/>
            <a:ext cx="6480720" cy="276999"/>
          </a:xfrm>
          <a:prstGeom prst="rect">
            <a:avLst/>
          </a:prstGeom>
          <a:noFill/>
        </p:spPr>
        <p:txBody>
          <a:bodyPr wrap="square">
            <a:spAutoFit/>
          </a:bodyPr>
          <a:lstStyle/>
          <a:p>
            <a:r>
              <a:rPr lang="en-US" sz="600" dirty="0">
                <a:hlinkClick r:id="rId2"/>
              </a:rPr>
              <a:t>DoD News</a:t>
            </a:r>
            <a:r>
              <a:rPr lang="en-US" sz="600" dirty="0"/>
              <a:t>, </a:t>
            </a:r>
            <a:r>
              <a:rPr lang="en-US" sz="600" dirty="0">
                <a:hlinkClick r:id="rId3"/>
              </a:rPr>
              <a:t>CC BY 2.0</a:t>
            </a:r>
            <a:r>
              <a:rPr lang="en-US" sz="600" dirty="0"/>
              <a:t>, via Wikimedia Commons, </a:t>
            </a:r>
            <a:r>
              <a:rPr lang="en-GB" sz="600" dirty="0">
                <a:solidFill>
                  <a:srgbClr val="3366CC"/>
                </a:solidFill>
                <a:latin typeface="Arial" panose="020B0604020202020204" pitchFamily="34" charset="0"/>
              </a:rPr>
              <a:t>Australian Paralympic Committee</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BY-SA 3.0</a:t>
            </a:r>
            <a:r>
              <a:rPr lang="en-GB" sz="600" dirty="0">
                <a:solidFill>
                  <a:srgbClr val="362B36"/>
                </a:solidFill>
                <a:latin typeface="Arial" panose="020B0604020202020204" pitchFamily="34" charset="0"/>
              </a:rPr>
              <a:t>, via Wikimedia Commons, </a:t>
            </a:r>
            <a:r>
              <a:rPr lang="en-AU" sz="600" dirty="0">
                <a:solidFill>
                  <a:srgbClr val="3366CC"/>
                </a:solidFill>
                <a:latin typeface="Arial" panose="020B0604020202020204" pitchFamily="34" charset="0"/>
              </a:rPr>
              <a:t>Steffen </a:t>
            </a:r>
            <a:r>
              <a:rPr lang="en-AU" sz="600" dirty="0" err="1">
                <a:solidFill>
                  <a:srgbClr val="3366CC"/>
                </a:solidFill>
                <a:latin typeface="Arial" panose="020B0604020202020204" pitchFamily="34" charset="0"/>
              </a:rPr>
              <a:t>Prößdorf</a:t>
            </a:r>
            <a:r>
              <a:rPr lang="en-AU" sz="600" dirty="0">
                <a:solidFill>
                  <a:srgbClr val="362B36"/>
                </a:solidFill>
                <a:latin typeface="Arial" panose="020B0604020202020204" pitchFamily="34" charset="0"/>
              </a:rPr>
              <a:t>, </a:t>
            </a:r>
            <a:r>
              <a:rPr lang="en-AU" sz="600" dirty="0">
                <a:solidFill>
                  <a:srgbClr val="3366CC"/>
                </a:solidFill>
                <a:latin typeface="Arial" panose="020B0604020202020204" pitchFamily="34" charset="0"/>
              </a:rPr>
              <a:t>CC BY-SA 4.0</a:t>
            </a:r>
            <a:r>
              <a:rPr lang="en-AU" sz="600" dirty="0">
                <a:solidFill>
                  <a:srgbClr val="362B36"/>
                </a:solidFill>
                <a:latin typeface="Arial" panose="020B0604020202020204" pitchFamily="34" charset="0"/>
              </a:rPr>
              <a:t>, via Wikimedia Commons, </a:t>
            </a:r>
            <a:r>
              <a:rPr lang="en-GB" sz="600" dirty="0">
                <a:solidFill>
                  <a:srgbClr val="362B36"/>
                </a:solidFill>
                <a:latin typeface="Arial" panose="020B0604020202020204" pitchFamily="34" charset="0"/>
              </a:rPr>
              <a:t>Motocross MX Masters Qualifying at </a:t>
            </a:r>
            <a:r>
              <a:rPr lang="en-GB" sz="600" dirty="0" err="1">
                <a:solidFill>
                  <a:srgbClr val="362B36"/>
                </a:solidFill>
                <a:latin typeface="Arial" panose="020B0604020202020204" pitchFamily="34" charset="0"/>
              </a:rPr>
              <a:t>Holzgerlingen</a:t>
            </a:r>
            <a:r>
              <a:rPr lang="en-GB" sz="600" dirty="0">
                <a:solidFill>
                  <a:srgbClr val="362B36"/>
                </a:solidFill>
                <a:latin typeface="Arial" panose="020B0604020202020204" pitchFamily="34" charset="0"/>
              </a:rPr>
              <a:t>, Germany Dirk Gently Flickr CC BY-NC-ND 2.0, Pierre-Yves Beaudouin / Wikimedia Commons, </a:t>
            </a:r>
            <a:r>
              <a:rPr lang="en-US" sz="600" dirty="0"/>
              <a:t>Photo by Bono Tsang from </a:t>
            </a:r>
            <a:r>
              <a:rPr lang="en-US" sz="600" dirty="0" err="1"/>
              <a:t>Pexels</a:t>
            </a:r>
            <a:endParaRPr lang="en-AU" sz="600" dirty="0"/>
          </a:p>
        </p:txBody>
      </p:sp>
      <p:grpSp>
        <p:nvGrpSpPr>
          <p:cNvPr id="10" name="Group 9">
            <a:extLst>
              <a:ext uri="{FF2B5EF4-FFF2-40B4-BE49-F238E27FC236}">
                <a16:creationId xmlns:a16="http://schemas.microsoft.com/office/drawing/2014/main" id="{A0C1BF51-9C77-9A29-E138-479E6BC8C3BD}"/>
              </a:ext>
            </a:extLst>
          </p:cNvPr>
          <p:cNvGrpSpPr/>
          <p:nvPr/>
        </p:nvGrpSpPr>
        <p:grpSpPr>
          <a:xfrm>
            <a:off x="1325470" y="1926188"/>
            <a:ext cx="8677547" cy="3804168"/>
            <a:chOff x="1274839" y="1823514"/>
            <a:chExt cx="8677547" cy="3804168"/>
          </a:xfrm>
        </p:grpSpPr>
        <p:grpSp>
          <p:nvGrpSpPr>
            <p:cNvPr id="27" name="Group 26">
              <a:extLst>
                <a:ext uri="{FF2B5EF4-FFF2-40B4-BE49-F238E27FC236}">
                  <a16:creationId xmlns:a16="http://schemas.microsoft.com/office/drawing/2014/main" id="{AC797E67-AB1F-E155-2342-9F9C8B0380BF}"/>
                </a:ext>
              </a:extLst>
            </p:cNvPr>
            <p:cNvGrpSpPr/>
            <p:nvPr/>
          </p:nvGrpSpPr>
          <p:grpSpPr>
            <a:xfrm>
              <a:off x="1274839" y="1823514"/>
              <a:ext cx="8677547" cy="3804168"/>
              <a:chOff x="809825" y="1863205"/>
              <a:chExt cx="8677547" cy="3804168"/>
            </a:xfrm>
          </p:grpSpPr>
          <p:pic>
            <p:nvPicPr>
              <p:cNvPr id="11" name="Picture 10">
                <a:extLst>
                  <a:ext uri="{FF2B5EF4-FFF2-40B4-BE49-F238E27FC236}">
                    <a16:creationId xmlns:a16="http://schemas.microsoft.com/office/drawing/2014/main" id="{DC7F767B-AE42-AFBA-147B-C5241766DF5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69082" y="1863205"/>
                <a:ext cx="2718290" cy="1811923"/>
              </a:xfrm>
              <a:prstGeom prst="rect">
                <a:avLst/>
              </a:prstGeom>
            </p:spPr>
          </p:pic>
          <p:pic>
            <p:nvPicPr>
              <p:cNvPr id="15" name="Picture 14">
                <a:extLst>
                  <a:ext uri="{FF2B5EF4-FFF2-40B4-BE49-F238E27FC236}">
                    <a16:creationId xmlns:a16="http://schemas.microsoft.com/office/drawing/2014/main" id="{34E0E4BF-A1B3-014F-B6A8-B1FECA8F2A04}"/>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3797114" y="1863205"/>
                <a:ext cx="2718290" cy="1829312"/>
              </a:xfrm>
              <a:prstGeom prst="rect">
                <a:avLst/>
              </a:prstGeom>
            </p:spPr>
          </p:pic>
          <p:pic>
            <p:nvPicPr>
              <p:cNvPr id="18" name="Picture 17">
                <a:extLst>
                  <a:ext uri="{FF2B5EF4-FFF2-40B4-BE49-F238E27FC236}">
                    <a16:creationId xmlns:a16="http://schemas.microsoft.com/office/drawing/2014/main" id="{58146935-7D7C-93F5-A493-90DD46AC1114}"/>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bwMode="auto">
              <a:xfrm>
                <a:off x="815451" y="1868107"/>
                <a:ext cx="2727985" cy="1830213"/>
              </a:xfrm>
              <a:prstGeom prst="rect">
                <a:avLst/>
              </a:prstGeom>
              <a:noFill/>
              <a:ln>
                <a:noFill/>
              </a:ln>
            </p:spPr>
          </p:pic>
          <p:pic>
            <p:nvPicPr>
              <p:cNvPr id="21" name="Picture 20">
                <a:extLst>
                  <a:ext uri="{FF2B5EF4-FFF2-40B4-BE49-F238E27FC236}">
                    <a16:creationId xmlns:a16="http://schemas.microsoft.com/office/drawing/2014/main" id="{03F3A866-5F1B-1C0C-009D-B4490EA3CAA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809825" y="3816476"/>
                <a:ext cx="2726928" cy="1850897"/>
              </a:xfrm>
              <a:prstGeom prst="rect">
                <a:avLst/>
              </a:prstGeom>
            </p:spPr>
          </p:pic>
          <p:pic>
            <p:nvPicPr>
              <p:cNvPr id="24" name="Picture 23">
                <a:extLst>
                  <a:ext uri="{FF2B5EF4-FFF2-40B4-BE49-F238E27FC236}">
                    <a16:creationId xmlns:a16="http://schemas.microsoft.com/office/drawing/2014/main" id="{958ED9D5-0D6E-D80D-90EC-92C4C538DA7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769752" y="3816188"/>
                <a:ext cx="2745652" cy="1830213"/>
              </a:xfrm>
              <a:prstGeom prst="rect">
                <a:avLst/>
              </a:prstGeom>
            </p:spPr>
          </p:pic>
        </p:grpSp>
        <p:pic>
          <p:nvPicPr>
            <p:cNvPr id="9" name="Picture 8">
              <a:extLst>
                <a:ext uri="{FF2B5EF4-FFF2-40B4-BE49-F238E27FC236}">
                  <a16:creationId xmlns:a16="http://schemas.microsoft.com/office/drawing/2014/main" id="{A9D18821-ED99-6245-5CCC-BA20747980B7}"/>
                </a:ext>
              </a:extLst>
            </p:cNvPr>
            <p:cNvPicPr>
              <a:picLocks noChangeAspect="1"/>
            </p:cNvPicPr>
            <p:nvPr/>
          </p:nvPicPr>
          <p:blipFill>
            <a:blip r:embed="rId9" cstate="print">
              <a:extLst>
                <a:ext uri="{28A0092B-C50C-407E-A947-70E740481C1C}">
                  <a14:useLocalDpi xmlns:a14="http://schemas.microsoft.com/office/drawing/2010/main"/>
                </a:ext>
              </a:extLst>
            </a:blip>
            <a:srcRect/>
            <a:stretch>
              <a:fillRect/>
            </a:stretch>
          </p:blipFill>
          <p:spPr>
            <a:xfrm>
              <a:off x="7234096" y="3766154"/>
              <a:ext cx="2718290" cy="1850897"/>
            </a:xfrm>
            <a:prstGeom prst="rect">
              <a:avLst/>
            </a:prstGeom>
          </p:spPr>
        </p:pic>
      </p:grpSp>
    </p:spTree>
    <p:extLst>
      <p:ext uri="{BB962C8B-B14F-4D97-AF65-F5344CB8AC3E}">
        <p14:creationId xmlns:p14="http://schemas.microsoft.com/office/powerpoint/2010/main" val="27860358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FF574-3BF1-F40D-2FDB-A7CCB4F869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E28FC9-8A9A-0BF2-6BC2-6FFED3A5497F}"/>
              </a:ext>
            </a:extLst>
          </p:cNvPr>
          <p:cNvSpPr>
            <a:spLocks noGrp="1"/>
          </p:cNvSpPr>
          <p:nvPr>
            <p:ph type="title"/>
          </p:nvPr>
        </p:nvSpPr>
        <p:spPr/>
        <p:txBody>
          <a:bodyPr/>
          <a:lstStyle/>
          <a:p>
            <a:r>
              <a:rPr lang="en-US" dirty="0"/>
              <a:t>Integrate: Frictional forces &amp; surfaces</a:t>
            </a:r>
            <a:endParaRPr lang="en-AU" dirty="0"/>
          </a:p>
        </p:txBody>
      </p:sp>
      <p:sp>
        <p:nvSpPr>
          <p:cNvPr id="3" name="Content Placeholder 2">
            <a:extLst>
              <a:ext uri="{FF2B5EF4-FFF2-40B4-BE49-F238E27FC236}">
                <a16:creationId xmlns:a16="http://schemas.microsoft.com/office/drawing/2014/main" id="{BF166471-10D3-4A1C-674A-E5C181DD4A7F}"/>
              </a:ext>
            </a:extLst>
          </p:cNvPr>
          <p:cNvSpPr>
            <a:spLocks noGrp="1"/>
          </p:cNvSpPr>
          <p:nvPr>
            <p:ph sz="quarter" idx="13"/>
          </p:nvPr>
        </p:nvSpPr>
        <p:spPr>
          <a:xfrm>
            <a:off x="1010435" y="1439455"/>
            <a:ext cx="10706664" cy="531544"/>
          </a:xfrm>
        </p:spPr>
        <p:txBody>
          <a:bodyPr/>
          <a:lstStyle/>
          <a:p>
            <a:r>
              <a:rPr lang="en-GB" sz="2400" b="0" dirty="0"/>
              <a:t>What surface would be best for a starting block, and why?</a:t>
            </a:r>
            <a:endParaRPr lang="en-AU" sz="2400" b="0" dirty="0"/>
          </a:p>
          <a:p>
            <a:endParaRPr lang="en-AU" sz="2400" b="0" dirty="0"/>
          </a:p>
          <a:p>
            <a:endParaRPr lang="en-AU" b="0" dirty="0"/>
          </a:p>
          <a:p>
            <a:endParaRPr lang="en-AU" dirty="0"/>
          </a:p>
          <a:p>
            <a:endParaRPr lang="en-AU" dirty="0"/>
          </a:p>
        </p:txBody>
      </p:sp>
      <p:sp>
        <p:nvSpPr>
          <p:cNvPr id="5" name="Slide Number Placeholder 4">
            <a:extLst>
              <a:ext uri="{FF2B5EF4-FFF2-40B4-BE49-F238E27FC236}">
                <a16:creationId xmlns:a16="http://schemas.microsoft.com/office/drawing/2014/main" id="{DFC67F8F-3D37-4C61-3387-BC4231582644}"/>
              </a:ext>
            </a:extLst>
          </p:cNvPr>
          <p:cNvSpPr>
            <a:spLocks noGrp="1"/>
          </p:cNvSpPr>
          <p:nvPr>
            <p:ph type="sldNum" sz="quarter" idx="4"/>
          </p:nvPr>
        </p:nvSpPr>
        <p:spPr/>
        <p:txBody>
          <a:bodyPr/>
          <a:lstStyle/>
          <a:p>
            <a:endParaRPr lang="en-AU" dirty="0"/>
          </a:p>
          <a:p>
            <a:endParaRPr lang="en-AU" sz="1200" dirty="0">
              <a:solidFill>
                <a:schemeClr val="bg2"/>
              </a:solidFill>
            </a:endParaRPr>
          </a:p>
        </p:txBody>
      </p:sp>
      <p:sp>
        <p:nvSpPr>
          <p:cNvPr id="6" name="Footer Placeholder 5">
            <a:extLst>
              <a:ext uri="{FF2B5EF4-FFF2-40B4-BE49-F238E27FC236}">
                <a16:creationId xmlns:a16="http://schemas.microsoft.com/office/drawing/2014/main" id="{1ABE81FA-3D94-83F8-28F5-91819D93D17A}"/>
              </a:ext>
            </a:extLst>
          </p:cNvPr>
          <p:cNvSpPr>
            <a:spLocks noGrp="1"/>
          </p:cNvSpPr>
          <p:nvPr>
            <p:ph type="ftr" sz="quarter" idx="16"/>
          </p:nvPr>
        </p:nvSpPr>
        <p:spPr/>
        <p:txBody>
          <a:bodyPr/>
          <a:lstStyle/>
          <a:p>
            <a:r>
              <a:rPr lang="en-AU"/>
              <a:t>scienceconnections.edu.au</a:t>
            </a:r>
            <a:endParaRPr lang="en-AU" dirty="0"/>
          </a:p>
        </p:txBody>
      </p:sp>
      <p:sp>
        <p:nvSpPr>
          <p:cNvPr id="4" name="TextBox 3">
            <a:extLst>
              <a:ext uri="{FF2B5EF4-FFF2-40B4-BE49-F238E27FC236}">
                <a16:creationId xmlns:a16="http://schemas.microsoft.com/office/drawing/2014/main" id="{911C110C-C2CA-4814-2D76-6C3881C0DC97}"/>
              </a:ext>
            </a:extLst>
          </p:cNvPr>
          <p:cNvSpPr txBox="1"/>
          <p:nvPr/>
        </p:nvSpPr>
        <p:spPr>
          <a:xfrm>
            <a:off x="5825970" y="5172157"/>
            <a:ext cx="4635031" cy="184666"/>
          </a:xfrm>
          <a:prstGeom prst="rect">
            <a:avLst/>
          </a:prstGeom>
          <a:noFill/>
        </p:spPr>
        <p:txBody>
          <a:bodyPr wrap="square" rtlCol="0">
            <a:spAutoFit/>
          </a:bodyPr>
          <a:lstStyle/>
          <a:p>
            <a:r>
              <a:rPr lang="en-US" sz="600" dirty="0" err="1">
                <a:solidFill>
                  <a:srgbClr val="3366CC"/>
                </a:solidFill>
                <a:latin typeface="Arial" panose="020B0604020202020204" pitchFamily="34" charset="0"/>
              </a:rPr>
              <a:t>KeepActive</a:t>
            </a:r>
            <a:r>
              <a:rPr lang="en-US" sz="600" dirty="0">
                <a:solidFill>
                  <a:srgbClr val="3366CC"/>
                </a:solidFill>
                <a:latin typeface="Arial" panose="020B0604020202020204" pitchFamily="34" charset="0"/>
              </a:rPr>
              <a:t> Australia</a:t>
            </a:r>
            <a:r>
              <a:rPr lang="en-US" sz="600" dirty="0">
                <a:solidFill>
                  <a:srgbClr val="362B36"/>
                </a:solidFill>
                <a:latin typeface="Arial" panose="020B0604020202020204" pitchFamily="34" charset="0"/>
              </a:rPr>
              <a:t>, </a:t>
            </a:r>
            <a:r>
              <a:rPr lang="en-US" sz="600" dirty="0">
                <a:solidFill>
                  <a:srgbClr val="3366CC"/>
                </a:solidFill>
                <a:latin typeface="Arial" panose="020B0604020202020204" pitchFamily="34" charset="0"/>
              </a:rPr>
              <a:t>CC BY-SA 4.0</a:t>
            </a:r>
            <a:r>
              <a:rPr lang="en-US" sz="600" dirty="0">
                <a:solidFill>
                  <a:srgbClr val="362B36"/>
                </a:solidFill>
                <a:latin typeface="Arial" panose="020B0604020202020204" pitchFamily="34" charset="0"/>
              </a:rPr>
              <a:t>, via Wikimedia Commons</a:t>
            </a:r>
            <a:r>
              <a:rPr lang="en-GB" sz="600" dirty="0"/>
              <a:t>, Usain Bolt on the starting blocks | Nick Webb | Flickr CC by 2.0</a:t>
            </a:r>
          </a:p>
        </p:txBody>
      </p:sp>
      <p:graphicFrame>
        <p:nvGraphicFramePr>
          <p:cNvPr id="8" name="Table 7">
            <a:extLst>
              <a:ext uri="{FF2B5EF4-FFF2-40B4-BE49-F238E27FC236}">
                <a16:creationId xmlns:a16="http://schemas.microsoft.com/office/drawing/2014/main" id="{D12E8A31-64CA-DFEA-2305-569380669FA1}"/>
              </a:ext>
            </a:extLst>
          </p:cNvPr>
          <p:cNvGraphicFramePr>
            <a:graphicFrameLocks noGrp="1"/>
          </p:cNvGraphicFramePr>
          <p:nvPr>
            <p:extLst>
              <p:ext uri="{D42A27DB-BD31-4B8C-83A1-F6EECF244321}">
                <p14:modId xmlns:p14="http://schemas.microsoft.com/office/powerpoint/2010/main" val="3074142421"/>
              </p:ext>
            </p:extLst>
          </p:nvPr>
        </p:nvGraphicFramePr>
        <p:xfrm>
          <a:off x="0" y="0"/>
          <a:ext cx="1803400" cy="342900"/>
        </p:xfrm>
        <a:graphic>
          <a:graphicData uri="http://schemas.openxmlformats.org/drawingml/2006/table">
            <a:tbl>
              <a:tblPr/>
              <a:tblGrid>
                <a:gridCol w="1803400">
                  <a:extLst>
                    <a:ext uri="{9D8B030D-6E8A-4147-A177-3AD203B41FA5}">
                      <a16:colId xmlns:a16="http://schemas.microsoft.com/office/drawing/2014/main" val="4213482073"/>
                    </a:ext>
                  </a:extLst>
                </a:gridCol>
              </a:tblGrid>
              <a:tr h="342900">
                <a:tc>
                  <a:txBody>
                    <a:bodyPr/>
                    <a:lstStyle/>
                    <a:p>
                      <a:pPr algn="l" fontAlgn="b">
                        <a:buNone/>
                      </a:pPr>
                      <a:endParaRPr lang="en-US" sz="800" b="0" i="0" u="none" strike="noStrike" dirty="0">
                        <a:solidFill>
                          <a:srgbClr val="3366CC"/>
                        </a:solidFill>
                        <a:effectLst/>
                        <a:latin typeface="Arial" panose="020B0604020202020204"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810486380"/>
                  </a:ext>
                </a:extLst>
              </a:tr>
            </a:tbl>
          </a:graphicData>
        </a:graphic>
      </p:graphicFrame>
      <p:grpSp>
        <p:nvGrpSpPr>
          <p:cNvPr id="11" name="Group 10">
            <a:extLst>
              <a:ext uri="{FF2B5EF4-FFF2-40B4-BE49-F238E27FC236}">
                <a16:creationId xmlns:a16="http://schemas.microsoft.com/office/drawing/2014/main" id="{A41CB583-3933-9F31-BEF4-53A61F5D0A32}"/>
              </a:ext>
            </a:extLst>
          </p:cNvPr>
          <p:cNvGrpSpPr/>
          <p:nvPr/>
        </p:nvGrpSpPr>
        <p:grpSpPr>
          <a:xfrm>
            <a:off x="1416273" y="2158973"/>
            <a:ext cx="8740494" cy="3007027"/>
            <a:chOff x="1405956" y="2194678"/>
            <a:chExt cx="8740494" cy="3007027"/>
          </a:xfrm>
        </p:grpSpPr>
        <p:pic>
          <p:nvPicPr>
            <p:cNvPr id="7" name="Picture 6">
              <a:extLst>
                <a:ext uri="{FF2B5EF4-FFF2-40B4-BE49-F238E27FC236}">
                  <a16:creationId xmlns:a16="http://schemas.microsoft.com/office/drawing/2014/main" id="{604C8283-ACC0-6EEB-EA19-B714E75BF961}"/>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tretch>
              <a:fillRect/>
            </a:stretch>
          </p:blipFill>
          <p:spPr>
            <a:xfrm>
              <a:off x="5645950" y="2203797"/>
              <a:ext cx="4500500" cy="2997908"/>
            </a:xfrm>
            <a:prstGeom prst="rect">
              <a:avLst/>
            </a:prstGeom>
          </p:spPr>
        </p:pic>
        <p:pic>
          <p:nvPicPr>
            <p:cNvPr id="10" name="Picture 9">
              <a:extLst>
                <a:ext uri="{FF2B5EF4-FFF2-40B4-BE49-F238E27FC236}">
                  <a16:creationId xmlns:a16="http://schemas.microsoft.com/office/drawing/2014/main" id="{2408A4BE-557A-D224-4664-6934E678A8C5}"/>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1405956" y="2194678"/>
              <a:ext cx="4005445" cy="3004084"/>
            </a:xfrm>
            <a:prstGeom prst="rect">
              <a:avLst/>
            </a:prstGeom>
          </p:spPr>
        </p:pic>
      </p:grpSp>
    </p:spTree>
    <p:extLst>
      <p:ext uri="{BB962C8B-B14F-4D97-AF65-F5344CB8AC3E}">
        <p14:creationId xmlns:p14="http://schemas.microsoft.com/office/powerpoint/2010/main" val="713105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C86CA-BE00-2805-3573-EAB21E1476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2373DE-A98C-1B1A-D735-213B5273EEC1}"/>
              </a:ext>
            </a:extLst>
          </p:cNvPr>
          <p:cNvSpPr>
            <a:spLocks noGrp="1"/>
          </p:cNvSpPr>
          <p:nvPr>
            <p:ph type="title"/>
          </p:nvPr>
        </p:nvSpPr>
        <p:spPr/>
        <p:txBody>
          <a:bodyPr/>
          <a:lstStyle/>
          <a:p>
            <a:r>
              <a:rPr lang="en-US" dirty="0"/>
              <a:t>Integrate: Frictional forces &amp; surfaces</a:t>
            </a:r>
            <a:endParaRPr lang="en-AU" dirty="0"/>
          </a:p>
        </p:txBody>
      </p:sp>
      <p:sp>
        <p:nvSpPr>
          <p:cNvPr id="3" name="Content Placeholder 2">
            <a:extLst>
              <a:ext uri="{FF2B5EF4-FFF2-40B4-BE49-F238E27FC236}">
                <a16:creationId xmlns:a16="http://schemas.microsoft.com/office/drawing/2014/main" id="{AD0ADB94-CA60-F78E-5CD0-1B4992E26ED5}"/>
              </a:ext>
            </a:extLst>
          </p:cNvPr>
          <p:cNvSpPr>
            <a:spLocks noGrp="1"/>
          </p:cNvSpPr>
          <p:nvPr>
            <p:ph sz="quarter" idx="13"/>
          </p:nvPr>
        </p:nvSpPr>
        <p:spPr>
          <a:xfrm>
            <a:off x="920425" y="1536630"/>
            <a:ext cx="10706664" cy="310740"/>
          </a:xfrm>
        </p:spPr>
        <p:txBody>
          <a:bodyPr/>
          <a:lstStyle/>
          <a:p>
            <a:r>
              <a:rPr lang="en-GB" sz="2400" b="0" dirty="0"/>
              <a:t>What surface would be best for a starting block, and why?</a:t>
            </a:r>
            <a:endParaRPr lang="en-AU" sz="2400" b="0" dirty="0"/>
          </a:p>
          <a:p>
            <a:endParaRPr lang="en-AU" b="0" dirty="0"/>
          </a:p>
          <a:p>
            <a:endParaRPr lang="en-AU" b="0" dirty="0"/>
          </a:p>
          <a:p>
            <a:endParaRPr lang="en-AU" b="0" dirty="0"/>
          </a:p>
          <a:p>
            <a:endParaRPr lang="en-AU" dirty="0"/>
          </a:p>
          <a:p>
            <a:endParaRPr lang="en-AU" dirty="0"/>
          </a:p>
        </p:txBody>
      </p:sp>
      <p:sp>
        <p:nvSpPr>
          <p:cNvPr id="5" name="Slide Number Placeholder 4">
            <a:extLst>
              <a:ext uri="{FF2B5EF4-FFF2-40B4-BE49-F238E27FC236}">
                <a16:creationId xmlns:a16="http://schemas.microsoft.com/office/drawing/2014/main" id="{4A36D4FF-5767-798D-ABB6-F9B66CBF7A5B}"/>
              </a:ext>
            </a:extLst>
          </p:cNvPr>
          <p:cNvSpPr>
            <a:spLocks noGrp="1"/>
          </p:cNvSpPr>
          <p:nvPr>
            <p:ph type="sldNum" sz="quarter" idx="4"/>
          </p:nvPr>
        </p:nvSpPr>
        <p:spPr/>
        <p:txBody>
          <a:bodyPr/>
          <a:lstStyle/>
          <a:p>
            <a:endParaRPr lang="en-AU" dirty="0"/>
          </a:p>
          <a:p>
            <a:endParaRPr lang="en-AU" sz="1200" dirty="0">
              <a:solidFill>
                <a:schemeClr val="bg2"/>
              </a:solidFill>
            </a:endParaRPr>
          </a:p>
        </p:txBody>
      </p:sp>
      <p:sp>
        <p:nvSpPr>
          <p:cNvPr id="6" name="Footer Placeholder 5">
            <a:extLst>
              <a:ext uri="{FF2B5EF4-FFF2-40B4-BE49-F238E27FC236}">
                <a16:creationId xmlns:a16="http://schemas.microsoft.com/office/drawing/2014/main" id="{C822DA5D-185B-4E3A-81F3-B7A2ED98694C}"/>
              </a:ext>
            </a:extLst>
          </p:cNvPr>
          <p:cNvSpPr>
            <a:spLocks noGrp="1"/>
          </p:cNvSpPr>
          <p:nvPr>
            <p:ph type="ftr" sz="quarter" idx="16"/>
          </p:nvPr>
        </p:nvSpPr>
        <p:spPr/>
        <p:txBody>
          <a:bodyPr/>
          <a:lstStyle/>
          <a:p>
            <a:r>
              <a:rPr lang="en-AU"/>
              <a:t>scienceconnections.edu.au</a:t>
            </a:r>
            <a:endParaRPr lang="en-AU" dirty="0"/>
          </a:p>
        </p:txBody>
      </p:sp>
      <p:grpSp>
        <p:nvGrpSpPr>
          <p:cNvPr id="9" name="Group 8">
            <a:extLst>
              <a:ext uri="{FF2B5EF4-FFF2-40B4-BE49-F238E27FC236}">
                <a16:creationId xmlns:a16="http://schemas.microsoft.com/office/drawing/2014/main" id="{94F73EDB-9859-4672-A07D-AB31E26F95F8}"/>
              </a:ext>
            </a:extLst>
          </p:cNvPr>
          <p:cNvGrpSpPr/>
          <p:nvPr/>
        </p:nvGrpSpPr>
        <p:grpSpPr>
          <a:xfrm>
            <a:off x="1055441" y="2338312"/>
            <a:ext cx="9631070" cy="2737678"/>
            <a:chOff x="875420" y="2338312"/>
            <a:chExt cx="9631070" cy="2737678"/>
          </a:xfrm>
        </p:grpSpPr>
        <p:sp>
          <p:nvSpPr>
            <p:cNvPr id="4" name="Rectangle: Folded Corner 3">
              <a:extLst>
                <a:ext uri="{FF2B5EF4-FFF2-40B4-BE49-F238E27FC236}">
                  <a16:creationId xmlns:a16="http://schemas.microsoft.com/office/drawing/2014/main" id="{D6C545E8-5D6E-CE5E-C3E5-9687D0BE18EF}"/>
                </a:ext>
              </a:extLst>
            </p:cNvPr>
            <p:cNvSpPr/>
            <p:nvPr/>
          </p:nvSpPr>
          <p:spPr>
            <a:xfrm>
              <a:off x="4205790" y="2348880"/>
              <a:ext cx="2970330" cy="2727110"/>
            </a:xfrm>
            <a:prstGeom prst="foldedCorner">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endParaRPr lang="en-AU" b="1">
                <a:solidFill>
                  <a:srgbClr val="000000"/>
                </a:solidFill>
              </a:endParaRPr>
            </a:p>
            <a:p>
              <a:pPr algn="ctr"/>
              <a:r>
                <a:rPr lang="en-AU" b="1">
                  <a:solidFill>
                    <a:srgbClr val="000000"/>
                  </a:solidFill>
                </a:rPr>
                <a:t>Reasoning</a:t>
              </a:r>
            </a:p>
            <a:p>
              <a:pPr marL="90488" algn="ctr"/>
              <a:endParaRPr lang="en-AU" sz="1000" b="1">
                <a:solidFill>
                  <a:srgbClr val="000000"/>
                </a:solidFill>
              </a:endParaRPr>
            </a:p>
            <a:p>
              <a:pPr algn="ctr"/>
              <a:endParaRPr lang="en-AU">
                <a:solidFill>
                  <a:schemeClr val="tx1"/>
                </a:solidFill>
              </a:endParaRPr>
            </a:p>
          </p:txBody>
        </p:sp>
        <p:sp>
          <p:nvSpPr>
            <p:cNvPr id="7" name="Rectangle: Folded Corner 6">
              <a:extLst>
                <a:ext uri="{FF2B5EF4-FFF2-40B4-BE49-F238E27FC236}">
                  <a16:creationId xmlns:a16="http://schemas.microsoft.com/office/drawing/2014/main" id="{6D5E5066-FC98-2240-2386-563043ADDC36}"/>
                </a:ext>
              </a:extLst>
            </p:cNvPr>
            <p:cNvSpPr/>
            <p:nvPr/>
          </p:nvSpPr>
          <p:spPr>
            <a:xfrm>
              <a:off x="875420" y="2348880"/>
              <a:ext cx="2970330" cy="2727110"/>
            </a:xfrm>
            <a:prstGeom prst="foldedCorner">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endParaRPr lang="en-AU" b="1">
                <a:solidFill>
                  <a:srgbClr val="000000"/>
                </a:solidFill>
              </a:endParaRPr>
            </a:p>
            <a:p>
              <a:pPr algn="ctr"/>
              <a:r>
                <a:rPr lang="en-AU" b="1">
                  <a:solidFill>
                    <a:srgbClr val="000000"/>
                  </a:solidFill>
                </a:rPr>
                <a:t>Claim</a:t>
              </a:r>
            </a:p>
            <a:p>
              <a:pPr algn="ctr"/>
              <a:endParaRPr lang="en-AU" sz="1600" b="1">
                <a:solidFill>
                  <a:srgbClr val="000000"/>
                </a:solidFill>
              </a:endParaRPr>
            </a:p>
            <a:p>
              <a:pPr algn="ctr">
                <a:lnSpc>
                  <a:spcPct val="150000"/>
                </a:lnSpc>
                <a:tabLst>
                  <a:tab pos="2689225" algn="l"/>
                </a:tabLst>
              </a:pPr>
              <a:r>
                <a:rPr lang="en-AU" sz="1600" b="1" i="1">
                  <a:solidFill>
                    <a:srgbClr val="000000"/>
                  </a:solidFill>
                </a:rPr>
                <a:t>A starting block should be covered with…</a:t>
              </a:r>
              <a:endParaRPr lang="en-AU">
                <a:solidFill>
                  <a:schemeClr val="tx1"/>
                </a:solidFill>
              </a:endParaRPr>
            </a:p>
          </p:txBody>
        </p:sp>
        <p:sp>
          <p:nvSpPr>
            <p:cNvPr id="8" name="Rectangle: Folded Corner 7">
              <a:extLst>
                <a:ext uri="{FF2B5EF4-FFF2-40B4-BE49-F238E27FC236}">
                  <a16:creationId xmlns:a16="http://schemas.microsoft.com/office/drawing/2014/main" id="{FDF0E7E7-EC91-A6A5-8C1C-C4FF008455D1}"/>
                </a:ext>
              </a:extLst>
            </p:cNvPr>
            <p:cNvSpPr/>
            <p:nvPr/>
          </p:nvSpPr>
          <p:spPr>
            <a:xfrm>
              <a:off x="7536160" y="2338312"/>
              <a:ext cx="2970330" cy="2727110"/>
            </a:xfrm>
            <a:prstGeom prst="foldedCorner">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endParaRPr lang="en-AU" b="1">
                <a:solidFill>
                  <a:srgbClr val="000000"/>
                </a:solidFill>
              </a:endParaRPr>
            </a:p>
            <a:p>
              <a:pPr algn="ctr"/>
              <a:r>
                <a:rPr lang="en-AU" b="1">
                  <a:solidFill>
                    <a:srgbClr val="000000"/>
                  </a:solidFill>
                </a:rPr>
                <a:t>Evidence</a:t>
              </a:r>
            </a:p>
            <a:p>
              <a:pPr algn="ctr"/>
              <a:endParaRPr lang="en-AU" sz="1600" b="1">
                <a:solidFill>
                  <a:srgbClr val="000000"/>
                </a:solidFill>
              </a:endParaRPr>
            </a:p>
          </p:txBody>
        </p:sp>
      </p:grpSp>
    </p:spTree>
    <p:extLst>
      <p:ext uri="{BB962C8B-B14F-4D97-AF65-F5344CB8AC3E}">
        <p14:creationId xmlns:p14="http://schemas.microsoft.com/office/powerpoint/2010/main" val="2766349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AE7BC-76A1-B612-C987-04734F2C9E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EBC056-36A3-3505-06B2-12B2ECB77E97}"/>
              </a:ext>
            </a:extLst>
          </p:cNvPr>
          <p:cNvSpPr>
            <a:spLocks noGrp="1"/>
          </p:cNvSpPr>
          <p:nvPr>
            <p:ph type="title"/>
          </p:nvPr>
        </p:nvSpPr>
        <p:spPr>
          <a:xfrm>
            <a:off x="789935" y="711261"/>
            <a:ext cx="10616400" cy="531544"/>
          </a:xfrm>
        </p:spPr>
        <p:txBody>
          <a:bodyPr/>
          <a:lstStyle/>
          <a:p>
            <a:r>
              <a:rPr lang="en-AU" dirty="0"/>
              <a:t>What are forces?</a:t>
            </a:r>
          </a:p>
        </p:txBody>
      </p:sp>
      <p:sp>
        <p:nvSpPr>
          <p:cNvPr id="3" name="Content Placeholder 2">
            <a:extLst>
              <a:ext uri="{FF2B5EF4-FFF2-40B4-BE49-F238E27FC236}">
                <a16:creationId xmlns:a16="http://schemas.microsoft.com/office/drawing/2014/main" id="{96EA23FC-8610-B447-4C84-A74F304F6DF1}"/>
              </a:ext>
            </a:extLst>
          </p:cNvPr>
          <p:cNvSpPr>
            <a:spLocks noGrp="1"/>
          </p:cNvSpPr>
          <p:nvPr>
            <p:ph sz="quarter" idx="13"/>
          </p:nvPr>
        </p:nvSpPr>
        <p:spPr>
          <a:xfrm>
            <a:off x="789936" y="1503000"/>
            <a:ext cx="10616398" cy="3852000"/>
          </a:xfrm>
        </p:spPr>
        <p:txBody>
          <a:bodyPr/>
          <a:lstStyle/>
          <a:p>
            <a:r>
              <a:rPr lang="en-GB" sz="2400" b="0" dirty="0"/>
              <a:t>A </a:t>
            </a:r>
            <a:r>
              <a:rPr lang="en-GB" sz="2400" dirty="0"/>
              <a:t>force</a:t>
            </a:r>
            <a:r>
              <a:rPr lang="en-GB" sz="2400" b="0" dirty="0"/>
              <a:t> is a </a:t>
            </a:r>
            <a:r>
              <a:rPr lang="en-GB" sz="2400" dirty="0"/>
              <a:t>push or pull</a:t>
            </a:r>
            <a:r>
              <a:rPr lang="en-GB" sz="2400" b="0" dirty="0"/>
              <a:t> that acts </a:t>
            </a:r>
            <a:r>
              <a:rPr lang="en-GB" sz="2400" dirty="0"/>
              <a:t>on</a:t>
            </a:r>
            <a:r>
              <a:rPr lang="en-GB" sz="2400" b="0" dirty="0"/>
              <a:t> an object when it </a:t>
            </a:r>
            <a:r>
              <a:rPr lang="en-GB" sz="2400" dirty="0"/>
              <a:t>interacts</a:t>
            </a:r>
            <a:r>
              <a:rPr lang="en-GB" sz="2400" b="0" dirty="0"/>
              <a:t> with another object.</a:t>
            </a:r>
          </a:p>
          <a:p>
            <a:pPr marL="914400" indent="-454025">
              <a:lnSpc>
                <a:spcPct val="150000"/>
              </a:lnSpc>
              <a:buFont typeface="Wingdings" panose="05000000000000000000" pitchFamily="2" charset="2"/>
              <a:buChar char="Ø"/>
            </a:pPr>
            <a:r>
              <a:rPr lang="en-AU" sz="2200" b="0" dirty="0"/>
              <a:t>Forces can exert a push or pull through direct contact or from a distance.</a:t>
            </a:r>
          </a:p>
          <a:p>
            <a:pPr marL="914400" indent="-454025">
              <a:lnSpc>
                <a:spcPct val="150000"/>
              </a:lnSpc>
              <a:buFont typeface="Wingdings" panose="05000000000000000000" pitchFamily="2" charset="2"/>
              <a:buChar char="Ø"/>
            </a:pPr>
            <a:r>
              <a:rPr lang="en-AU" sz="2200" b="0" dirty="0"/>
              <a:t>Forces always </a:t>
            </a:r>
            <a:r>
              <a:rPr lang="en-AU" sz="2200" dirty="0"/>
              <a:t>act in pairs </a:t>
            </a:r>
            <a:r>
              <a:rPr lang="en-AU" sz="2200" b="0" dirty="0"/>
              <a:t>because they are in an interaction. </a:t>
            </a:r>
          </a:p>
          <a:p>
            <a:pPr marL="914400" indent="-454025">
              <a:lnSpc>
                <a:spcPct val="150000"/>
              </a:lnSpc>
              <a:buFont typeface="Wingdings" panose="05000000000000000000" pitchFamily="2" charset="2"/>
              <a:buChar char="Ø"/>
            </a:pPr>
            <a:r>
              <a:rPr lang="en-GB" sz="2200" b="0" dirty="0"/>
              <a:t>Forces can </a:t>
            </a:r>
            <a:r>
              <a:rPr lang="en-GB" sz="2200" dirty="0"/>
              <a:t>change the motion </a:t>
            </a:r>
            <a:r>
              <a:rPr lang="en-GB" sz="2200" b="0" dirty="0"/>
              <a:t>of an object; they can make stationary objects move and cause moving objects to speed up, slow down, or stop. </a:t>
            </a:r>
          </a:p>
          <a:p>
            <a:pPr marL="914400" indent="-454025">
              <a:lnSpc>
                <a:spcPct val="150000"/>
              </a:lnSpc>
              <a:buFont typeface="Wingdings" panose="05000000000000000000" pitchFamily="2" charset="2"/>
              <a:buChar char="Ø"/>
            </a:pPr>
            <a:r>
              <a:rPr lang="en-GB" sz="2200" b="0" dirty="0"/>
              <a:t>Forces can </a:t>
            </a:r>
            <a:r>
              <a:rPr lang="en-GB" sz="2200" dirty="0"/>
              <a:t>change the direction </a:t>
            </a:r>
            <a:r>
              <a:rPr lang="en-GB" sz="2200" b="0" dirty="0"/>
              <a:t>an object is moving and can even change its shape. </a:t>
            </a:r>
            <a:r>
              <a:rPr lang="en-AU" sz="2200" dirty="0"/>
              <a:t> </a:t>
            </a:r>
          </a:p>
          <a:p>
            <a:endParaRPr lang="en-AU" sz="1400" b="0" dirty="0"/>
          </a:p>
          <a:p>
            <a:endParaRPr lang="en-AU" sz="1400" b="0" dirty="0"/>
          </a:p>
          <a:p>
            <a:r>
              <a:rPr lang="en-AU" dirty="0"/>
              <a:t> </a:t>
            </a:r>
          </a:p>
        </p:txBody>
      </p:sp>
      <p:sp>
        <p:nvSpPr>
          <p:cNvPr id="4" name="Footer Placeholder 3">
            <a:extLst>
              <a:ext uri="{FF2B5EF4-FFF2-40B4-BE49-F238E27FC236}">
                <a16:creationId xmlns:a16="http://schemas.microsoft.com/office/drawing/2014/main" id="{874865FC-7D33-7F24-D18F-0C8841CB1F95}"/>
              </a:ext>
            </a:extLst>
          </p:cNvPr>
          <p:cNvSpPr>
            <a:spLocks noGrp="1"/>
          </p:cNvSpPr>
          <p:nvPr>
            <p:ph type="ftr" sz="quarter" idx="14"/>
          </p:nvPr>
        </p:nvSpPr>
        <p:spPr>
          <a:xfrm>
            <a:off x="3985527" y="6264315"/>
            <a:ext cx="4220946" cy="310740"/>
          </a:xfrm>
        </p:spPr>
        <p:txBody>
          <a:bodyPr/>
          <a:lstStyle/>
          <a:p>
            <a:r>
              <a:rPr lang="en-AU"/>
              <a:t>scienceconnections.edu.au</a:t>
            </a:r>
            <a:endParaRPr lang="en-AU" dirty="0"/>
          </a:p>
        </p:txBody>
      </p:sp>
      <p:sp>
        <p:nvSpPr>
          <p:cNvPr id="6" name="Slide Number Placeholder 5">
            <a:extLst>
              <a:ext uri="{FF2B5EF4-FFF2-40B4-BE49-F238E27FC236}">
                <a16:creationId xmlns:a16="http://schemas.microsoft.com/office/drawing/2014/main" id="{30F96419-B408-3302-7528-4CB9C0D1DB97}"/>
              </a:ext>
            </a:extLst>
          </p:cNvPr>
          <p:cNvSpPr>
            <a:spLocks noGrp="1"/>
          </p:cNvSpPr>
          <p:nvPr>
            <p:ph type="sldNum" sz="quarter" idx="4"/>
          </p:nvPr>
        </p:nvSpPr>
        <p:spPr/>
        <p:txBody>
          <a:bodyPr/>
          <a:lstStyle/>
          <a:p>
            <a:fld id="{29D5CE74-914C-4689-99FC-1AEF49CE2B47}" type="slidenum">
              <a:rPr lang="en-AU" smtClean="0"/>
              <a:pPr/>
              <a:t>6</a:t>
            </a:fld>
            <a:endParaRPr lang="en-AU" sz="1200" dirty="0">
              <a:solidFill>
                <a:schemeClr val="bg2"/>
              </a:solidFill>
            </a:endParaRPr>
          </a:p>
        </p:txBody>
      </p:sp>
    </p:spTree>
    <p:extLst>
      <p:ext uri="{BB962C8B-B14F-4D97-AF65-F5344CB8AC3E}">
        <p14:creationId xmlns:p14="http://schemas.microsoft.com/office/powerpoint/2010/main" val="27865390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71E32-2238-0620-63D1-D7A49EA6B8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F3C628-6FC9-4A51-9D7C-8D1AE2E5C093}"/>
              </a:ext>
            </a:extLst>
          </p:cNvPr>
          <p:cNvSpPr>
            <a:spLocks noGrp="1"/>
          </p:cNvSpPr>
          <p:nvPr>
            <p:ph type="title"/>
          </p:nvPr>
        </p:nvSpPr>
        <p:spPr/>
        <p:txBody>
          <a:bodyPr/>
          <a:lstStyle/>
          <a:p>
            <a:r>
              <a:rPr lang="en-AU" dirty="0"/>
              <a:t>Lesson 6</a:t>
            </a:r>
          </a:p>
        </p:txBody>
      </p:sp>
      <p:sp>
        <p:nvSpPr>
          <p:cNvPr id="3" name="Text Placeholder 2">
            <a:extLst>
              <a:ext uri="{FF2B5EF4-FFF2-40B4-BE49-F238E27FC236}">
                <a16:creationId xmlns:a16="http://schemas.microsoft.com/office/drawing/2014/main" id="{AB655576-623F-4DF6-2A02-D407ACABAC4B}"/>
              </a:ext>
            </a:extLst>
          </p:cNvPr>
          <p:cNvSpPr>
            <a:spLocks noGrp="1"/>
          </p:cNvSpPr>
          <p:nvPr>
            <p:ph type="body" sz="quarter" idx="10"/>
          </p:nvPr>
        </p:nvSpPr>
        <p:spPr/>
        <p:txBody>
          <a:bodyPr/>
          <a:lstStyle/>
          <a:p>
            <a:r>
              <a:rPr lang="en-AU" dirty="0"/>
              <a:t>Controlling the curve</a:t>
            </a:r>
          </a:p>
        </p:txBody>
      </p:sp>
      <p:sp>
        <p:nvSpPr>
          <p:cNvPr id="5" name="Footer Placeholder 4">
            <a:extLst>
              <a:ext uri="{FF2B5EF4-FFF2-40B4-BE49-F238E27FC236}">
                <a16:creationId xmlns:a16="http://schemas.microsoft.com/office/drawing/2014/main" id="{285D4F2B-5715-5757-B8EF-2F7193188406}"/>
              </a:ext>
            </a:extLst>
          </p:cNvPr>
          <p:cNvSpPr>
            <a:spLocks noGrp="1"/>
          </p:cNvSpPr>
          <p:nvPr>
            <p:ph type="ftr" sz="quarter" idx="11"/>
          </p:nvPr>
        </p:nvSpPr>
        <p:spPr>
          <a:xfrm>
            <a:off x="3985527" y="6264315"/>
            <a:ext cx="4220946" cy="310740"/>
          </a:xfrm>
        </p:spPr>
        <p:txBody>
          <a:bodyPr/>
          <a:lstStyle/>
          <a:p>
            <a:r>
              <a:rPr lang="en-AU"/>
              <a:t>scienceconnections.edu.au</a:t>
            </a:r>
            <a:endParaRPr lang="en-AU" dirty="0"/>
          </a:p>
        </p:txBody>
      </p:sp>
      <p:sp>
        <p:nvSpPr>
          <p:cNvPr id="6" name="Slide Number Placeholder 5">
            <a:extLst>
              <a:ext uri="{FF2B5EF4-FFF2-40B4-BE49-F238E27FC236}">
                <a16:creationId xmlns:a16="http://schemas.microsoft.com/office/drawing/2014/main" id="{AECC373A-01F0-EA4A-2CE6-C8848190B106}"/>
              </a:ext>
            </a:extLst>
          </p:cNvPr>
          <p:cNvSpPr>
            <a:spLocks noGrp="1"/>
          </p:cNvSpPr>
          <p:nvPr>
            <p:ph type="sldNum" sz="quarter" idx="4"/>
          </p:nvPr>
        </p:nvSpPr>
        <p:spPr/>
        <p:txBody>
          <a:bodyPr/>
          <a:lstStyle/>
          <a:p>
            <a:fld id="{29D5CE74-914C-4689-99FC-1AEF49CE2B47}" type="slidenum">
              <a:rPr lang="en-AU" smtClean="0"/>
              <a:pPr/>
              <a:t>60</a:t>
            </a:fld>
            <a:endParaRPr lang="en-AU" sz="1200" dirty="0">
              <a:solidFill>
                <a:schemeClr val="bg2"/>
              </a:solidFill>
            </a:endParaRPr>
          </a:p>
        </p:txBody>
      </p:sp>
    </p:spTree>
    <p:extLst>
      <p:ext uri="{BB962C8B-B14F-4D97-AF65-F5344CB8AC3E}">
        <p14:creationId xmlns:p14="http://schemas.microsoft.com/office/powerpoint/2010/main" val="23884593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B63F4-D9F2-079F-5AD7-D2CB5492F7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DA594F-861F-404C-C72C-ACEC210B6AA1}"/>
              </a:ext>
            </a:extLst>
          </p:cNvPr>
          <p:cNvSpPr>
            <a:spLocks noGrp="1"/>
          </p:cNvSpPr>
          <p:nvPr>
            <p:ph type="title"/>
          </p:nvPr>
        </p:nvSpPr>
        <p:spPr>
          <a:xfrm>
            <a:off x="789935" y="711261"/>
            <a:ext cx="10616400" cy="531544"/>
          </a:xfrm>
        </p:spPr>
        <p:txBody>
          <a:bodyPr anchor="t">
            <a:normAutofit/>
          </a:bodyPr>
          <a:lstStyle/>
          <a:p>
            <a:r>
              <a:rPr lang="en-US" dirty="0"/>
              <a:t>Re-orient</a:t>
            </a:r>
            <a:endParaRPr lang="en-AU" dirty="0"/>
          </a:p>
        </p:txBody>
      </p:sp>
      <p:sp>
        <p:nvSpPr>
          <p:cNvPr id="5" name="Slide Number Placeholder 4">
            <a:extLst>
              <a:ext uri="{FF2B5EF4-FFF2-40B4-BE49-F238E27FC236}">
                <a16:creationId xmlns:a16="http://schemas.microsoft.com/office/drawing/2014/main" id="{7AE1360B-7567-08F6-0062-65B8DC69572E}"/>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61</a:t>
            </a:fld>
            <a:endParaRPr lang="en-AU"/>
          </a:p>
        </p:txBody>
      </p:sp>
      <p:sp>
        <p:nvSpPr>
          <p:cNvPr id="6" name="Footer Placeholder 5">
            <a:extLst>
              <a:ext uri="{FF2B5EF4-FFF2-40B4-BE49-F238E27FC236}">
                <a16:creationId xmlns:a16="http://schemas.microsoft.com/office/drawing/2014/main" id="{837CF554-4F3A-D8BB-813F-FB6C38B69A8C}"/>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a:t>scienceconnections.edu.au</a:t>
            </a:r>
          </a:p>
        </p:txBody>
      </p:sp>
      <p:graphicFrame>
        <p:nvGraphicFramePr>
          <p:cNvPr id="12" name="Table 11">
            <a:extLst>
              <a:ext uri="{FF2B5EF4-FFF2-40B4-BE49-F238E27FC236}">
                <a16:creationId xmlns:a16="http://schemas.microsoft.com/office/drawing/2014/main" id="{F94515E4-238C-1948-9AB7-84C19B212073}"/>
              </a:ext>
            </a:extLst>
          </p:cNvPr>
          <p:cNvGraphicFramePr>
            <a:graphicFrameLocks noGrp="1"/>
          </p:cNvGraphicFramePr>
          <p:nvPr/>
        </p:nvGraphicFramePr>
        <p:xfrm>
          <a:off x="0" y="-1"/>
          <a:ext cx="1905000" cy="531543"/>
        </p:xfrm>
        <a:graphic>
          <a:graphicData uri="http://schemas.openxmlformats.org/drawingml/2006/table">
            <a:tbl>
              <a:tblPr/>
              <a:tblGrid>
                <a:gridCol w="1905000">
                  <a:extLst>
                    <a:ext uri="{9D8B030D-6E8A-4147-A177-3AD203B41FA5}">
                      <a16:colId xmlns:a16="http://schemas.microsoft.com/office/drawing/2014/main" val="2360053839"/>
                    </a:ext>
                  </a:extLst>
                </a:gridCol>
              </a:tblGrid>
              <a:tr h="531543">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1485898430"/>
                  </a:ext>
                </a:extLst>
              </a:tr>
            </a:tbl>
          </a:graphicData>
        </a:graphic>
      </p:graphicFrame>
      <p:graphicFrame>
        <p:nvGraphicFramePr>
          <p:cNvPr id="18" name="Table 17">
            <a:extLst>
              <a:ext uri="{FF2B5EF4-FFF2-40B4-BE49-F238E27FC236}">
                <a16:creationId xmlns:a16="http://schemas.microsoft.com/office/drawing/2014/main" id="{94542ED5-0699-CA08-4665-3C1A18D62178}"/>
              </a:ext>
            </a:extLst>
          </p:cNvPr>
          <p:cNvGraphicFramePr>
            <a:graphicFrameLocks noGrp="1"/>
          </p:cNvGraphicFramePr>
          <p:nvPr>
            <p:extLst>
              <p:ext uri="{D42A27DB-BD31-4B8C-83A1-F6EECF244321}">
                <p14:modId xmlns:p14="http://schemas.microsoft.com/office/powerpoint/2010/main" val="142665320"/>
              </p:ext>
            </p:extLst>
          </p:nvPr>
        </p:nvGraphicFramePr>
        <p:xfrm>
          <a:off x="790575" y="1692275"/>
          <a:ext cx="10173259" cy="3937685"/>
        </p:xfrm>
        <a:graphic>
          <a:graphicData uri="http://schemas.openxmlformats.org/drawingml/2006/table">
            <a:tbl>
              <a:tblPr firstRow="1" bandRow="1">
                <a:tableStyleId>{69012ECD-51FC-41F1-AA8D-1B2483CD663E}</a:tableStyleId>
              </a:tblPr>
              <a:tblGrid>
                <a:gridCol w="1982349">
                  <a:extLst>
                    <a:ext uri="{9D8B030D-6E8A-4147-A177-3AD203B41FA5}">
                      <a16:colId xmlns:a16="http://schemas.microsoft.com/office/drawing/2014/main" val="1723900349"/>
                    </a:ext>
                  </a:extLst>
                </a:gridCol>
                <a:gridCol w="2340260">
                  <a:extLst>
                    <a:ext uri="{9D8B030D-6E8A-4147-A177-3AD203B41FA5}">
                      <a16:colId xmlns:a16="http://schemas.microsoft.com/office/drawing/2014/main" val="1369565762"/>
                    </a:ext>
                  </a:extLst>
                </a:gridCol>
                <a:gridCol w="5850650">
                  <a:extLst>
                    <a:ext uri="{9D8B030D-6E8A-4147-A177-3AD203B41FA5}">
                      <a16:colId xmlns:a16="http://schemas.microsoft.com/office/drawing/2014/main" val="3119623966"/>
                    </a:ext>
                  </a:extLst>
                </a:gridCol>
              </a:tblGrid>
              <a:tr h="506627">
                <a:tc>
                  <a:txBody>
                    <a:bodyPr/>
                    <a:lstStyle/>
                    <a:p>
                      <a:pPr algn="ctr"/>
                      <a:r>
                        <a:rPr lang="en-US" sz="1600" dirty="0"/>
                        <a:t>Surface</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lang="en-US" sz="1600" dirty="0"/>
                        <a:t>Impact on motion</a:t>
                      </a:r>
                      <a:endParaRPr lang="en-AU" sz="1600" dirty="0"/>
                    </a:p>
                    <a:p>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Examples in sport</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7246304"/>
                  </a:ext>
                </a:extLst>
              </a:tr>
              <a:tr h="641727">
                <a:tc>
                  <a:txBody>
                    <a:bodyPr/>
                    <a:lstStyle/>
                    <a:p>
                      <a:pPr algn="ctr"/>
                      <a:r>
                        <a:rPr lang="en-US" sz="1600" dirty="0"/>
                        <a:t>decreases friction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person or object goes faster</a:t>
                      </a:r>
                    </a:p>
                    <a:p>
                      <a:pPr algn="ctr"/>
                      <a:endParaRPr lang="en-US" sz="1600" dirty="0"/>
                    </a:p>
                    <a:p>
                      <a:pPr algn="ct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a:buFont typeface="Courier New" panose="02070309020205020404" pitchFamily="49" charset="0"/>
                        <a:buNone/>
                      </a:pP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4229319"/>
                  </a:ext>
                </a:extLst>
              </a:tr>
              <a:tr h="1182129">
                <a:tc>
                  <a:txBody>
                    <a:bodyPr/>
                    <a:lstStyle/>
                    <a:p>
                      <a:pPr algn="ctr"/>
                      <a:r>
                        <a:rPr lang="en-US" sz="1600" dirty="0"/>
                        <a:t>increases friction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person or object goes faster or with better control</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1218804"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8373023"/>
                  </a:ext>
                </a:extLst>
              </a:tr>
              <a:tr h="1182129">
                <a:tc>
                  <a:txBody>
                    <a:bodyPr/>
                    <a:lstStyle/>
                    <a:p>
                      <a:pPr algn="ctr"/>
                      <a:r>
                        <a:rPr lang="en-US" sz="1600" dirty="0"/>
                        <a:t>increases friction</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t>person or object goes slower or stops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1218804"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en-AU" sz="1600" dirty="0"/>
                    </a:p>
                    <a:p>
                      <a:pPr marL="0" indent="0">
                        <a:buFont typeface="Courier New" panose="02070309020205020404" pitchFamily="49" charset="0"/>
                        <a:buNone/>
                      </a:pP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1301612"/>
                  </a:ext>
                </a:extLst>
              </a:tr>
            </a:tbl>
          </a:graphicData>
        </a:graphic>
      </p:graphicFrame>
    </p:spTree>
    <p:extLst>
      <p:ext uri="{BB962C8B-B14F-4D97-AF65-F5344CB8AC3E}">
        <p14:creationId xmlns:p14="http://schemas.microsoft.com/office/powerpoint/2010/main" val="27907307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8B074-357A-99B8-8543-4C43DEE76B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9E10BE-E489-01B3-15E8-2A65E304D584}"/>
              </a:ext>
            </a:extLst>
          </p:cNvPr>
          <p:cNvSpPr>
            <a:spLocks noGrp="1"/>
          </p:cNvSpPr>
          <p:nvPr>
            <p:ph type="title"/>
          </p:nvPr>
        </p:nvSpPr>
        <p:spPr/>
        <p:txBody>
          <a:bodyPr/>
          <a:lstStyle/>
          <a:p>
            <a:r>
              <a:rPr lang="en-US" dirty="0"/>
              <a:t>Controlling the curve</a:t>
            </a:r>
            <a:endParaRPr lang="en-AU" dirty="0"/>
          </a:p>
        </p:txBody>
      </p:sp>
      <p:sp>
        <p:nvSpPr>
          <p:cNvPr id="5" name="Slide Number Placeholder 4">
            <a:extLst>
              <a:ext uri="{FF2B5EF4-FFF2-40B4-BE49-F238E27FC236}">
                <a16:creationId xmlns:a16="http://schemas.microsoft.com/office/drawing/2014/main" id="{63D1EC0E-2980-6F95-D3EB-A0F8295824F4}"/>
              </a:ext>
            </a:extLst>
          </p:cNvPr>
          <p:cNvSpPr>
            <a:spLocks noGrp="1"/>
          </p:cNvSpPr>
          <p:nvPr>
            <p:ph type="sldNum" sz="quarter" idx="4"/>
          </p:nvPr>
        </p:nvSpPr>
        <p:spPr/>
        <p:txBody>
          <a:bodyPr/>
          <a:lstStyle/>
          <a:p>
            <a:endParaRPr lang="en-AU" dirty="0"/>
          </a:p>
          <a:p>
            <a:endParaRPr lang="en-AU" sz="1200" dirty="0">
              <a:solidFill>
                <a:schemeClr val="bg2"/>
              </a:solidFill>
            </a:endParaRPr>
          </a:p>
        </p:txBody>
      </p:sp>
      <p:sp>
        <p:nvSpPr>
          <p:cNvPr id="6" name="Footer Placeholder 5">
            <a:extLst>
              <a:ext uri="{FF2B5EF4-FFF2-40B4-BE49-F238E27FC236}">
                <a16:creationId xmlns:a16="http://schemas.microsoft.com/office/drawing/2014/main" id="{B3C0F9E3-826A-124D-CD0B-0C9860A9710D}"/>
              </a:ext>
            </a:extLst>
          </p:cNvPr>
          <p:cNvSpPr>
            <a:spLocks noGrp="1"/>
          </p:cNvSpPr>
          <p:nvPr>
            <p:ph type="ftr" sz="quarter" idx="16"/>
          </p:nvPr>
        </p:nvSpPr>
        <p:spPr/>
        <p:txBody>
          <a:bodyPr/>
          <a:lstStyle/>
          <a:p>
            <a:r>
              <a:rPr lang="en-AU"/>
              <a:t>scienceconnections.edu.au</a:t>
            </a:r>
            <a:endParaRPr lang="en-AU" dirty="0"/>
          </a:p>
        </p:txBody>
      </p:sp>
      <p:sp>
        <p:nvSpPr>
          <p:cNvPr id="9" name="TextBox 8">
            <a:extLst>
              <a:ext uri="{FF2B5EF4-FFF2-40B4-BE49-F238E27FC236}">
                <a16:creationId xmlns:a16="http://schemas.microsoft.com/office/drawing/2014/main" id="{13D5B89D-45B6-AFF7-96FE-2B8DFA0248AD}"/>
              </a:ext>
            </a:extLst>
          </p:cNvPr>
          <p:cNvSpPr txBox="1"/>
          <p:nvPr/>
        </p:nvSpPr>
        <p:spPr>
          <a:xfrm>
            <a:off x="807813" y="1339294"/>
            <a:ext cx="10031590" cy="461665"/>
          </a:xfrm>
          <a:prstGeom prst="rect">
            <a:avLst/>
          </a:prstGeom>
          <a:noFill/>
        </p:spPr>
        <p:txBody>
          <a:bodyPr wrap="square" rtlCol="0">
            <a:spAutoFit/>
          </a:bodyPr>
          <a:lstStyle/>
          <a:p>
            <a:r>
              <a:rPr lang="en-US" sz="2400" dirty="0"/>
              <a:t>How does gravitational force affect motion?</a:t>
            </a:r>
            <a:endParaRPr lang="en-AU" sz="2400" dirty="0"/>
          </a:p>
        </p:txBody>
      </p:sp>
      <p:sp>
        <p:nvSpPr>
          <p:cNvPr id="13" name="TextBox 12">
            <a:extLst>
              <a:ext uri="{FF2B5EF4-FFF2-40B4-BE49-F238E27FC236}">
                <a16:creationId xmlns:a16="http://schemas.microsoft.com/office/drawing/2014/main" id="{81E85C83-3A9E-644C-A681-125AEE264CD1}"/>
              </a:ext>
            </a:extLst>
          </p:cNvPr>
          <p:cNvSpPr txBox="1"/>
          <p:nvPr/>
        </p:nvSpPr>
        <p:spPr>
          <a:xfrm>
            <a:off x="4385810" y="4627214"/>
            <a:ext cx="7153120" cy="169277"/>
          </a:xfrm>
          <a:prstGeom prst="rect">
            <a:avLst/>
          </a:prstGeom>
          <a:noFill/>
        </p:spPr>
        <p:txBody>
          <a:bodyPr wrap="square">
            <a:spAutoFit/>
          </a:bodyPr>
          <a:lstStyle/>
          <a:p>
            <a:r>
              <a:rPr lang="en-GB" sz="500" dirty="0" err="1">
                <a:solidFill>
                  <a:srgbClr val="3366CC"/>
                </a:solidFill>
                <a:latin typeface="Arial" panose="020B0604020202020204" pitchFamily="34" charset="0"/>
              </a:rPr>
              <a:t>Flickerd</a:t>
            </a:r>
            <a:r>
              <a:rPr lang="en-GB" sz="500" dirty="0">
                <a:solidFill>
                  <a:srgbClr val="362B36"/>
                </a:solidFill>
                <a:latin typeface="Arial" panose="020B0604020202020204" pitchFamily="34" charset="0"/>
              </a:rPr>
              <a:t>, </a:t>
            </a:r>
            <a:r>
              <a:rPr lang="en-GB" sz="500" dirty="0">
                <a:solidFill>
                  <a:srgbClr val="3366CC"/>
                </a:solidFill>
                <a:latin typeface="Arial" panose="020B0604020202020204" pitchFamily="34" charset="0"/>
              </a:rPr>
              <a:t>CC BY-SA 4.0</a:t>
            </a:r>
            <a:r>
              <a:rPr lang="en-GB" sz="500" dirty="0">
                <a:solidFill>
                  <a:srgbClr val="362B36"/>
                </a:solidFill>
                <a:latin typeface="Arial" panose="020B0604020202020204" pitchFamily="34" charset="0"/>
              </a:rPr>
              <a:t>, via Wikimedia Commons, </a:t>
            </a:r>
            <a:r>
              <a:rPr lang="en-GB" sz="500" dirty="0">
                <a:solidFill>
                  <a:srgbClr val="3366CC"/>
                </a:solidFill>
                <a:latin typeface="Arial" panose="020B0604020202020204" pitchFamily="34" charset="0"/>
              </a:rPr>
              <a:t>Australian Paralympic Committee</a:t>
            </a:r>
            <a:r>
              <a:rPr lang="en-GB" sz="500" dirty="0">
                <a:solidFill>
                  <a:srgbClr val="362B36"/>
                </a:solidFill>
                <a:latin typeface="Arial" panose="020B0604020202020204" pitchFamily="34" charset="0"/>
              </a:rPr>
              <a:t>, </a:t>
            </a:r>
            <a:r>
              <a:rPr lang="en-GB" sz="500" dirty="0">
                <a:solidFill>
                  <a:srgbClr val="3366CC"/>
                </a:solidFill>
                <a:latin typeface="Arial" panose="020B0604020202020204" pitchFamily="34" charset="0"/>
              </a:rPr>
              <a:t>CC BY-SA 3.0</a:t>
            </a:r>
            <a:r>
              <a:rPr lang="en-GB" sz="500" dirty="0">
                <a:solidFill>
                  <a:srgbClr val="362B36"/>
                </a:solidFill>
                <a:latin typeface="Arial" panose="020B0604020202020204" pitchFamily="34" charset="0"/>
              </a:rPr>
              <a:t>, via Wikimedia Commons, </a:t>
            </a:r>
            <a:r>
              <a:rPr lang="en-GB" sz="500" dirty="0">
                <a:solidFill>
                  <a:srgbClr val="3366CC"/>
                </a:solidFill>
                <a:latin typeface="Arial" panose="020B0604020202020204" pitchFamily="34" charset="0"/>
              </a:rPr>
              <a:t>Amy Martin Photography</a:t>
            </a:r>
            <a:r>
              <a:rPr lang="en-GB" sz="500" dirty="0">
                <a:solidFill>
                  <a:srgbClr val="362B36"/>
                </a:solidFill>
                <a:latin typeface="Arial" panose="020B0604020202020204" pitchFamily="34" charset="0"/>
              </a:rPr>
              <a:t>, </a:t>
            </a:r>
            <a:r>
              <a:rPr lang="en-GB" sz="500" dirty="0">
                <a:solidFill>
                  <a:srgbClr val="3366CC"/>
                </a:solidFill>
                <a:latin typeface="Arial" panose="020B0604020202020204" pitchFamily="34" charset="0"/>
              </a:rPr>
              <a:t>CC BY-SA 4.0</a:t>
            </a:r>
            <a:r>
              <a:rPr lang="en-GB" sz="500" dirty="0">
                <a:solidFill>
                  <a:srgbClr val="362B36"/>
                </a:solidFill>
                <a:latin typeface="Arial" panose="020B0604020202020204" pitchFamily="34" charset="0"/>
              </a:rPr>
              <a:t>, via Wikimedia Commons</a:t>
            </a:r>
            <a:r>
              <a:rPr lang="en-GB" sz="500" dirty="0">
                <a:solidFill>
                  <a:srgbClr val="3366CC"/>
                </a:solidFill>
                <a:latin typeface="Arial" panose="020B0604020202020204" pitchFamily="34" charset="0"/>
              </a:rPr>
              <a:t>, </a:t>
            </a:r>
            <a:r>
              <a:rPr lang="en-GB" sz="500" dirty="0" err="1">
                <a:solidFill>
                  <a:srgbClr val="3366CC"/>
                </a:solidFill>
                <a:latin typeface="Arial" panose="020B0604020202020204" pitchFamily="34" charset="0"/>
              </a:rPr>
              <a:t>三色人</a:t>
            </a:r>
            <a:r>
              <a:rPr lang="en-GB" sz="500" dirty="0">
                <a:solidFill>
                  <a:srgbClr val="362B36"/>
                </a:solidFill>
                <a:latin typeface="Arial" panose="020B0604020202020204" pitchFamily="34" charset="0"/>
              </a:rPr>
              <a:t>, </a:t>
            </a:r>
            <a:r>
              <a:rPr lang="en-GB" sz="500" dirty="0">
                <a:solidFill>
                  <a:srgbClr val="3366CC"/>
                </a:solidFill>
                <a:latin typeface="Arial" panose="020B0604020202020204" pitchFamily="34" charset="0"/>
              </a:rPr>
              <a:t>CC BY 2.5 CN</a:t>
            </a:r>
            <a:r>
              <a:rPr lang="en-GB" sz="500" dirty="0">
                <a:solidFill>
                  <a:srgbClr val="362B36"/>
                </a:solidFill>
                <a:latin typeface="Arial" panose="020B0604020202020204" pitchFamily="34" charset="0"/>
              </a:rPr>
              <a:t>, via Wikimedia Commons</a:t>
            </a:r>
            <a:endParaRPr lang="en-AU" sz="800" dirty="0"/>
          </a:p>
        </p:txBody>
      </p:sp>
      <p:grpSp>
        <p:nvGrpSpPr>
          <p:cNvPr id="28" name="Group 27">
            <a:extLst>
              <a:ext uri="{FF2B5EF4-FFF2-40B4-BE49-F238E27FC236}">
                <a16:creationId xmlns:a16="http://schemas.microsoft.com/office/drawing/2014/main" id="{2E3CA94D-88B7-1E44-1DA4-1E6173171889}"/>
              </a:ext>
            </a:extLst>
          </p:cNvPr>
          <p:cNvGrpSpPr/>
          <p:nvPr/>
        </p:nvGrpSpPr>
        <p:grpSpPr>
          <a:xfrm>
            <a:off x="916739" y="2033807"/>
            <a:ext cx="10358522" cy="2575324"/>
            <a:chOff x="902022" y="1982739"/>
            <a:chExt cx="10358522" cy="2575324"/>
          </a:xfrm>
        </p:grpSpPr>
        <p:pic>
          <p:nvPicPr>
            <p:cNvPr id="11" name="Picture 10">
              <a:extLst>
                <a:ext uri="{FF2B5EF4-FFF2-40B4-BE49-F238E27FC236}">
                  <a16:creationId xmlns:a16="http://schemas.microsoft.com/office/drawing/2014/main" id="{0D3B234E-324E-1BBC-01E3-49AD831902D8}"/>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902022" y="1982739"/>
              <a:ext cx="2829102" cy="2575324"/>
            </a:xfrm>
            <a:prstGeom prst="rect">
              <a:avLst/>
            </a:prstGeom>
          </p:spPr>
        </p:pic>
        <p:pic>
          <p:nvPicPr>
            <p:cNvPr id="15" name="Picture 14">
              <a:extLst>
                <a:ext uri="{FF2B5EF4-FFF2-40B4-BE49-F238E27FC236}">
                  <a16:creationId xmlns:a16="http://schemas.microsoft.com/office/drawing/2014/main" id="{323362B6-29D5-57A5-8F7B-2A997C7B4C16}"/>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5826693" y="1992628"/>
              <a:ext cx="1845205" cy="2549790"/>
            </a:xfrm>
            <a:prstGeom prst="rect">
              <a:avLst/>
            </a:prstGeom>
          </p:spPr>
        </p:pic>
        <p:pic>
          <p:nvPicPr>
            <p:cNvPr id="19" name="Picture 18">
              <a:extLst>
                <a:ext uri="{FF2B5EF4-FFF2-40B4-BE49-F238E27FC236}">
                  <a16:creationId xmlns:a16="http://schemas.microsoft.com/office/drawing/2014/main" id="{1CD47C4A-2295-24D7-BB65-00FD82CD8B6D}"/>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3901311" y="2001425"/>
              <a:ext cx="1755195" cy="2549790"/>
            </a:xfrm>
            <a:prstGeom prst="rect">
              <a:avLst/>
            </a:prstGeom>
          </p:spPr>
        </p:pic>
        <p:pic>
          <p:nvPicPr>
            <p:cNvPr id="27" name="Picture 26">
              <a:extLst>
                <a:ext uri="{FF2B5EF4-FFF2-40B4-BE49-F238E27FC236}">
                  <a16:creationId xmlns:a16="http://schemas.microsoft.com/office/drawing/2014/main" id="{CD59058F-3B84-F7C5-BD07-0C999EC8EC54}"/>
                </a:ext>
              </a:extLst>
            </p:cNvPr>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842085" y="2008273"/>
              <a:ext cx="3418459" cy="2549790"/>
            </a:xfrm>
            <a:prstGeom prst="rect">
              <a:avLst/>
            </a:prstGeom>
          </p:spPr>
        </p:pic>
      </p:grpSp>
      <p:graphicFrame>
        <p:nvGraphicFramePr>
          <p:cNvPr id="29" name="Table 28">
            <a:extLst>
              <a:ext uri="{FF2B5EF4-FFF2-40B4-BE49-F238E27FC236}">
                <a16:creationId xmlns:a16="http://schemas.microsoft.com/office/drawing/2014/main" id="{E1C7E21C-DBF7-6769-0595-A1DAF84ACABF}"/>
              </a:ext>
            </a:extLst>
          </p:cNvPr>
          <p:cNvGraphicFramePr>
            <a:graphicFrameLocks noGrp="1"/>
          </p:cNvGraphicFramePr>
          <p:nvPr>
            <p:extLst>
              <p:ext uri="{D42A27DB-BD31-4B8C-83A1-F6EECF244321}">
                <p14:modId xmlns:p14="http://schemas.microsoft.com/office/powerpoint/2010/main" val="1447540214"/>
              </p:ext>
            </p:extLst>
          </p:nvPr>
        </p:nvGraphicFramePr>
        <p:xfrm>
          <a:off x="0" y="0"/>
          <a:ext cx="1905000" cy="185420"/>
        </p:xfrm>
        <a:graphic>
          <a:graphicData uri="http://schemas.openxmlformats.org/drawingml/2006/table">
            <a:tbl>
              <a:tblPr/>
              <a:tblGrid>
                <a:gridCol w="1905000">
                  <a:extLst>
                    <a:ext uri="{9D8B030D-6E8A-4147-A177-3AD203B41FA5}">
                      <a16:colId xmlns:a16="http://schemas.microsoft.com/office/drawing/2014/main" val="2552239571"/>
                    </a:ext>
                  </a:extLst>
                </a:gridCol>
              </a:tblGrid>
              <a:tr h="185420">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713018558"/>
                  </a:ext>
                </a:extLst>
              </a:tr>
            </a:tbl>
          </a:graphicData>
        </a:graphic>
      </p:graphicFrame>
      <p:graphicFrame>
        <p:nvGraphicFramePr>
          <p:cNvPr id="31" name="Table 30">
            <a:extLst>
              <a:ext uri="{FF2B5EF4-FFF2-40B4-BE49-F238E27FC236}">
                <a16:creationId xmlns:a16="http://schemas.microsoft.com/office/drawing/2014/main" id="{19B45A37-CDDE-6474-29B7-A27ABA0BA5B2}"/>
              </a:ext>
            </a:extLst>
          </p:cNvPr>
          <p:cNvGraphicFramePr>
            <a:graphicFrameLocks noGrp="1"/>
          </p:cNvGraphicFramePr>
          <p:nvPr>
            <p:extLst>
              <p:ext uri="{D42A27DB-BD31-4B8C-83A1-F6EECF244321}">
                <p14:modId xmlns:p14="http://schemas.microsoft.com/office/powerpoint/2010/main" val="874497916"/>
              </p:ext>
            </p:extLst>
          </p:nvPr>
        </p:nvGraphicFramePr>
        <p:xfrm>
          <a:off x="2225570" y="5241959"/>
          <a:ext cx="1905000" cy="904779"/>
        </p:xfrm>
        <a:graphic>
          <a:graphicData uri="http://schemas.openxmlformats.org/drawingml/2006/table">
            <a:tbl>
              <a:tblPr/>
              <a:tblGrid>
                <a:gridCol w="1905000">
                  <a:extLst>
                    <a:ext uri="{9D8B030D-6E8A-4147-A177-3AD203B41FA5}">
                      <a16:colId xmlns:a16="http://schemas.microsoft.com/office/drawing/2014/main" val="2807832845"/>
                    </a:ext>
                  </a:extLst>
                </a:gridCol>
              </a:tblGrid>
              <a:tr h="904779">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1157625638"/>
                  </a:ext>
                </a:extLst>
              </a:tr>
            </a:tbl>
          </a:graphicData>
        </a:graphic>
      </p:graphicFrame>
      <p:graphicFrame>
        <p:nvGraphicFramePr>
          <p:cNvPr id="32" name="Table 31">
            <a:extLst>
              <a:ext uri="{FF2B5EF4-FFF2-40B4-BE49-F238E27FC236}">
                <a16:creationId xmlns:a16="http://schemas.microsoft.com/office/drawing/2014/main" id="{AC005582-B9B6-1FE6-804B-D1B52244AFDF}"/>
              </a:ext>
            </a:extLst>
          </p:cNvPr>
          <p:cNvGraphicFramePr>
            <a:graphicFrameLocks noGrp="1"/>
          </p:cNvGraphicFramePr>
          <p:nvPr>
            <p:extLst>
              <p:ext uri="{D42A27DB-BD31-4B8C-83A1-F6EECF244321}">
                <p14:modId xmlns:p14="http://schemas.microsoft.com/office/powerpoint/2010/main" val="2726010408"/>
              </p:ext>
            </p:extLst>
          </p:nvPr>
        </p:nvGraphicFramePr>
        <p:xfrm>
          <a:off x="0" y="-1"/>
          <a:ext cx="1905000" cy="711261"/>
        </p:xfrm>
        <a:graphic>
          <a:graphicData uri="http://schemas.openxmlformats.org/drawingml/2006/table">
            <a:tbl>
              <a:tblPr/>
              <a:tblGrid>
                <a:gridCol w="1905000">
                  <a:extLst>
                    <a:ext uri="{9D8B030D-6E8A-4147-A177-3AD203B41FA5}">
                      <a16:colId xmlns:a16="http://schemas.microsoft.com/office/drawing/2014/main" val="2536012151"/>
                    </a:ext>
                  </a:extLst>
                </a:gridCol>
              </a:tblGrid>
              <a:tr h="711261">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4196581896"/>
                  </a:ext>
                </a:extLst>
              </a:tr>
            </a:tbl>
          </a:graphicData>
        </a:graphic>
      </p:graphicFrame>
      <p:graphicFrame>
        <p:nvGraphicFramePr>
          <p:cNvPr id="33" name="Table 32">
            <a:extLst>
              <a:ext uri="{FF2B5EF4-FFF2-40B4-BE49-F238E27FC236}">
                <a16:creationId xmlns:a16="http://schemas.microsoft.com/office/drawing/2014/main" id="{F370B286-E8E9-DF00-9662-8AE2503945DC}"/>
              </a:ext>
            </a:extLst>
          </p:cNvPr>
          <p:cNvGraphicFramePr>
            <a:graphicFrameLocks noGrp="1"/>
          </p:cNvGraphicFramePr>
          <p:nvPr>
            <p:extLst>
              <p:ext uri="{D42A27DB-BD31-4B8C-83A1-F6EECF244321}">
                <p14:modId xmlns:p14="http://schemas.microsoft.com/office/powerpoint/2010/main" val="3017542254"/>
              </p:ext>
            </p:extLst>
          </p:nvPr>
        </p:nvGraphicFramePr>
        <p:xfrm>
          <a:off x="3710735" y="5248806"/>
          <a:ext cx="1905000" cy="700473"/>
        </p:xfrm>
        <a:graphic>
          <a:graphicData uri="http://schemas.openxmlformats.org/drawingml/2006/table">
            <a:tbl>
              <a:tblPr/>
              <a:tblGrid>
                <a:gridCol w="1905000">
                  <a:extLst>
                    <a:ext uri="{9D8B030D-6E8A-4147-A177-3AD203B41FA5}">
                      <a16:colId xmlns:a16="http://schemas.microsoft.com/office/drawing/2014/main" val="3028389382"/>
                    </a:ext>
                  </a:extLst>
                </a:gridCol>
              </a:tblGrid>
              <a:tr h="700473">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4209167570"/>
                  </a:ext>
                </a:extLst>
              </a:tr>
            </a:tbl>
          </a:graphicData>
        </a:graphic>
      </p:graphicFrame>
    </p:spTree>
    <p:extLst>
      <p:ext uri="{BB962C8B-B14F-4D97-AF65-F5344CB8AC3E}">
        <p14:creationId xmlns:p14="http://schemas.microsoft.com/office/powerpoint/2010/main" val="1843659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583EE-AEFA-F6C0-FC83-672BF94634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ED5F77-56B8-1BB5-53AF-406E542C8E4A}"/>
              </a:ext>
            </a:extLst>
          </p:cNvPr>
          <p:cNvSpPr>
            <a:spLocks noGrp="1"/>
          </p:cNvSpPr>
          <p:nvPr>
            <p:ph type="title"/>
          </p:nvPr>
        </p:nvSpPr>
        <p:spPr/>
        <p:txBody>
          <a:bodyPr/>
          <a:lstStyle/>
          <a:p>
            <a:r>
              <a:rPr lang="en-US" sz="4000" dirty="0"/>
              <a:t>How does gravitational force affect motion?</a:t>
            </a:r>
            <a:endParaRPr lang="en-AU" sz="4000" dirty="0"/>
          </a:p>
        </p:txBody>
      </p:sp>
      <p:sp>
        <p:nvSpPr>
          <p:cNvPr id="3" name="Slide Number Placeholder 2">
            <a:extLst>
              <a:ext uri="{FF2B5EF4-FFF2-40B4-BE49-F238E27FC236}">
                <a16:creationId xmlns:a16="http://schemas.microsoft.com/office/drawing/2014/main" id="{00DF00CE-305D-172A-2C48-951072747814}"/>
              </a:ext>
            </a:extLst>
          </p:cNvPr>
          <p:cNvSpPr>
            <a:spLocks noGrp="1"/>
          </p:cNvSpPr>
          <p:nvPr>
            <p:ph type="sldNum" sz="quarter" idx="4"/>
          </p:nvPr>
        </p:nvSpPr>
        <p:spPr/>
        <p:txBody>
          <a:bodyPr/>
          <a:lstStyle/>
          <a:p>
            <a:fld id="{29D5CE74-914C-4689-99FC-1AEF49CE2B47}" type="slidenum">
              <a:rPr lang="en-AU" smtClean="0"/>
              <a:pPr/>
              <a:t>63</a:t>
            </a:fld>
            <a:endParaRPr lang="en-AU" sz="1200" dirty="0">
              <a:solidFill>
                <a:schemeClr val="bg2"/>
              </a:solidFill>
            </a:endParaRPr>
          </a:p>
        </p:txBody>
      </p:sp>
      <p:sp>
        <p:nvSpPr>
          <p:cNvPr id="4" name="Footer Placeholder 3">
            <a:extLst>
              <a:ext uri="{FF2B5EF4-FFF2-40B4-BE49-F238E27FC236}">
                <a16:creationId xmlns:a16="http://schemas.microsoft.com/office/drawing/2014/main" id="{757933EE-E36C-A04D-5CFD-C3BC4FB32517}"/>
              </a:ext>
            </a:extLst>
          </p:cNvPr>
          <p:cNvSpPr>
            <a:spLocks noGrp="1"/>
          </p:cNvSpPr>
          <p:nvPr>
            <p:ph type="ftr" sz="quarter" idx="10"/>
          </p:nvPr>
        </p:nvSpPr>
        <p:spPr/>
        <p:txBody>
          <a:bodyPr/>
          <a:lstStyle/>
          <a:p>
            <a:r>
              <a:rPr lang="en-AU"/>
              <a:t>scienceconnections.edu.au</a:t>
            </a:r>
            <a:endParaRPr lang="en-AU" dirty="0"/>
          </a:p>
        </p:txBody>
      </p:sp>
    </p:spTree>
    <p:extLst>
      <p:ext uri="{BB962C8B-B14F-4D97-AF65-F5344CB8AC3E}">
        <p14:creationId xmlns:p14="http://schemas.microsoft.com/office/powerpoint/2010/main" val="33036229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23723-E7A3-585F-7E93-538E381D65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29B539-3268-3B9A-4844-DA488C0D4CED}"/>
              </a:ext>
            </a:extLst>
          </p:cNvPr>
          <p:cNvSpPr>
            <a:spLocks noGrp="1"/>
          </p:cNvSpPr>
          <p:nvPr>
            <p:ph type="title"/>
          </p:nvPr>
        </p:nvSpPr>
        <p:spPr/>
        <p:txBody>
          <a:bodyPr/>
          <a:lstStyle/>
          <a:p>
            <a:r>
              <a:rPr lang="en-US" dirty="0"/>
              <a:t>Controlling the curve</a:t>
            </a:r>
            <a:endParaRPr lang="en-AU" dirty="0"/>
          </a:p>
        </p:txBody>
      </p:sp>
      <p:sp>
        <p:nvSpPr>
          <p:cNvPr id="5" name="Slide Number Placeholder 4">
            <a:extLst>
              <a:ext uri="{FF2B5EF4-FFF2-40B4-BE49-F238E27FC236}">
                <a16:creationId xmlns:a16="http://schemas.microsoft.com/office/drawing/2014/main" id="{B1C7BF72-740E-C993-9A4C-ADEE20ACC1FE}"/>
              </a:ext>
            </a:extLst>
          </p:cNvPr>
          <p:cNvSpPr>
            <a:spLocks noGrp="1"/>
          </p:cNvSpPr>
          <p:nvPr>
            <p:ph type="sldNum" sz="quarter" idx="4"/>
          </p:nvPr>
        </p:nvSpPr>
        <p:spPr/>
        <p:txBody>
          <a:bodyPr/>
          <a:lstStyle/>
          <a:p>
            <a:endParaRPr lang="en-AU" dirty="0"/>
          </a:p>
          <a:p>
            <a:endParaRPr lang="en-AU" sz="1200" dirty="0">
              <a:solidFill>
                <a:schemeClr val="bg2"/>
              </a:solidFill>
            </a:endParaRPr>
          </a:p>
        </p:txBody>
      </p:sp>
      <p:sp>
        <p:nvSpPr>
          <p:cNvPr id="6" name="Footer Placeholder 5">
            <a:extLst>
              <a:ext uri="{FF2B5EF4-FFF2-40B4-BE49-F238E27FC236}">
                <a16:creationId xmlns:a16="http://schemas.microsoft.com/office/drawing/2014/main" id="{36B0698D-5279-4335-09E5-DEB105F0FFB5}"/>
              </a:ext>
            </a:extLst>
          </p:cNvPr>
          <p:cNvSpPr>
            <a:spLocks noGrp="1"/>
          </p:cNvSpPr>
          <p:nvPr>
            <p:ph type="ftr" sz="quarter" idx="16"/>
          </p:nvPr>
        </p:nvSpPr>
        <p:spPr/>
        <p:txBody>
          <a:bodyPr/>
          <a:lstStyle/>
          <a:p>
            <a:r>
              <a:rPr lang="en-AU"/>
              <a:t>scienceconnections.edu.au</a:t>
            </a:r>
            <a:endParaRPr lang="en-AU" dirty="0"/>
          </a:p>
        </p:txBody>
      </p:sp>
      <p:graphicFrame>
        <p:nvGraphicFramePr>
          <p:cNvPr id="7" name="Table 6">
            <a:extLst>
              <a:ext uri="{FF2B5EF4-FFF2-40B4-BE49-F238E27FC236}">
                <a16:creationId xmlns:a16="http://schemas.microsoft.com/office/drawing/2014/main" id="{2FD26504-B999-A464-C04B-439B1A8BDCEB}"/>
              </a:ext>
            </a:extLst>
          </p:cNvPr>
          <p:cNvGraphicFramePr>
            <a:graphicFrameLocks noGrp="1"/>
          </p:cNvGraphicFramePr>
          <p:nvPr/>
        </p:nvGraphicFramePr>
        <p:xfrm>
          <a:off x="0" y="0"/>
          <a:ext cx="1905000" cy="638690"/>
        </p:xfrm>
        <a:graphic>
          <a:graphicData uri="http://schemas.openxmlformats.org/drawingml/2006/table">
            <a:tbl>
              <a:tblPr/>
              <a:tblGrid>
                <a:gridCol w="1905000">
                  <a:extLst>
                    <a:ext uri="{9D8B030D-6E8A-4147-A177-3AD203B41FA5}">
                      <a16:colId xmlns:a16="http://schemas.microsoft.com/office/drawing/2014/main" val="3863468414"/>
                    </a:ext>
                  </a:extLst>
                </a:gridCol>
              </a:tblGrid>
              <a:tr h="638690">
                <a:tc>
                  <a:txBody>
                    <a:bodyPr/>
                    <a:lstStyle/>
                    <a:p>
                      <a:pPr algn="l" fontAlgn="b">
                        <a:buNone/>
                      </a:pPr>
                      <a:endParaRPr lang="it-IT"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1133465711"/>
                  </a:ext>
                </a:extLst>
              </a:tr>
            </a:tbl>
          </a:graphicData>
        </a:graphic>
      </p:graphicFrame>
      <p:graphicFrame>
        <p:nvGraphicFramePr>
          <p:cNvPr id="8" name="Table 7">
            <a:extLst>
              <a:ext uri="{FF2B5EF4-FFF2-40B4-BE49-F238E27FC236}">
                <a16:creationId xmlns:a16="http://schemas.microsoft.com/office/drawing/2014/main" id="{93747C31-D8DE-2FA7-35E6-4F8B2AF687D4}"/>
              </a:ext>
            </a:extLst>
          </p:cNvPr>
          <p:cNvGraphicFramePr>
            <a:graphicFrameLocks noGrp="1"/>
          </p:cNvGraphicFramePr>
          <p:nvPr/>
        </p:nvGraphicFramePr>
        <p:xfrm>
          <a:off x="0" y="0"/>
          <a:ext cx="1905000" cy="638690"/>
        </p:xfrm>
        <a:graphic>
          <a:graphicData uri="http://schemas.openxmlformats.org/drawingml/2006/table">
            <a:tbl>
              <a:tblPr/>
              <a:tblGrid>
                <a:gridCol w="1905000">
                  <a:extLst>
                    <a:ext uri="{9D8B030D-6E8A-4147-A177-3AD203B41FA5}">
                      <a16:colId xmlns:a16="http://schemas.microsoft.com/office/drawing/2014/main" val="1888942397"/>
                    </a:ext>
                  </a:extLst>
                </a:gridCol>
              </a:tblGrid>
              <a:tr h="638690">
                <a:tc>
                  <a:txBody>
                    <a:bodyPr/>
                    <a:lstStyle/>
                    <a:p>
                      <a:pPr algn="l" fontAlgn="b">
                        <a:buNone/>
                      </a:pPr>
                      <a:endParaRPr lang="en-AU"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351072095"/>
                  </a:ext>
                </a:extLst>
              </a:tr>
            </a:tbl>
          </a:graphicData>
        </a:graphic>
      </p:graphicFrame>
      <p:sp>
        <p:nvSpPr>
          <p:cNvPr id="9" name="TextBox 8">
            <a:extLst>
              <a:ext uri="{FF2B5EF4-FFF2-40B4-BE49-F238E27FC236}">
                <a16:creationId xmlns:a16="http://schemas.microsoft.com/office/drawing/2014/main" id="{55364934-A9D9-163D-F63E-815B4744F46C}"/>
              </a:ext>
            </a:extLst>
          </p:cNvPr>
          <p:cNvSpPr txBox="1"/>
          <p:nvPr/>
        </p:nvSpPr>
        <p:spPr>
          <a:xfrm>
            <a:off x="830415" y="1424659"/>
            <a:ext cx="7331290" cy="461665"/>
          </a:xfrm>
          <a:prstGeom prst="rect">
            <a:avLst/>
          </a:prstGeom>
          <a:noFill/>
        </p:spPr>
        <p:txBody>
          <a:bodyPr wrap="square" rtlCol="0">
            <a:spAutoFit/>
          </a:bodyPr>
          <a:lstStyle/>
          <a:p>
            <a:r>
              <a:rPr lang="en-US" sz="2400" b="1" dirty="0"/>
              <a:t>How can gravitational force be described?</a:t>
            </a:r>
          </a:p>
        </p:txBody>
      </p:sp>
      <p:grpSp>
        <p:nvGrpSpPr>
          <p:cNvPr id="11" name="Group 10">
            <a:extLst>
              <a:ext uri="{FF2B5EF4-FFF2-40B4-BE49-F238E27FC236}">
                <a16:creationId xmlns:a16="http://schemas.microsoft.com/office/drawing/2014/main" id="{4D1ED9C3-E161-E088-E956-FD974FE9CE63}"/>
              </a:ext>
            </a:extLst>
          </p:cNvPr>
          <p:cNvGrpSpPr/>
          <p:nvPr/>
        </p:nvGrpSpPr>
        <p:grpSpPr>
          <a:xfrm>
            <a:off x="9334521" y="3301649"/>
            <a:ext cx="2044713" cy="2462336"/>
            <a:chOff x="9004506" y="3562365"/>
            <a:chExt cx="2044713" cy="2462336"/>
          </a:xfrm>
        </p:grpSpPr>
        <p:grpSp>
          <p:nvGrpSpPr>
            <p:cNvPr id="40" name="Group 39">
              <a:extLst>
                <a:ext uri="{FF2B5EF4-FFF2-40B4-BE49-F238E27FC236}">
                  <a16:creationId xmlns:a16="http://schemas.microsoft.com/office/drawing/2014/main" id="{E21C7C30-6F33-9506-35A1-F5ED89F7B17A}"/>
                </a:ext>
              </a:extLst>
            </p:cNvPr>
            <p:cNvGrpSpPr/>
            <p:nvPr/>
          </p:nvGrpSpPr>
          <p:grpSpPr>
            <a:xfrm>
              <a:off x="9381365" y="3562365"/>
              <a:ext cx="1102964" cy="2057788"/>
              <a:chOff x="9381365" y="3581884"/>
              <a:chExt cx="1102964" cy="2057788"/>
            </a:xfrm>
          </p:grpSpPr>
          <p:pic>
            <p:nvPicPr>
              <p:cNvPr id="13" name="Graphic 12" descr="Basketball outline">
                <a:extLst>
                  <a:ext uri="{FF2B5EF4-FFF2-40B4-BE49-F238E27FC236}">
                    <a16:creationId xmlns:a16="http://schemas.microsoft.com/office/drawing/2014/main" id="{8CD192C8-D4B9-18A1-E396-8D3248D4973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81365" y="3913593"/>
                <a:ext cx="1019443" cy="1019443"/>
              </a:xfrm>
              <a:prstGeom prst="rect">
                <a:avLst/>
              </a:prstGeom>
            </p:spPr>
          </p:pic>
          <p:cxnSp>
            <p:nvCxnSpPr>
              <p:cNvPr id="27" name="Straight Arrow Connector 26">
                <a:extLst>
                  <a:ext uri="{FF2B5EF4-FFF2-40B4-BE49-F238E27FC236}">
                    <a16:creationId xmlns:a16="http://schemas.microsoft.com/office/drawing/2014/main" id="{209BF43B-8880-5E5C-C5F5-D959D6092677}"/>
                  </a:ext>
                </a:extLst>
              </p:cNvPr>
              <p:cNvCxnSpPr>
                <a:cxnSpLocks/>
              </p:cNvCxnSpPr>
              <p:nvPr/>
            </p:nvCxnSpPr>
            <p:spPr>
              <a:xfrm flipH="1">
                <a:off x="9891086" y="4854963"/>
                <a:ext cx="1972" cy="49505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8" name="TextBox 27">
                <a:extLst>
                  <a:ext uri="{FF2B5EF4-FFF2-40B4-BE49-F238E27FC236}">
                    <a16:creationId xmlns:a16="http://schemas.microsoft.com/office/drawing/2014/main" id="{0DC90D61-2EAC-69D3-BDAB-A9619EAC5F70}"/>
                  </a:ext>
                </a:extLst>
              </p:cNvPr>
              <p:cNvSpPr txBox="1"/>
              <p:nvPr/>
            </p:nvSpPr>
            <p:spPr>
              <a:xfrm>
                <a:off x="9764249" y="5362673"/>
                <a:ext cx="720080" cy="276999"/>
              </a:xfrm>
              <a:prstGeom prst="rect">
                <a:avLst/>
              </a:prstGeom>
              <a:noFill/>
            </p:spPr>
            <p:txBody>
              <a:bodyPr wrap="square" rtlCol="0">
                <a:spAutoFit/>
              </a:bodyPr>
              <a:lstStyle/>
              <a:p>
                <a:r>
                  <a:rPr lang="en-US" sz="1200" dirty="0"/>
                  <a:t>Fg</a:t>
                </a:r>
                <a:endParaRPr lang="en-AU" sz="1200" dirty="0"/>
              </a:p>
            </p:txBody>
          </p:sp>
          <p:cxnSp>
            <p:nvCxnSpPr>
              <p:cNvPr id="31" name="Straight Connector 30">
                <a:extLst>
                  <a:ext uri="{FF2B5EF4-FFF2-40B4-BE49-F238E27FC236}">
                    <a16:creationId xmlns:a16="http://schemas.microsoft.com/office/drawing/2014/main" id="{0D6E54F6-68EB-D4BF-B6FB-E7AFA66C5C7E}"/>
                  </a:ext>
                </a:extLst>
              </p:cNvPr>
              <p:cNvCxnSpPr>
                <a:cxnSpLocks/>
              </p:cNvCxnSpPr>
              <p:nvPr/>
            </p:nvCxnSpPr>
            <p:spPr>
              <a:xfrm flipV="1">
                <a:off x="9650117" y="3828018"/>
                <a:ext cx="0" cy="191906"/>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6116EF61-18BB-CEE3-EE59-243147DDE5A6}"/>
                  </a:ext>
                </a:extLst>
              </p:cNvPr>
              <p:cNvCxnSpPr/>
              <p:nvPr/>
            </p:nvCxnSpPr>
            <p:spPr>
              <a:xfrm flipV="1">
                <a:off x="9764249" y="3697356"/>
                <a:ext cx="0" cy="315035"/>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00A2189E-BA00-1528-C887-2D91FDFE8A7B}"/>
                  </a:ext>
                </a:extLst>
              </p:cNvPr>
              <p:cNvCxnSpPr>
                <a:cxnSpLocks/>
              </p:cNvCxnSpPr>
              <p:nvPr/>
            </p:nvCxnSpPr>
            <p:spPr>
              <a:xfrm flipV="1">
                <a:off x="9876109" y="3581884"/>
                <a:ext cx="0" cy="342087"/>
              </a:xfrm>
              <a:prstGeom prst="line">
                <a:avLst/>
              </a:prstGeom>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9F16443D-62B5-28E9-EF23-36E66F5F8B32}"/>
                  </a:ext>
                </a:extLst>
              </p:cNvPr>
              <p:cNvCxnSpPr/>
              <p:nvPr/>
            </p:nvCxnSpPr>
            <p:spPr>
              <a:xfrm flipV="1">
                <a:off x="10011435" y="3675383"/>
                <a:ext cx="0" cy="315035"/>
              </a:xfrm>
              <a:prstGeom prst="line">
                <a:avLst/>
              </a:prstGeom>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4FA4F2A0-43F6-883C-32E1-7959F3468F6C}"/>
                  </a:ext>
                </a:extLst>
              </p:cNvPr>
              <p:cNvCxnSpPr>
                <a:cxnSpLocks/>
              </p:cNvCxnSpPr>
              <p:nvPr/>
            </p:nvCxnSpPr>
            <p:spPr>
              <a:xfrm flipV="1">
                <a:off x="10116248" y="3828018"/>
                <a:ext cx="0" cy="199501"/>
              </a:xfrm>
              <a:prstGeom prst="line">
                <a:avLst/>
              </a:prstGeom>
            </p:spPr>
            <p:style>
              <a:lnRef idx="1">
                <a:schemeClr val="dk1"/>
              </a:lnRef>
              <a:fillRef idx="0">
                <a:schemeClr val="dk1"/>
              </a:fillRef>
              <a:effectRef idx="0">
                <a:schemeClr val="dk1"/>
              </a:effectRef>
              <a:fontRef idx="minor">
                <a:schemeClr val="tx1"/>
              </a:fontRef>
            </p:style>
          </p:cxnSp>
        </p:grpSp>
        <p:sp>
          <p:nvSpPr>
            <p:cNvPr id="41" name="TextBox 40">
              <a:extLst>
                <a:ext uri="{FF2B5EF4-FFF2-40B4-BE49-F238E27FC236}">
                  <a16:creationId xmlns:a16="http://schemas.microsoft.com/office/drawing/2014/main" id="{ABFB1460-4003-A170-B2E6-63739B0C301D}"/>
                </a:ext>
              </a:extLst>
            </p:cNvPr>
            <p:cNvSpPr txBox="1"/>
            <p:nvPr/>
          </p:nvSpPr>
          <p:spPr>
            <a:xfrm>
              <a:off x="9004506" y="5747702"/>
              <a:ext cx="2044713" cy="276999"/>
            </a:xfrm>
            <a:prstGeom prst="rect">
              <a:avLst/>
            </a:prstGeom>
            <a:noFill/>
          </p:spPr>
          <p:txBody>
            <a:bodyPr wrap="square" rtlCol="0">
              <a:spAutoFit/>
            </a:bodyPr>
            <a:lstStyle/>
            <a:p>
              <a:r>
                <a:rPr lang="en-US" sz="1200" dirty="0"/>
                <a:t>Basketball falling in the air</a:t>
              </a:r>
              <a:endParaRPr lang="en-AU" sz="1200" dirty="0"/>
            </a:p>
          </p:txBody>
        </p:sp>
      </p:grpSp>
      <p:grpSp>
        <p:nvGrpSpPr>
          <p:cNvPr id="10" name="Group 9">
            <a:extLst>
              <a:ext uri="{FF2B5EF4-FFF2-40B4-BE49-F238E27FC236}">
                <a16:creationId xmlns:a16="http://schemas.microsoft.com/office/drawing/2014/main" id="{8C7C26D6-2094-2DE5-4BEF-81E5F12E53F1}"/>
              </a:ext>
            </a:extLst>
          </p:cNvPr>
          <p:cNvGrpSpPr/>
          <p:nvPr/>
        </p:nvGrpSpPr>
        <p:grpSpPr>
          <a:xfrm>
            <a:off x="1998448" y="4359186"/>
            <a:ext cx="2745305" cy="1127800"/>
            <a:chOff x="8481265" y="1898830"/>
            <a:chExt cx="2745305" cy="1127800"/>
          </a:xfrm>
        </p:grpSpPr>
        <p:cxnSp>
          <p:nvCxnSpPr>
            <p:cNvPr id="17" name="Straight Arrow Connector 16">
              <a:extLst>
                <a:ext uri="{FF2B5EF4-FFF2-40B4-BE49-F238E27FC236}">
                  <a16:creationId xmlns:a16="http://schemas.microsoft.com/office/drawing/2014/main" id="{488FA439-4C14-EC7D-5AA0-D39D2190E873}"/>
                </a:ext>
              </a:extLst>
            </p:cNvPr>
            <p:cNvCxnSpPr/>
            <p:nvPr/>
          </p:nvCxnSpPr>
          <p:spPr>
            <a:xfrm>
              <a:off x="8751295" y="1898830"/>
              <a:ext cx="0" cy="8100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929DF5CA-F6DA-D07B-559E-081BAF0CC6A6}"/>
                </a:ext>
              </a:extLst>
            </p:cNvPr>
            <p:cNvCxnSpPr/>
            <p:nvPr/>
          </p:nvCxnSpPr>
          <p:spPr>
            <a:xfrm>
              <a:off x="9066330" y="1898830"/>
              <a:ext cx="0" cy="8100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8F39D37E-4BFB-B012-2B16-567C79D8C46B}"/>
                </a:ext>
              </a:extLst>
            </p:cNvPr>
            <p:cNvCxnSpPr/>
            <p:nvPr/>
          </p:nvCxnSpPr>
          <p:spPr>
            <a:xfrm>
              <a:off x="9741405" y="1898830"/>
              <a:ext cx="0" cy="8100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0EB38461-7960-1B9B-EF0B-450ADBBC7E47}"/>
                </a:ext>
              </a:extLst>
            </p:cNvPr>
            <p:cNvCxnSpPr/>
            <p:nvPr/>
          </p:nvCxnSpPr>
          <p:spPr>
            <a:xfrm>
              <a:off x="10056440" y="1898830"/>
              <a:ext cx="0" cy="8100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B3571A95-5E3F-D559-4342-46722DB1696E}"/>
                </a:ext>
              </a:extLst>
            </p:cNvPr>
            <p:cNvCxnSpPr/>
            <p:nvPr/>
          </p:nvCxnSpPr>
          <p:spPr>
            <a:xfrm>
              <a:off x="10400808" y="1898830"/>
              <a:ext cx="0" cy="8100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C140578F-CF21-1285-595E-523B5FA185DE}"/>
                </a:ext>
              </a:extLst>
            </p:cNvPr>
            <p:cNvCxnSpPr/>
            <p:nvPr/>
          </p:nvCxnSpPr>
          <p:spPr>
            <a:xfrm>
              <a:off x="9391240" y="1898830"/>
              <a:ext cx="0" cy="8100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5" name="TextBox 24">
              <a:extLst>
                <a:ext uri="{FF2B5EF4-FFF2-40B4-BE49-F238E27FC236}">
                  <a16:creationId xmlns:a16="http://schemas.microsoft.com/office/drawing/2014/main" id="{72B25EBD-739E-2D3D-88E7-C5200F1614C2}"/>
                </a:ext>
              </a:extLst>
            </p:cNvPr>
            <p:cNvSpPr txBox="1"/>
            <p:nvPr/>
          </p:nvSpPr>
          <p:spPr>
            <a:xfrm>
              <a:off x="8851019" y="2749631"/>
              <a:ext cx="1890210" cy="276999"/>
            </a:xfrm>
            <a:prstGeom prst="rect">
              <a:avLst/>
            </a:prstGeom>
            <a:noFill/>
          </p:spPr>
          <p:txBody>
            <a:bodyPr wrap="square" rtlCol="0">
              <a:spAutoFit/>
            </a:bodyPr>
            <a:lstStyle/>
            <a:p>
              <a:pPr algn="ctr"/>
              <a:r>
                <a:rPr lang="en-US" sz="1200" dirty="0"/>
                <a:t>Earth’s surface</a:t>
              </a:r>
              <a:endParaRPr lang="en-AU" sz="1200" dirty="0"/>
            </a:p>
          </p:txBody>
        </p:sp>
        <p:cxnSp>
          <p:nvCxnSpPr>
            <p:cNvPr id="26" name="Straight Arrow Connector 25">
              <a:extLst>
                <a:ext uri="{FF2B5EF4-FFF2-40B4-BE49-F238E27FC236}">
                  <a16:creationId xmlns:a16="http://schemas.microsoft.com/office/drawing/2014/main" id="{1138182D-16CB-F00A-389B-DA4F4C8F55F3}"/>
                </a:ext>
              </a:extLst>
            </p:cNvPr>
            <p:cNvCxnSpPr/>
            <p:nvPr/>
          </p:nvCxnSpPr>
          <p:spPr>
            <a:xfrm>
              <a:off x="10742354" y="1898830"/>
              <a:ext cx="0" cy="8100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 name="Straight Connector 3">
              <a:extLst>
                <a:ext uri="{FF2B5EF4-FFF2-40B4-BE49-F238E27FC236}">
                  <a16:creationId xmlns:a16="http://schemas.microsoft.com/office/drawing/2014/main" id="{C06338E8-180B-BF60-B6BD-6B82A7A69370}"/>
                </a:ext>
              </a:extLst>
            </p:cNvPr>
            <p:cNvCxnSpPr/>
            <p:nvPr/>
          </p:nvCxnSpPr>
          <p:spPr>
            <a:xfrm>
              <a:off x="8481265" y="2708920"/>
              <a:ext cx="2745305" cy="0"/>
            </a:xfrm>
            <a:prstGeom prst="line">
              <a:avLst/>
            </a:prstGeom>
            <a:ln w="28575"/>
          </p:spPr>
          <p:style>
            <a:lnRef idx="1">
              <a:schemeClr val="dk1"/>
            </a:lnRef>
            <a:fillRef idx="0">
              <a:schemeClr val="dk1"/>
            </a:fillRef>
            <a:effectRef idx="0">
              <a:schemeClr val="dk1"/>
            </a:effectRef>
            <a:fontRef idx="minor">
              <a:schemeClr val="tx1"/>
            </a:fontRef>
          </p:style>
        </p:cxnSp>
      </p:grpSp>
      <p:graphicFrame>
        <p:nvGraphicFramePr>
          <p:cNvPr id="3" name="Table 2">
            <a:extLst>
              <a:ext uri="{FF2B5EF4-FFF2-40B4-BE49-F238E27FC236}">
                <a16:creationId xmlns:a16="http://schemas.microsoft.com/office/drawing/2014/main" id="{3B6F2258-027F-7F38-5CD7-1D8768E42648}"/>
              </a:ext>
            </a:extLst>
          </p:cNvPr>
          <p:cNvGraphicFramePr>
            <a:graphicFrameLocks noGrp="1"/>
          </p:cNvGraphicFramePr>
          <p:nvPr>
            <p:extLst>
              <p:ext uri="{D42A27DB-BD31-4B8C-83A1-F6EECF244321}">
                <p14:modId xmlns:p14="http://schemas.microsoft.com/office/powerpoint/2010/main" val="2692056636"/>
              </p:ext>
            </p:extLst>
          </p:nvPr>
        </p:nvGraphicFramePr>
        <p:xfrm>
          <a:off x="832681" y="1946826"/>
          <a:ext cx="10301620" cy="4218115"/>
        </p:xfrm>
        <a:graphic>
          <a:graphicData uri="http://schemas.openxmlformats.org/drawingml/2006/table">
            <a:tbl>
              <a:tblPr firstRow="1" bandRow="1"/>
              <a:tblGrid>
                <a:gridCol w="5263319">
                  <a:extLst>
                    <a:ext uri="{9D8B030D-6E8A-4147-A177-3AD203B41FA5}">
                      <a16:colId xmlns:a16="http://schemas.microsoft.com/office/drawing/2014/main" val="4010997853"/>
                    </a:ext>
                  </a:extLst>
                </a:gridCol>
                <a:gridCol w="5038301">
                  <a:extLst>
                    <a:ext uri="{9D8B030D-6E8A-4147-A177-3AD203B41FA5}">
                      <a16:colId xmlns:a16="http://schemas.microsoft.com/office/drawing/2014/main" val="1282845546"/>
                    </a:ext>
                  </a:extLst>
                </a:gridCol>
              </a:tblGrid>
              <a:tr h="305018">
                <a:tc>
                  <a:txBody>
                    <a:bodyPr/>
                    <a:lstStyle/>
                    <a:p>
                      <a:pPr fontAlgn="t">
                        <a:lnSpc>
                          <a:spcPct val="114000"/>
                        </a:lnSpc>
                        <a:buNone/>
                      </a:pPr>
                      <a:r>
                        <a:rPr lang="en-US" sz="2000" b="0" i="0" dirty="0">
                          <a:effectLst/>
                          <a:latin typeface="+mj-lt"/>
                        </a:rPr>
                        <a:t>At Earth’s surface, gravity exerts 9.8 N of force on every kilogram of mass.</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fontAlgn="t">
                        <a:lnSpc>
                          <a:spcPct val="114000"/>
                        </a:lnSpc>
                        <a:buNone/>
                      </a:pPr>
                      <a:r>
                        <a:rPr lang="en-US" sz="2000" b="0" i="0" dirty="0">
                          <a:effectLst/>
                          <a:latin typeface="+mj-lt"/>
                        </a:rPr>
                        <a:t>Gravitational force near Earth’s surface always acts </a:t>
                      </a:r>
                      <a:r>
                        <a:rPr lang="en-US" sz="2000" b="1" i="0" dirty="0">
                          <a:effectLst/>
                          <a:latin typeface="+mj-lt"/>
                        </a:rPr>
                        <a:t>downward</a:t>
                      </a:r>
                      <a:r>
                        <a:rPr lang="en-US" sz="2000" b="0" i="0" dirty="0">
                          <a:effectLst/>
                          <a:latin typeface="+mj-lt"/>
                        </a:rPr>
                        <a:t>, pulling objects toward the centre of the Earth. </a:t>
                      </a:r>
                    </a:p>
                    <a:p>
                      <a:pPr fontAlgn="t">
                        <a:lnSpc>
                          <a:spcPct val="114000"/>
                        </a:lnSpc>
                        <a:buNone/>
                      </a:pPr>
                      <a:endParaRPr lang="en-US" sz="1000" b="0" i="0" dirty="0">
                        <a:effectLst/>
                        <a:latin typeface="+mj-lt"/>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406111017"/>
                  </a:ext>
                </a:extLst>
              </a:tr>
              <a:tr h="370840">
                <a:tc>
                  <a:txBody>
                    <a:bodyPr/>
                    <a:lstStyle/>
                    <a:p>
                      <a:pPr>
                        <a:lnSpc>
                          <a:spcPct val="114000"/>
                        </a:lnSpc>
                      </a:pPr>
                      <a:r>
                        <a:rPr lang="en-AU" sz="2000" i="0" dirty="0">
                          <a:latin typeface="+mj-lt"/>
                        </a:rPr>
                        <a:t>Gravitational force can be</a:t>
                      </a:r>
                      <a:r>
                        <a:rPr lang="en-AU" sz="2000" b="1" i="0" dirty="0">
                          <a:latin typeface="+mj-lt"/>
                        </a:rPr>
                        <a:t> represented </a:t>
                      </a:r>
                      <a:r>
                        <a:rPr lang="en-AU" sz="2000" i="0" dirty="0">
                          <a:latin typeface="+mj-lt"/>
                        </a:rPr>
                        <a:t>by</a:t>
                      </a:r>
                      <a:r>
                        <a:rPr lang="en-AU" sz="2000" b="1" i="0" dirty="0">
                          <a:latin typeface="+mj-lt"/>
                        </a:rPr>
                        <a:t> </a:t>
                      </a:r>
                      <a:r>
                        <a:rPr lang="en-AU" sz="2000" i="0" dirty="0">
                          <a:latin typeface="+mj-lt"/>
                        </a:rPr>
                        <a:t>drawing arrows pointing to the centre of the earth. </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nSpc>
                          <a:spcPct val="114000"/>
                        </a:lnSpc>
                      </a:pPr>
                      <a:r>
                        <a:rPr lang="en-AU" sz="2000" i="0">
                          <a:latin typeface="+mj-lt"/>
                        </a:rPr>
                        <a:t>Gravitational force acting on an </a:t>
                      </a:r>
                    </a:p>
                    <a:p>
                      <a:pPr>
                        <a:lnSpc>
                          <a:spcPct val="114000"/>
                        </a:lnSpc>
                      </a:pPr>
                      <a:r>
                        <a:rPr lang="en-AU" sz="2000" i="0">
                          <a:latin typeface="+mj-lt"/>
                        </a:rPr>
                        <a:t>object can be </a:t>
                      </a:r>
                      <a:r>
                        <a:rPr lang="en-AU" sz="2000" b="1" i="0">
                          <a:latin typeface="+mj-lt"/>
                        </a:rPr>
                        <a:t>represented</a:t>
                      </a:r>
                      <a:r>
                        <a:rPr lang="en-AU" sz="2000" i="0">
                          <a:latin typeface="+mj-lt"/>
                        </a:rPr>
                        <a:t> </a:t>
                      </a:r>
                    </a:p>
                    <a:p>
                      <a:pPr>
                        <a:lnSpc>
                          <a:spcPct val="114000"/>
                        </a:lnSpc>
                      </a:pPr>
                      <a:r>
                        <a:rPr lang="en-AU" sz="2000" i="0">
                          <a:latin typeface="+mj-lt"/>
                        </a:rPr>
                        <a:t>using a downwards arrow </a:t>
                      </a:r>
                    </a:p>
                    <a:p>
                      <a:pPr>
                        <a:lnSpc>
                          <a:spcPct val="114000"/>
                        </a:lnSpc>
                      </a:pPr>
                      <a:r>
                        <a:rPr lang="en-AU" sz="2000" i="0">
                          <a:latin typeface="+mj-lt"/>
                        </a:rPr>
                        <a:t>and the label F</a:t>
                      </a:r>
                      <a:r>
                        <a:rPr lang="en-AU" sz="2000" i="0" baseline="-25000">
                          <a:latin typeface="+mj-lt"/>
                        </a:rPr>
                        <a:t>g</a:t>
                      </a:r>
                      <a:r>
                        <a:rPr lang="en-AU" sz="2000" i="0">
                          <a:latin typeface="+mj-lt"/>
                        </a:rPr>
                        <a:t>.</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370325632"/>
                  </a:ext>
                </a:extLst>
              </a:tr>
              <a:tr h="370840">
                <a:tc>
                  <a:txBody>
                    <a:bodyPr/>
                    <a:lstStyle/>
                    <a:p>
                      <a:pPr>
                        <a:lnSpc>
                          <a:spcPct val="114000"/>
                        </a:lnSpc>
                      </a:pPr>
                      <a:endParaRPr lang="en-AU" sz="1600" i="0" dirty="0">
                        <a:latin typeface="+mj-lt"/>
                      </a:endParaRPr>
                    </a:p>
                    <a:p>
                      <a:pPr>
                        <a:lnSpc>
                          <a:spcPct val="114000"/>
                        </a:lnSpc>
                      </a:pPr>
                      <a:endParaRPr lang="en-AU" sz="1600" i="0" dirty="0">
                        <a:latin typeface="+mj-lt"/>
                      </a:endParaRPr>
                    </a:p>
                    <a:p>
                      <a:pPr>
                        <a:lnSpc>
                          <a:spcPct val="114000"/>
                        </a:lnSpc>
                      </a:pPr>
                      <a:endParaRPr lang="en-AU" sz="1600" i="0" dirty="0">
                        <a:latin typeface="+mj-lt"/>
                      </a:endParaRPr>
                    </a:p>
                    <a:p>
                      <a:pPr>
                        <a:lnSpc>
                          <a:spcPct val="114000"/>
                        </a:lnSpc>
                      </a:pPr>
                      <a:endParaRPr lang="en-AU" sz="1600" i="0" dirty="0">
                        <a:latin typeface="+mj-lt"/>
                      </a:endParaRPr>
                    </a:p>
                    <a:p>
                      <a:pPr>
                        <a:lnSpc>
                          <a:spcPct val="114000"/>
                        </a:lnSpc>
                      </a:pPr>
                      <a:endParaRPr lang="en-AU" sz="1600" i="0" dirty="0">
                        <a:latin typeface="+mj-lt"/>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nSpc>
                          <a:spcPct val="114000"/>
                        </a:lnSpc>
                      </a:pPr>
                      <a:endParaRPr lang="en-AU" sz="1600" i="0" dirty="0">
                        <a:latin typeface="+mj-lt"/>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528721023"/>
                  </a:ext>
                </a:extLst>
              </a:tr>
            </a:tbl>
          </a:graphicData>
        </a:graphic>
      </p:graphicFrame>
    </p:spTree>
    <p:extLst>
      <p:ext uri="{BB962C8B-B14F-4D97-AF65-F5344CB8AC3E}">
        <p14:creationId xmlns:p14="http://schemas.microsoft.com/office/powerpoint/2010/main" val="3752609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B2658-F083-B910-FB36-CE847A6FE1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244D40-9820-1243-0B00-7DB473B129A4}"/>
              </a:ext>
            </a:extLst>
          </p:cNvPr>
          <p:cNvSpPr>
            <a:spLocks noGrp="1"/>
          </p:cNvSpPr>
          <p:nvPr>
            <p:ph type="title"/>
          </p:nvPr>
        </p:nvSpPr>
        <p:spPr/>
        <p:txBody>
          <a:bodyPr/>
          <a:lstStyle/>
          <a:p>
            <a:r>
              <a:rPr lang="en-US" dirty="0"/>
              <a:t>Investigate: Marble on ramp activity</a:t>
            </a:r>
            <a:endParaRPr lang="en-AU" dirty="0"/>
          </a:p>
        </p:txBody>
      </p:sp>
      <p:sp>
        <p:nvSpPr>
          <p:cNvPr id="5" name="Slide Number Placeholder 4">
            <a:extLst>
              <a:ext uri="{FF2B5EF4-FFF2-40B4-BE49-F238E27FC236}">
                <a16:creationId xmlns:a16="http://schemas.microsoft.com/office/drawing/2014/main" id="{A61B466A-7E94-4831-CB75-2461EA86C8E4}"/>
              </a:ext>
            </a:extLst>
          </p:cNvPr>
          <p:cNvSpPr>
            <a:spLocks noGrp="1"/>
          </p:cNvSpPr>
          <p:nvPr>
            <p:ph type="sldNum" sz="quarter" idx="4"/>
          </p:nvPr>
        </p:nvSpPr>
        <p:spPr/>
        <p:txBody>
          <a:bodyPr/>
          <a:lstStyle/>
          <a:p>
            <a:endParaRPr lang="en-AU" dirty="0"/>
          </a:p>
          <a:p>
            <a:endParaRPr lang="en-AU" sz="1200" dirty="0">
              <a:solidFill>
                <a:schemeClr val="bg2"/>
              </a:solidFill>
            </a:endParaRPr>
          </a:p>
        </p:txBody>
      </p:sp>
      <p:sp>
        <p:nvSpPr>
          <p:cNvPr id="6" name="Footer Placeholder 5">
            <a:extLst>
              <a:ext uri="{FF2B5EF4-FFF2-40B4-BE49-F238E27FC236}">
                <a16:creationId xmlns:a16="http://schemas.microsoft.com/office/drawing/2014/main" id="{DE3B078C-C792-1FAB-F2E8-FBB686AC1829}"/>
              </a:ext>
            </a:extLst>
          </p:cNvPr>
          <p:cNvSpPr>
            <a:spLocks noGrp="1"/>
          </p:cNvSpPr>
          <p:nvPr>
            <p:ph type="ftr" sz="quarter" idx="16"/>
          </p:nvPr>
        </p:nvSpPr>
        <p:spPr/>
        <p:txBody>
          <a:bodyPr/>
          <a:lstStyle/>
          <a:p>
            <a:r>
              <a:rPr lang="en-AU"/>
              <a:t>scienceconnections.edu.au</a:t>
            </a:r>
            <a:endParaRPr lang="en-AU" dirty="0"/>
          </a:p>
        </p:txBody>
      </p:sp>
      <p:graphicFrame>
        <p:nvGraphicFramePr>
          <p:cNvPr id="29" name="Table 28">
            <a:extLst>
              <a:ext uri="{FF2B5EF4-FFF2-40B4-BE49-F238E27FC236}">
                <a16:creationId xmlns:a16="http://schemas.microsoft.com/office/drawing/2014/main" id="{FEAB14B0-79D9-ED75-7637-9C5626134AEE}"/>
              </a:ext>
            </a:extLst>
          </p:cNvPr>
          <p:cNvGraphicFramePr>
            <a:graphicFrameLocks noGrp="1"/>
          </p:cNvGraphicFramePr>
          <p:nvPr/>
        </p:nvGraphicFramePr>
        <p:xfrm>
          <a:off x="0" y="0"/>
          <a:ext cx="1905000" cy="185420"/>
        </p:xfrm>
        <a:graphic>
          <a:graphicData uri="http://schemas.openxmlformats.org/drawingml/2006/table">
            <a:tbl>
              <a:tblPr/>
              <a:tblGrid>
                <a:gridCol w="1905000">
                  <a:extLst>
                    <a:ext uri="{9D8B030D-6E8A-4147-A177-3AD203B41FA5}">
                      <a16:colId xmlns:a16="http://schemas.microsoft.com/office/drawing/2014/main" val="2552239571"/>
                    </a:ext>
                  </a:extLst>
                </a:gridCol>
              </a:tblGrid>
              <a:tr h="185420">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713018558"/>
                  </a:ext>
                </a:extLst>
              </a:tr>
            </a:tbl>
          </a:graphicData>
        </a:graphic>
      </p:graphicFrame>
      <p:graphicFrame>
        <p:nvGraphicFramePr>
          <p:cNvPr id="31" name="Table 30">
            <a:extLst>
              <a:ext uri="{FF2B5EF4-FFF2-40B4-BE49-F238E27FC236}">
                <a16:creationId xmlns:a16="http://schemas.microsoft.com/office/drawing/2014/main" id="{24247FE1-B8F2-3CC1-954B-7018A5772109}"/>
              </a:ext>
            </a:extLst>
          </p:cNvPr>
          <p:cNvGraphicFramePr>
            <a:graphicFrameLocks noGrp="1"/>
          </p:cNvGraphicFramePr>
          <p:nvPr/>
        </p:nvGraphicFramePr>
        <p:xfrm>
          <a:off x="2225570" y="5241959"/>
          <a:ext cx="1905000" cy="904779"/>
        </p:xfrm>
        <a:graphic>
          <a:graphicData uri="http://schemas.openxmlformats.org/drawingml/2006/table">
            <a:tbl>
              <a:tblPr/>
              <a:tblGrid>
                <a:gridCol w="1905000">
                  <a:extLst>
                    <a:ext uri="{9D8B030D-6E8A-4147-A177-3AD203B41FA5}">
                      <a16:colId xmlns:a16="http://schemas.microsoft.com/office/drawing/2014/main" val="2807832845"/>
                    </a:ext>
                  </a:extLst>
                </a:gridCol>
              </a:tblGrid>
              <a:tr h="904779">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1157625638"/>
                  </a:ext>
                </a:extLst>
              </a:tr>
            </a:tbl>
          </a:graphicData>
        </a:graphic>
      </p:graphicFrame>
      <p:graphicFrame>
        <p:nvGraphicFramePr>
          <p:cNvPr id="32" name="Table 31">
            <a:extLst>
              <a:ext uri="{FF2B5EF4-FFF2-40B4-BE49-F238E27FC236}">
                <a16:creationId xmlns:a16="http://schemas.microsoft.com/office/drawing/2014/main" id="{F40EBE5E-C18F-CF3E-5C11-417F1054AD7E}"/>
              </a:ext>
            </a:extLst>
          </p:cNvPr>
          <p:cNvGraphicFramePr>
            <a:graphicFrameLocks noGrp="1"/>
          </p:cNvGraphicFramePr>
          <p:nvPr/>
        </p:nvGraphicFramePr>
        <p:xfrm>
          <a:off x="0" y="-1"/>
          <a:ext cx="1905000" cy="711261"/>
        </p:xfrm>
        <a:graphic>
          <a:graphicData uri="http://schemas.openxmlformats.org/drawingml/2006/table">
            <a:tbl>
              <a:tblPr/>
              <a:tblGrid>
                <a:gridCol w="1905000">
                  <a:extLst>
                    <a:ext uri="{9D8B030D-6E8A-4147-A177-3AD203B41FA5}">
                      <a16:colId xmlns:a16="http://schemas.microsoft.com/office/drawing/2014/main" val="2536012151"/>
                    </a:ext>
                  </a:extLst>
                </a:gridCol>
              </a:tblGrid>
              <a:tr h="711261">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4196581896"/>
                  </a:ext>
                </a:extLst>
              </a:tr>
            </a:tbl>
          </a:graphicData>
        </a:graphic>
      </p:graphicFrame>
      <p:grpSp>
        <p:nvGrpSpPr>
          <p:cNvPr id="4" name="Group 3">
            <a:extLst>
              <a:ext uri="{FF2B5EF4-FFF2-40B4-BE49-F238E27FC236}">
                <a16:creationId xmlns:a16="http://schemas.microsoft.com/office/drawing/2014/main" id="{79FBC408-14B8-E8AC-8F12-95DC4DF8BC89}"/>
              </a:ext>
            </a:extLst>
          </p:cNvPr>
          <p:cNvGrpSpPr/>
          <p:nvPr/>
        </p:nvGrpSpPr>
        <p:grpSpPr>
          <a:xfrm>
            <a:off x="952500" y="1922844"/>
            <a:ext cx="10103624" cy="2280605"/>
            <a:chOff x="1055440" y="2435581"/>
            <a:chExt cx="10103624" cy="2280605"/>
          </a:xfrm>
        </p:grpSpPr>
        <p:sp>
          <p:nvSpPr>
            <p:cNvPr id="7" name="Rectangle 6">
              <a:extLst>
                <a:ext uri="{FF2B5EF4-FFF2-40B4-BE49-F238E27FC236}">
                  <a16:creationId xmlns:a16="http://schemas.microsoft.com/office/drawing/2014/main" id="{423C007E-9387-C180-B0E0-094D29269407}"/>
                </a:ext>
              </a:extLst>
            </p:cNvPr>
            <p:cNvSpPr/>
            <p:nvPr/>
          </p:nvSpPr>
          <p:spPr>
            <a:xfrm>
              <a:off x="1055440" y="3705521"/>
              <a:ext cx="1935216" cy="554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AU" sz="1600" dirty="0">
                  <a:solidFill>
                    <a:schemeClr val="tx1"/>
                  </a:solidFill>
                </a:rPr>
                <a:t>book</a:t>
              </a:r>
            </a:p>
          </p:txBody>
        </p:sp>
        <p:cxnSp>
          <p:nvCxnSpPr>
            <p:cNvPr id="8" name="Straight Connector 7">
              <a:extLst>
                <a:ext uri="{FF2B5EF4-FFF2-40B4-BE49-F238E27FC236}">
                  <a16:creationId xmlns:a16="http://schemas.microsoft.com/office/drawing/2014/main" id="{1A09AE31-4992-493B-236C-01220EC0F814}"/>
                </a:ext>
              </a:extLst>
            </p:cNvPr>
            <p:cNvCxnSpPr/>
            <p:nvPr/>
          </p:nvCxnSpPr>
          <p:spPr>
            <a:xfrm>
              <a:off x="1190455" y="4284095"/>
              <a:ext cx="9901100" cy="0"/>
            </a:xfrm>
            <a:prstGeom prst="line">
              <a:avLst/>
            </a:prstGeom>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E6BBF50E-695C-60B6-3D46-ACFE4C78AFAE}"/>
                </a:ext>
              </a:extLst>
            </p:cNvPr>
            <p:cNvSpPr txBox="1"/>
            <p:nvPr/>
          </p:nvSpPr>
          <p:spPr>
            <a:xfrm>
              <a:off x="10213958" y="4377632"/>
              <a:ext cx="945106" cy="338554"/>
            </a:xfrm>
            <a:prstGeom prst="rect">
              <a:avLst/>
            </a:prstGeom>
            <a:noFill/>
          </p:spPr>
          <p:txBody>
            <a:bodyPr wrap="square" rtlCol="0">
              <a:spAutoFit/>
            </a:bodyPr>
            <a:lstStyle/>
            <a:p>
              <a:r>
                <a:rPr lang="en-AU" sz="1600" dirty="0"/>
                <a:t>surface</a:t>
              </a:r>
            </a:p>
          </p:txBody>
        </p:sp>
        <p:cxnSp>
          <p:nvCxnSpPr>
            <p:cNvPr id="11" name="Straight Connector 10">
              <a:extLst>
                <a:ext uri="{FF2B5EF4-FFF2-40B4-BE49-F238E27FC236}">
                  <a16:creationId xmlns:a16="http://schemas.microsoft.com/office/drawing/2014/main" id="{E9524895-F4DF-F901-A70A-8600891679D0}"/>
                </a:ext>
              </a:extLst>
            </p:cNvPr>
            <p:cNvCxnSpPr>
              <a:cxnSpLocks/>
            </p:cNvCxnSpPr>
            <p:nvPr/>
          </p:nvCxnSpPr>
          <p:spPr>
            <a:xfrm>
              <a:off x="1550495" y="3519010"/>
              <a:ext cx="9406045" cy="741045"/>
            </a:xfrm>
            <a:prstGeom prst="line">
              <a:avLst/>
            </a:prstGeom>
            <a:ln w="76200"/>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620D263A-5407-8693-A3A0-5C4FCB7A7FED}"/>
                </a:ext>
              </a:extLst>
            </p:cNvPr>
            <p:cNvSpPr txBox="1"/>
            <p:nvPr/>
          </p:nvSpPr>
          <p:spPr>
            <a:xfrm>
              <a:off x="4308730" y="3736558"/>
              <a:ext cx="945106" cy="338554"/>
            </a:xfrm>
            <a:prstGeom prst="rect">
              <a:avLst/>
            </a:prstGeom>
            <a:noFill/>
          </p:spPr>
          <p:txBody>
            <a:bodyPr wrap="square" rtlCol="0">
              <a:spAutoFit/>
            </a:bodyPr>
            <a:lstStyle/>
            <a:p>
              <a:r>
                <a:rPr lang="en-AU" sz="1600" dirty="0"/>
                <a:t>ramp</a:t>
              </a:r>
            </a:p>
          </p:txBody>
        </p:sp>
        <p:sp>
          <p:nvSpPr>
            <p:cNvPr id="13" name="Oval 12">
              <a:extLst>
                <a:ext uri="{FF2B5EF4-FFF2-40B4-BE49-F238E27FC236}">
                  <a16:creationId xmlns:a16="http://schemas.microsoft.com/office/drawing/2014/main" id="{841309C0-B942-EEE4-5619-EE41F4AF8901}"/>
                </a:ext>
              </a:extLst>
            </p:cNvPr>
            <p:cNvSpPr/>
            <p:nvPr/>
          </p:nvSpPr>
          <p:spPr>
            <a:xfrm>
              <a:off x="1631081" y="3150108"/>
              <a:ext cx="360040" cy="338554"/>
            </a:xfrm>
            <a:prstGeom prst="ellipse">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dirty="0">
                <a:solidFill>
                  <a:schemeClr val="tx1"/>
                </a:solidFill>
              </a:endParaRPr>
            </a:p>
          </p:txBody>
        </p:sp>
        <p:sp>
          <p:nvSpPr>
            <p:cNvPr id="14" name="TextBox 13">
              <a:extLst>
                <a:ext uri="{FF2B5EF4-FFF2-40B4-BE49-F238E27FC236}">
                  <a16:creationId xmlns:a16="http://schemas.microsoft.com/office/drawing/2014/main" id="{5917137A-45F2-62F1-5C04-C35B2BC65175}"/>
                </a:ext>
              </a:extLst>
            </p:cNvPr>
            <p:cNvSpPr txBox="1"/>
            <p:nvPr/>
          </p:nvSpPr>
          <p:spPr>
            <a:xfrm>
              <a:off x="1348374" y="2877598"/>
              <a:ext cx="945106" cy="338554"/>
            </a:xfrm>
            <a:prstGeom prst="rect">
              <a:avLst/>
            </a:prstGeom>
            <a:noFill/>
          </p:spPr>
          <p:txBody>
            <a:bodyPr wrap="square" rtlCol="0">
              <a:spAutoFit/>
            </a:bodyPr>
            <a:lstStyle/>
            <a:p>
              <a:r>
                <a:rPr lang="en-AU" sz="1600" dirty="0"/>
                <a:t>marble</a:t>
              </a:r>
            </a:p>
          </p:txBody>
        </p:sp>
        <p:cxnSp>
          <p:nvCxnSpPr>
            <p:cNvPr id="15" name="Straight Connector 14">
              <a:extLst>
                <a:ext uri="{FF2B5EF4-FFF2-40B4-BE49-F238E27FC236}">
                  <a16:creationId xmlns:a16="http://schemas.microsoft.com/office/drawing/2014/main" id="{C69B144A-F287-AB15-A3D6-9D36C28AD722}"/>
                </a:ext>
              </a:extLst>
            </p:cNvPr>
            <p:cNvCxnSpPr>
              <a:cxnSpLocks/>
            </p:cNvCxnSpPr>
            <p:nvPr/>
          </p:nvCxnSpPr>
          <p:spPr>
            <a:xfrm>
              <a:off x="1736613" y="2676796"/>
              <a:ext cx="3294789" cy="30132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CB19203-93E9-1762-62AF-3C6E006EB7E7}"/>
                </a:ext>
              </a:extLst>
            </p:cNvPr>
            <p:cNvCxnSpPr>
              <a:cxnSpLocks/>
            </p:cNvCxnSpPr>
            <p:nvPr/>
          </p:nvCxnSpPr>
          <p:spPr>
            <a:xfrm flipH="1">
              <a:off x="1736354" y="2659555"/>
              <a:ext cx="259" cy="30132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7588002-FBD4-5EE7-FBBF-A4451CF1DD60}"/>
                </a:ext>
              </a:extLst>
            </p:cNvPr>
            <p:cNvCxnSpPr>
              <a:cxnSpLocks/>
            </p:cNvCxnSpPr>
            <p:nvPr/>
          </p:nvCxnSpPr>
          <p:spPr>
            <a:xfrm>
              <a:off x="5025624" y="2986630"/>
              <a:ext cx="0" cy="35236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10BDCF1-BB8C-8788-9B3E-C19D5717428E}"/>
                </a:ext>
              </a:extLst>
            </p:cNvPr>
            <p:cNvSpPr txBox="1"/>
            <p:nvPr/>
          </p:nvSpPr>
          <p:spPr>
            <a:xfrm rot="311596">
              <a:off x="1868837" y="2435581"/>
              <a:ext cx="3164870" cy="338554"/>
            </a:xfrm>
            <a:prstGeom prst="rect">
              <a:avLst/>
            </a:prstGeom>
            <a:noFill/>
          </p:spPr>
          <p:txBody>
            <a:bodyPr wrap="square" rtlCol="0">
              <a:spAutoFit/>
            </a:bodyPr>
            <a:lstStyle/>
            <a:p>
              <a:r>
                <a:rPr lang="en-AU" sz="1600" dirty="0"/>
                <a:t>Distance travelled in one second</a:t>
              </a:r>
            </a:p>
          </p:txBody>
        </p:sp>
      </p:grpSp>
      <p:pic>
        <p:nvPicPr>
          <p:cNvPr id="36" name="Picture 35">
            <a:extLst>
              <a:ext uri="{FF2B5EF4-FFF2-40B4-BE49-F238E27FC236}">
                <a16:creationId xmlns:a16="http://schemas.microsoft.com/office/drawing/2014/main" id="{420EBB9E-2273-F863-41A3-19C600C3F534}"/>
              </a:ext>
            </a:extLst>
          </p:cNvPr>
          <p:cNvPicPr>
            <a:picLocks noChangeAspect="1"/>
          </p:cNvPicPr>
          <p:nvPr/>
        </p:nvPicPr>
        <p:blipFill>
          <a:blip r:embed="rId3"/>
          <a:stretch>
            <a:fillRect/>
          </a:stretch>
        </p:blipFill>
        <p:spPr>
          <a:xfrm>
            <a:off x="1215153" y="4832537"/>
            <a:ext cx="3554856" cy="612225"/>
          </a:xfrm>
          <a:prstGeom prst="rect">
            <a:avLst/>
          </a:prstGeom>
        </p:spPr>
      </p:pic>
      <p:sp>
        <p:nvSpPr>
          <p:cNvPr id="37" name="TextBox 36">
            <a:extLst>
              <a:ext uri="{FF2B5EF4-FFF2-40B4-BE49-F238E27FC236}">
                <a16:creationId xmlns:a16="http://schemas.microsoft.com/office/drawing/2014/main" id="{A4894B07-911D-255C-F7AC-97BB161FD86C}"/>
              </a:ext>
            </a:extLst>
          </p:cNvPr>
          <p:cNvSpPr txBox="1"/>
          <p:nvPr/>
        </p:nvSpPr>
        <p:spPr>
          <a:xfrm>
            <a:off x="4791344" y="4999176"/>
            <a:ext cx="2731231" cy="338554"/>
          </a:xfrm>
          <a:prstGeom prst="rect">
            <a:avLst/>
          </a:prstGeom>
          <a:noFill/>
        </p:spPr>
        <p:txBody>
          <a:bodyPr wrap="square" rtlCol="0">
            <a:spAutoFit/>
          </a:bodyPr>
          <a:lstStyle/>
          <a:p>
            <a:r>
              <a:rPr lang="en-US" sz="1600" dirty="0"/>
              <a:t>m</a:t>
            </a:r>
            <a:r>
              <a:rPr lang="en-AU" sz="1600" dirty="0" err="1"/>
              <a:t>etre</a:t>
            </a:r>
            <a:r>
              <a:rPr lang="en-AU" sz="1600" dirty="0"/>
              <a:t> ruler or tape measure</a:t>
            </a:r>
          </a:p>
        </p:txBody>
      </p:sp>
      <p:pic>
        <p:nvPicPr>
          <p:cNvPr id="39" name="Picture 38">
            <a:extLst>
              <a:ext uri="{FF2B5EF4-FFF2-40B4-BE49-F238E27FC236}">
                <a16:creationId xmlns:a16="http://schemas.microsoft.com/office/drawing/2014/main" id="{7F0440D5-9DB4-CE25-F972-DDEEE81DEE5A}"/>
              </a:ext>
            </a:extLst>
          </p:cNvPr>
          <p:cNvPicPr>
            <a:picLocks noChangeAspect="1"/>
          </p:cNvPicPr>
          <p:nvPr/>
        </p:nvPicPr>
        <p:blipFill>
          <a:blip r:embed="rId4"/>
          <a:stretch>
            <a:fillRect/>
          </a:stretch>
        </p:blipFill>
        <p:spPr>
          <a:xfrm>
            <a:off x="7425502" y="4899039"/>
            <a:ext cx="4001058" cy="523948"/>
          </a:xfrm>
          <a:prstGeom prst="rect">
            <a:avLst/>
          </a:prstGeom>
        </p:spPr>
      </p:pic>
      <p:sp>
        <p:nvSpPr>
          <p:cNvPr id="40" name="TextBox 39">
            <a:extLst>
              <a:ext uri="{FF2B5EF4-FFF2-40B4-BE49-F238E27FC236}">
                <a16:creationId xmlns:a16="http://schemas.microsoft.com/office/drawing/2014/main" id="{7697D7E6-DDED-34C3-58B5-1C64344B3CC8}"/>
              </a:ext>
            </a:extLst>
          </p:cNvPr>
          <p:cNvSpPr txBox="1"/>
          <p:nvPr/>
        </p:nvSpPr>
        <p:spPr>
          <a:xfrm>
            <a:off x="8662013" y="5367008"/>
            <a:ext cx="2731231" cy="184666"/>
          </a:xfrm>
          <a:prstGeom prst="rect">
            <a:avLst/>
          </a:prstGeom>
          <a:noFill/>
        </p:spPr>
        <p:txBody>
          <a:bodyPr wrap="square" rtlCol="0">
            <a:spAutoFit/>
          </a:bodyPr>
          <a:lstStyle/>
          <a:p>
            <a:pPr algn="r"/>
            <a:r>
              <a:rPr lang="en-US" sz="600" dirty="0" err="1">
                <a:hlinkClick r:id="rId5"/>
              </a:rPr>
              <a:t>Chemix</a:t>
            </a:r>
            <a:r>
              <a:rPr lang="en-US" sz="600" dirty="0">
                <a:hlinkClick r:id="rId5"/>
              </a:rPr>
              <a:t> - Draw Lab Diagrams. Simply.</a:t>
            </a:r>
            <a:endParaRPr lang="en-AU" sz="600" dirty="0"/>
          </a:p>
        </p:txBody>
      </p:sp>
    </p:spTree>
    <p:extLst>
      <p:ext uri="{BB962C8B-B14F-4D97-AF65-F5344CB8AC3E}">
        <p14:creationId xmlns:p14="http://schemas.microsoft.com/office/powerpoint/2010/main" val="12182346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1F645-53FB-41B5-1C20-D11D58E71B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1C64FC-B995-D36B-E62A-5372C4F2323A}"/>
              </a:ext>
            </a:extLst>
          </p:cNvPr>
          <p:cNvSpPr>
            <a:spLocks noGrp="1"/>
          </p:cNvSpPr>
          <p:nvPr>
            <p:ph type="title"/>
          </p:nvPr>
        </p:nvSpPr>
        <p:spPr/>
        <p:txBody>
          <a:bodyPr/>
          <a:lstStyle/>
          <a:p>
            <a:r>
              <a:rPr lang="en-US" dirty="0"/>
              <a:t>Investigate: Marble on ramp activity</a:t>
            </a:r>
            <a:endParaRPr lang="en-AU" dirty="0"/>
          </a:p>
        </p:txBody>
      </p:sp>
      <p:sp>
        <p:nvSpPr>
          <p:cNvPr id="5" name="Slide Number Placeholder 4">
            <a:extLst>
              <a:ext uri="{FF2B5EF4-FFF2-40B4-BE49-F238E27FC236}">
                <a16:creationId xmlns:a16="http://schemas.microsoft.com/office/drawing/2014/main" id="{2E0F005D-D803-8662-97F0-21E251A00E01}"/>
              </a:ext>
            </a:extLst>
          </p:cNvPr>
          <p:cNvSpPr>
            <a:spLocks noGrp="1"/>
          </p:cNvSpPr>
          <p:nvPr>
            <p:ph type="sldNum" sz="quarter" idx="4"/>
          </p:nvPr>
        </p:nvSpPr>
        <p:spPr/>
        <p:txBody>
          <a:bodyPr/>
          <a:lstStyle/>
          <a:p>
            <a:endParaRPr lang="en-AU" dirty="0"/>
          </a:p>
          <a:p>
            <a:endParaRPr lang="en-AU" sz="1200" dirty="0">
              <a:solidFill>
                <a:schemeClr val="bg2"/>
              </a:solidFill>
            </a:endParaRPr>
          </a:p>
        </p:txBody>
      </p:sp>
      <p:sp>
        <p:nvSpPr>
          <p:cNvPr id="6" name="Footer Placeholder 5">
            <a:extLst>
              <a:ext uri="{FF2B5EF4-FFF2-40B4-BE49-F238E27FC236}">
                <a16:creationId xmlns:a16="http://schemas.microsoft.com/office/drawing/2014/main" id="{0169D634-5681-6D40-B99A-E31B6CC9B458}"/>
              </a:ext>
            </a:extLst>
          </p:cNvPr>
          <p:cNvSpPr>
            <a:spLocks noGrp="1"/>
          </p:cNvSpPr>
          <p:nvPr>
            <p:ph type="ftr" sz="quarter" idx="16"/>
          </p:nvPr>
        </p:nvSpPr>
        <p:spPr/>
        <p:txBody>
          <a:bodyPr/>
          <a:lstStyle/>
          <a:p>
            <a:r>
              <a:rPr lang="en-AU"/>
              <a:t>scienceconnections.edu.au</a:t>
            </a:r>
            <a:endParaRPr lang="en-AU" dirty="0"/>
          </a:p>
        </p:txBody>
      </p:sp>
      <p:graphicFrame>
        <p:nvGraphicFramePr>
          <p:cNvPr id="29" name="Table 28">
            <a:extLst>
              <a:ext uri="{FF2B5EF4-FFF2-40B4-BE49-F238E27FC236}">
                <a16:creationId xmlns:a16="http://schemas.microsoft.com/office/drawing/2014/main" id="{DAD4D7E6-8225-3047-5449-522796596488}"/>
              </a:ext>
            </a:extLst>
          </p:cNvPr>
          <p:cNvGraphicFramePr>
            <a:graphicFrameLocks noGrp="1"/>
          </p:cNvGraphicFramePr>
          <p:nvPr/>
        </p:nvGraphicFramePr>
        <p:xfrm>
          <a:off x="0" y="0"/>
          <a:ext cx="1905000" cy="185420"/>
        </p:xfrm>
        <a:graphic>
          <a:graphicData uri="http://schemas.openxmlformats.org/drawingml/2006/table">
            <a:tbl>
              <a:tblPr/>
              <a:tblGrid>
                <a:gridCol w="1905000">
                  <a:extLst>
                    <a:ext uri="{9D8B030D-6E8A-4147-A177-3AD203B41FA5}">
                      <a16:colId xmlns:a16="http://schemas.microsoft.com/office/drawing/2014/main" val="2552239571"/>
                    </a:ext>
                  </a:extLst>
                </a:gridCol>
              </a:tblGrid>
              <a:tr h="185420">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713018558"/>
                  </a:ext>
                </a:extLst>
              </a:tr>
            </a:tbl>
          </a:graphicData>
        </a:graphic>
      </p:graphicFrame>
      <p:graphicFrame>
        <p:nvGraphicFramePr>
          <p:cNvPr id="31" name="Table 30">
            <a:extLst>
              <a:ext uri="{FF2B5EF4-FFF2-40B4-BE49-F238E27FC236}">
                <a16:creationId xmlns:a16="http://schemas.microsoft.com/office/drawing/2014/main" id="{781946DF-CE89-9CE1-D372-7E86E3725024}"/>
              </a:ext>
            </a:extLst>
          </p:cNvPr>
          <p:cNvGraphicFramePr>
            <a:graphicFrameLocks noGrp="1"/>
          </p:cNvGraphicFramePr>
          <p:nvPr/>
        </p:nvGraphicFramePr>
        <p:xfrm>
          <a:off x="2225570" y="5241959"/>
          <a:ext cx="1905000" cy="904779"/>
        </p:xfrm>
        <a:graphic>
          <a:graphicData uri="http://schemas.openxmlformats.org/drawingml/2006/table">
            <a:tbl>
              <a:tblPr/>
              <a:tblGrid>
                <a:gridCol w="1905000">
                  <a:extLst>
                    <a:ext uri="{9D8B030D-6E8A-4147-A177-3AD203B41FA5}">
                      <a16:colId xmlns:a16="http://schemas.microsoft.com/office/drawing/2014/main" val="2807832845"/>
                    </a:ext>
                  </a:extLst>
                </a:gridCol>
              </a:tblGrid>
              <a:tr h="904779">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1157625638"/>
                  </a:ext>
                </a:extLst>
              </a:tr>
            </a:tbl>
          </a:graphicData>
        </a:graphic>
      </p:graphicFrame>
      <p:graphicFrame>
        <p:nvGraphicFramePr>
          <p:cNvPr id="32" name="Table 31">
            <a:extLst>
              <a:ext uri="{FF2B5EF4-FFF2-40B4-BE49-F238E27FC236}">
                <a16:creationId xmlns:a16="http://schemas.microsoft.com/office/drawing/2014/main" id="{5ADD956B-3C11-A67A-21C6-F35AF9D0894E}"/>
              </a:ext>
            </a:extLst>
          </p:cNvPr>
          <p:cNvGraphicFramePr>
            <a:graphicFrameLocks noGrp="1"/>
          </p:cNvGraphicFramePr>
          <p:nvPr/>
        </p:nvGraphicFramePr>
        <p:xfrm>
          <a:off x="0" y="-1"/>
          <a:ext cx="1905000" cy="711261"/>
        </p:xfrm>
        <a:graphic>
          <a:graphicData uri="http://schemas.openxmlformats.org/drawingml/2006/table">
            <a:tbl>
              <a:tblPr/>
              <a:tblGrid>
                <a:gridCol w="1905000">
                  <a:extLst>
                    <a:ext uri="{9D8B030D-6E8A-4147-A177-3AD203B41FA5}">
                      <a16:colId xmlns:a16="http://schemas.microsoft.com/office/drawing/2014/main" val="2536012151"/>
                    </a:ext>
                  </a:extLst>
                </a:gridCol>
              </a:tblGrid>
              <a:tr h="711261">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4196581896"/>
                  </a:ext>
                </a:extLst>
              </a:tr>
            </a:tbl>
          </a:graphicData>
        </a:graphic>
      </p:graphicFrame>
      <p:graphicFrame>
        <p:nvGraphicFramePr>
          <p:cNvPr id="33" name="Table 32">
            <a:extLst>
              <a:ext uri="{FF2B5EF4-FFF2-40B4-BE49-F238E27FC236}">
                <a16:creationId xmlns:a16="http://schemas.microsoft.com/office/drawing/2014/main" id="{761B6C4D-5CC0-3786-06FF-54AEEB0A1100}"/>
              </a:ext>
            </a:extLst>
          </p:cNvPr>
          <p:cNvGraphicFramePr>
            <a:graphicFrameLocks noGrp="1"/>
          </p:cNvGraphicFramePr>
          <p:nvPr/>
        </p:nvGraphicFramePr>
        <p:xfrm>
          <a:off x="3710735" y="5248806"/>
          <a:ext cx="1905000" cy="700473"/>
        </p:xfrm>
        <a:graphic>
          <a:graphicData uri="http://schemas.openxmlformats.org/drawingml/2006/table">
            <a:tbl>
              <a:tblPr/>
              <a:tblGrid>
                <a:gridCol w="1905000">
                  <a:extLst>
                    <a:ext uri="{9D8B030D-6E8A-4147-A177-3AD203B41FA5}">
                      <a16:colId xmlns:a16="http://schemas.microsoft.com/office/drawing/2014/main" val="3028389382"/>
                    </a:ext>
                  </a:extLst>
                </a:gridCol>
              </a:tblGrid>
              <a:tr h="700473">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4209167570"/>
                  </a:ext>
                </a:extLst>
              </a:tr>
            </a:tbl>
          </a:graphicData>
        </a:graphic>
      </p:graphicFrame>
      <p:sp>
        <p:nvSpPr>
          <p:cNvPr id="3" name="TextBox 2">
            <a:extLst>
              <a:ext uri="{FF2B5EF4-FFF2-40B4-BE49-F238E27FC236}">
                <a16:creationId xmlns:a16="http://schemas.microsoft.com/office/drawing/2014/main" id="{3E17E9F4-8A78-5029-2241-1A9B0F025675}"/>
              </a:ext>
            </a:extLst>
          </p:cNvPr>
          <p:cNvSpPr txBox="1"/>
          <p:nvPr/>
        </p:nvSpPr>
        <p:spPr>
          <a:xfrm>
            <a:off x="948913" y="1433372"/>
            <a:ext cx="4774031" cy="4462760"/>
          </a:xfrm>
          <a:prstGeom prst="rect">
            <a:avLst/>
          </a:prstGeom>
          <a:noFill/>
        </p:spPr>
        <p:txBody>
          <a:bodyPr wrap="square" rtlCol="0">
            <a:spAutoFit/>
          </a:bodyPr>
          <a:lstStyle/>
          <a:p>
            <a:r>
              <a:rPr lang="en-AU" sz="2000" b="1" dirty="0"/>
              <a:t>Variation</a:t>
            </a:r>
            <a:r>
              <a:rPr lang="en-AU" sz="2000" dirty="0"/>
              <a:t> refers to how spread out the data points from an investigation are from each other.</a:t>
            </a:r>
          </a:p>
          <a:p>
            <a:endParaRPr lang="en-AU" sz="1200" dirty="0"/>
          </a:p>
          <a:p>
            <a:r>
              <a:rPr lang="en-AU" sz="2000" dirty="0"/>
              <a:t>An </a:t>
            </a:r>
            <a:r>
              <a:rPr lang="en-AU" sz="2000" b="1" dirty="0"/>
              <a:t>outlier</a:t>
            </a:r>
            <a:r>
              <a:rPr lang="en-AU" sz="2000" dirty="0"/>
              <a:t> is a data point that is significantly different from the other points in the data set. </a:t>
            </a:r>
          </a:p>
          <a:p>
            <a:endParaRPr lang="en-AU" sz="1200" dirty="0"/>
          </a:p>
          <a:p>
            <a:r>
              <a:rPr lang="en-AU" sz="2000" dirty="0"/>
              <a:t>In this investigation the outlier was probably from an error when conducting the experiment or when measuring. </a:t>
            </a:r>
          </a:p>
          <a:p>
            <a:endParaRPr lang="en-AU" sz="1200" dirty="0"/>
          </a:p>
          <a:p>
            <a:r>
              <a:rPr lang="en-AU" sz="2000" dirty="0"/>
              <a:t>As the outlier impacts the average, it should be ignored when analysing the data.</a:t>
            </a:r>
          </a:p>
        </p:txBody>
      </p:sp>
      <p:grpSp>
        <p:nvGrpSpPr>
          <p:cNvPr id="36" name="Group 35">
            <a:extLst>
              <a:ext uri="{FF2B5EF4-FFF2-40B4-BE49-F238E27FC236}">
                <a16:creationId xmlns:a16="http://schemas.microsoft.com/office/drawing/2014/main" id="{8814977B-50F6-774C-216B-9B3344B8CE41}"/>
              </a:ext>
            </a:extLst>
          </p:cNvPr>
          <p:cNvGrpSpPr/>
          <p:nvPr/>
        </p:nvGrpSpPr>
        <p:grpSpPr>
          <a:xfrm>
            <a:off x="5890438" y="1748380"/>
            <a:ext cx="5786330" cy="4046407"/>
            <a:chOff x="6991426" y="1684998"/>
            <a:chExt cx="5786330" cy="4046407"/>
          </a:xfrm>
        </p:grpSpPr>
        <p:sp>
          <p:nvSpPr>
            <p:cNvPr id="10" name="TextBox 9">
              <a:extLst>
                <a:ext uri="{FF2B5EF4-FFF2-40B4-BE49-F238E27FC236}">
                  <a16:creationId xmlns:a16="http://schemas.microsoft.com/office/drawing/2014/main" id="{6F8D7DF3-69F3-AB83-0EC7-22D3288690DC}"/>
                </a:ext>
              </a:extLst>
            </p:cNvPr>
            <p:cNvSpPr txBox="1"/>
            <p:nvPr/>
          </p:nvSpPr>
          <p:spPr>
            <a:xfrm>
              <a:off x="7896200" y="1770219"/>
              <a:ext cx="798503" cy="646331"/>
            </a:xfrm>
            <a:prstGeom prst="rect">
              <a:avLst/>
            </a:prstGeom>
            <a:noFill/>
          </p:spPr>
          <p:txBody>
            <a:bodyPr wrap="square" rtlCol="0">
              <a:spAutoFit/>
            </a:bodyPr>
            <a:lstStyle/>
            <a:p>
              <a:pPr algn="r"/>
              <a:r>
                <a:rPr lang="en-AU" sz="1200"/>
                <a:t>Starting line on ramp</a:t>
              </a:r>
            </a:p>
          </p:txBody>
        </p:sp>
        <p:cxnSp>
          <p:nvCxnSpPr>
            <p:cNvPr id="12" name="Straight Arrow Connector 11">
              <a:extLst>
                <a:ext uri="{FF2B5EF4-FFF2-40B4-BE49-F238E27FC236}">
                  <a16:creationId xmlns:a16="http://schemas.microsoft.com/office/drawing/2014/main" id="{CF829A83-86B7-D7F7-457F-A335E1FC2698}"/>
                </a:ext>
              </a:extLst>
            </p:cNvPr>
            <p:cNvCxnSpPr>
              <a:cxnSpLocks/>
            </p:cNvCxnSpPr>
            <p:nvPr/>
          </p:nvCxnSpPr>
          <p:spPr>
            <a:xfrm>
              <a:off x="8773797" y="1916384"/>
              <a:ext cx="6750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Rectangle 14">
              <a:extLst>
                <a:ext uri="{FF2B5EF4-FFF2-40B4-BE49-F238E27FC236}">
                  <a16:creationId xmlns:a16="http://schemas.microsoft.com/office/drawing/2014/main" id="{74C259FF-49FD-E02C-14CB-77CA0317842F}"/>
                </a:ext>
              </a:extLst>
            </p:cNvPr>
            <p:cNvSpPr/>
            <p:nvPr/>
          </p:nvSpPr>
          <p:spPr>
            <a:xfrm>
              <a:off x="9511756" y="1684998"/>
              <a:ext cx="1260140" cy="4046407"/>
            </a:xfrm>
            <a:prstGeom prst="rect">
              <a:avLst/>
            </a:prstGeom>
            <a:solidFill>
              <a:srgbClr val="E6E6E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cxnSp>
          <p:nvCxnSpPr>
            <p:cNvPr id="14" name="Straight Connector 13">
              <a:extLst>
                <a:ext uri="{FF2B5EF4-FFF2-40B4-BE49-F238E27FC236}">
                  <a16:creationId xmlns:a16="http://schemas.microsoft.com/office/drawing/2014/main" id="{B3EB009C-F0D2-9A3A-F868-0A0A926534FB}"/>
                </a:ext>
              </a:extLst>
            </p:cNvPr>
            <p:cNvCxnSpPr/>
            <p:nvPr/>
          </p:nvCxnSpPr>
          <p:spPr>
            <a:xfrm>
              <a:off x="9696400" y="3564015"/>
              <a:ext cx="3600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6E4BED0-4541-E8CA-0C74-5A48B9D39063}"/>
                </a:ext>
              </a:extLst>
            </p:cNvPr>
            <p:cNvCxnSpPr/>
            <p:nvPr/>
          </p:nvCxnSpPr>
          <p:spPr>
            <a:xfrm>
              <a:off x="9511756" y="1916384"/>
              <a:ext cx="1260140" cy="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1BB7B149-5302-7312-0581-C1806CAC8AED}"/>
                </a:ext>
              </a:extLst>
            </p:cNvPr>
            <p:cNvCxnSpPr/>
            <p:nvPr/>
          </p:nvCxnSpPr>
          <p:spPr>
            <a:xfrm>
              <a:off x="10125980" y="3565680"/>
              <a:ext cx="3600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9306D51-D501-C7B4-10AF-2DA0945DF69D}"/>
                </a:ext>
              </a:extLst>
            </p:cNvPr>
            <p:cNvCxnSpPr/>
            <p:nvPr/>
          </p:nvCxnSpPr>
          <p:spPr>
            <a:xfrm>
              <a:off x="9696400" y="3868815"/>
              <a:ext cx="3600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D8CD2E9-4800-DC09-DFE4-1F8DED76C0AB}"/>
                </a:ext>
              </a:extLst>
            </p:cNvPr>
            <p:cNvCxnSpPr/>
            <p:nvPr/>
          </p:nvCxnSpPr>
          <p:spPr>
            <a:xfrm>
              <a:off x="9969660" y="3248980"/>
              <a:ext cx="3600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729A05C-0583-CF30-AC81-5F77CC727E1A}"/>
                </a:ext>
              </a:extLst>
            </p:cNvPr>
            <p:cNvCxnSpPr/>
            <p:nvPr/>
          </p:nvCxnSpPr>
          <p:spPr>
            <a:xfrm>
              <a:off x="9945960" y="3429000"/>
              <a:ext cx="3600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9BCA22D-A200-5FB5-EE85-E07C6516EDDC}"/>
                </a:ext>
              </a:extLst>
            </p:cNvPr>
            <p:cNvCxnSpPr/>
            <p:nvPr/>
          </p:nvCxnSpPr>
          <p:spPr>
            <a:xfrm>
              <a:off x="9848800" y="3716415"/>
              <a:ext cx="3600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AFD41CD-4930-3706-6491-E4D7D136833D}"/>
                </a:ext>
              </a:extLst>
            </p:cNvPr>
            <p:cNvCxnSpPr/>
            <p:nvPr/>
          </p:nvCxnSpPr>
          <p:spPr>
            <a:xfrm>
              <a:off x="10257370" y="3868815"/>
              <a:ext cx="3600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D66568A-7B48-AFDF-DE8B-2C21610742D7}"/>
                </a:ext>
              </a:extLst>
            </p:cNvPr>
            <p:cNvCxnSpPr/>
            <p:nvPr/>
          </p:nvCxnSpPr>
          <p:spPr>
            <a:xfrm>
              <a:off x="9897330" y="4509120"/>
              <a:ext cx="36004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F9AA8D9D-72F2-2B59-B3A7-6D16A169EDF8}"/>
                </a:ext>
              </a:extLst>
            </p:cNvPr>
            <p:cNvSpPr txBox="1"/>
            <p:nvPr/>
          </p:nvSpPr>
          <p:spPr>
            <a:xfrm>
              <a:off x="6991426" y="3156724"/>
              <a:ext cx="1855677" cy="646331"/>
            </a:xfrm>
            <a:prstGeom prst="rect">
              <a:avLst/>
            </a:prstGeom>
            <a:noFill/>
          </p:spPr>
          <p:txBody>
            <a:bodyPr wrap="square" rtlCol="0">
              <a:spAutoFit/>
            </a:bodyPr>
            <a:lstStyle/>
            <a:p>
              <a:pPr algn="r"/>
              <a:r>
                <a:rPr lang="en-AU" sz="1200"/>
                <a:t>Lines drawn to show the distance travelled by the marble after one second</a:t>
              </a:r>
            </a:p>
          </p:txBody>
        </p:sp>
        <p:cxnSp>
          <p:nvCxnSpPr>
            <p:cNvPr id="27" name="Straight Arrow Connector 26">
              <a:extLst>
                <a:ext uri="{FF2B5EF4-FFF2-40B4-BE49-F238E27FC236}">
                  <a16:creationId xmlns:a16="http://schemas.microsoft.com/office/drawing/2014/main" id="{5D041E32-0042-E4E6-A194-0BBC65B69680}"/>
                </a:ext>
              </a:extLst>
            </p:cNvPr>
            <p:cNvCxnSpPr>
              <a:cxnSpLocks/>
            </p:cNvCxnSpPr>
            <p:nvPr/>
          </p:nvCxnSpPr>
          <p:spPr>
            <a:xfrm>
              <a:off x="8773797" y="3429000"/>
              <a:ext cx="6750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8" name="Right Brace 27">
              <a:extLst>
                <a:ext uri="{FF2B5EF4-FFF2-40B4-BE49-F238E27FC236}">
                  <a16:creationId xmlns:a16="http://schemas.microsoft.com/office/drawing/2014/main" id="{CD0F3A73-D05A-CC7A-2C38-D48300D34CB4}"/>
                </a:ext>
              </a:extLst>
            </p:cNvPr>
            <p:cNvSpPr/>
            <p:nvPr/>
          </p:nvSpPr>
          <p:spPr>
            <a:xfrm>
              <a:off x="10911535" y="3248980"/>
              <a:ext cx="188709" cy="1260140"/>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AU"/>
            </a:p>
          </p:txBody>
        </p:sp>
        <p:sp>
          <p:nvSpPr>
            <p:cNvPr id="30" name="TextBox 29">
              <a:extLst>
                <a:ext uri="{FF2B5EF4-FFF2-40B4-BE49-F238E27FC236}">
                  <a16:creationId xmlns:a16="http://schemas.microsoft.com/office/drawing/2014/main" id="{D0BFBBB9-D688-663E-41A1-882CECA38FA5}"/>
                </a:ext>
              </a:extLst>
            </p:cNvPr>
            <p:cNvSpPr txBox="1"/>
            <p:nvPr/>
          </p:nvSpPr>
          <p:spPr>
            <a:xfrm>
              <a:off x="11122430" y="3626320"/>
              <a:ext cx="1655326" cy="461665"/>
            </a:xfrm>
            <a:prstGeom prst="rect">
              <a:avLst/>
            </a:prstGeom>
            <a:noFill/>
          </p:spPr>
          <p:txBody>
            <a:bodyPr wrap="square" rtlCol="0">
              <a:spAutoFit/>
            </a:bodyPr>
            <a:lstStyle/>
            <a:p>
              <a:r>
                <a:rPr lang="en-AU" sz="1200"/>
                <a:t>Variation in the measured distance </a:t>
              </a:r>
            </a:p>
          </p:txBody>
        </p:sp>
        <p:sp>
          <p:nvSpPr>
            <p:cNvPr id="34" name="TextBox 33">
              <a:extLst>
                <a:ext uri="{FF2B5EF4-FFF2-40B4-BE49-F238E27FC236}">
                  <a16:creationId xmlns:a16="http://schemas.microsoft.com/office/drawing/2014/main" id="{05E97068-1A94-F0EE-5AE0-1EDA1C2C01BD}"/>
                </a:ext>
              </a:extLst>
            </p:cNvPr>
            <p:cNvSpPr txBox="1"/>
            <p:nvPr/>
          </p:nvSpPr>
          <p:spPr>
            <a:xfrm>
              <a:off x="7266129" y="4325795"/>
              <a:ext cx="1580973" cy="276999"/>
            </a:xfrm>
            <a:prstGeom prst="rect">
              <a:avLst/>
            </a:prstGeom>
            <a:noFill/>
          </p:spPr>
          <p:txBody>
            <a:bodyPr wrap="square" rtlCol="0">
              <a:spAutoFit/>
            </a:bodyPr>
            <a:lstStyle/>
            <a:p>
              <a:pPr algn="r"/>
              <a:r>
                <a:rPr lang="en-AU" sz="1200"/>
                <a:t>An outlier</a:t>
              </a:r>
            </a:p>
          </p:txBody>
        </p:sp>
        <p:cxnSp>
          <p:nvCxnSpPr>
            <p:cNvPr id="35" name="Straight Arrow Connector 34">
              <a:extLst>
                <a:ext uri="{FF2B5EF4-FFF2-40B4-BE49-F238E27FC236}">
                  <a16:creationId xmlns:a16="http://schemas.microsoft.com/office/drawing/2014/main" id="{9C893233-310D-7F58-EE81-9190E124F7B1}"/>
                </a:ext>
              </a:extLst>
            </p:cNvPr>
            <p:cNvCxnSpPr>
              <a:cxnSpLocks/>
            </p:cNvCxnSpPr>
            <p:nvPr/>
          </p:nvCxnSpPr>
          <p:spPr>
            <a:xfrm>
              <a:off x="8836681" y="4509120"/>
              <a:ext cx="6750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31814836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211F9-45AC-C2D0-0952-8345CAD820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F0DA05-0DBA-1E74-9123-642B95D43710}"/>
              </a:ext>
            </a:extLst>
          </p:cNvPr>
          <p:cNvSpPr>
            <a:spLocks noGrp="1"/>
          </p:cNvSpPr>
          <p:nvPr>
            <p:ph type="title"/>
          </p:nvPr>
        </p:nvSpPr>
        <p:spPr/>
        <p:txBody>
          <a:bodyPr/>
          <a:lstStyle/>
          <a:p>
            <a:r>
              <a:rPr lang="en-US" dirty="0"/>
              <a:t>Investigate: Marble on ramp activity</a:t>
            </a:r>
            <a:endParaRPr lang="en-AU" dirty="0"/>
          </a:p>
        </p:txBody>
      </p:sp>
      <p:sp>
        <p:nvSpPr>
          <p:cNvPr id="5" name="Slide Number Placeholder 4">
            <a:extLst>
              <a:ext uri="{FF2B5EF4-FFF2-40B4-BE49-F238E27FC236}">
                <a16:creationId xmlns:a16="http://schemas.microsoft.com/office/drawing/2014/main" id="{E24083D2-5319-6DC5-5875-172A83EF72C1}"/>
              </a:ext>
            </a:extLst>
          </p:cNvPr>
          <p:cNvSpPr>
            <a:spLocks noGrp="1"/>
          </p:cNvSpPr>
          <p:nvPr>
            <p:ph type="sldNum" sz="quarter" idx="4"/>
          </p:nvPr>
        </p:nvSpPr>
        <p:spPr/>
        <p:txBody>
          <a:bodyPr/>
          <a:lstStyle/>
          <a:p>
            <a:endParaRPr lang="en-AU" dirty="0"/>
          </a:p>
          <a:p>
            <a:endParaRPr lang="en-AU" sz="1200" dirty="0">
              <a:solidFill>
                <a:schemeClr val="bg2"/>
              </a:solidFill>
            </a:endParaRPr>
          </a:p>
        </p:txBody>
      </p:sp>
      <p:sp>
        <p:nvSpPr>
          <p:cNvPr id="6" name="Footer Placeholder 5">
            <a:extLst>
              <a:ext uri="{FF2B5EF4-FFF2-40B4-BE49-F238E27FC236}">
                <a16:creationId xmlns:a16="http://schemas.microsoft.com/office/drawing/2014/main" id="{C74B5F2D-6610-A82B-223D-0E2645BDF38F}"/>
              </a:ext>
            </a:extLst>
          </p:cNvPr>
          <p:cNvSpPr>
            <a:spLocks noGrp="1"/>
          </p:cNvSpPr>
          <p:nvPr>
            <p:ph type="ftr" sz="quarter" idx="16"/>
          </p:nvPr>
        </p:nvSpPr>
        <p:spPr/>
        <p:txBody>
          <a:bodyPr/>
          <a:lstStyle/>
          <a:p>
            <a:r>
              <a:rPr lang="en-AU"/>
              <a:t>scienceconnections.edu.au</a:t>
            </a:r>
            <a:endParaRPr lang="en-AU" dirty="0"/>
          </a:p>
        </p:txBody>
      </p:sp>
      <p:sp>
        <p:nvSpPr>
          <p:cNvPr id="9" name="TextBox 8">
            <a:extLst>
              <a:ext uri="{FF2B5EF4-FFF2-40B4-BE49-F238E27FC236}">
                <a16:creationId xmlns:a16="http://schemas.microsoft.com/office/drawing/2014/main" id="{9E3A54AF-784A-06D7-BE92-364458280D2F}"/>
              </a:ext>
            </a:extLst>
          </p:cNvPr>
          <p:cNvSpPr txBox="1"/>
          <p:nvPr/>
        </p:nvSpPr>
        <p:spPr>
          <a:xfrm>
            <a:off x="654921" y="1367760"/>
            <a:ext cx="10031590" cy="338554"/>
          </a:xfrm>
          <a:prstGeom prst="rect">
            <a:avLst/>
          </a:prstGeom>
          <a:noFill/>
        </p:spPr>
        <p:txBody>
          <a:bodyPr wrap="square" rtlCol="0">
            <a:spAutoFit/>
          </a:bodyPr>
          <a:lstStyle/>
          <a:p>
            <a:r>
              <a:rPr lang="en-GB" sz="1600" dirty="0"/>
              <a:t> </a:t>
            </a:r>
            <a:endParaRPr lang="en-AU" sz="1600" dirty="0"/>
          </a:p>
        </p:txBody>
      </p:sp>
      <p:graphicFrame>
        <p:nvGraphicFramePr>
          <p:cNvPr id="29" name="Table 28">
            <a:extLst>
              <a:ext uri="{FF2B5EF4-FFF2-40B4-BE49-F238E27FC236}">
                <a16:creationId xmlns:a16="http://schemas.microsoft.com/office/drawing/2014/main" id="{36EAF88E-9634-0A8E-7DB3-4E169ED5D87E}"/>
              </a:ext>
            </a:extLst>
          </p:cNvPr>
          <p:cNvGraphicFramePr>
            <a:graphicFrameLocks noGrp="1"/>
          </p:cNvGraphicFramePr>
          <p:nvPr/>
        </p:nvGraphicFramePr>
        <p:xfrm>
          <a:off x="0" y="0"/>
          <a:ext cx="1905000" cy="185420"/>
        </p:xfrm>
        <a:graphic>
          <a:graphicData uri="http://schemas.openxmlformats.org/drawingml/2006/table">
            <a:tbl>
              <a:tblPr/>
              <a:tblGrid>
                <a:gridCol w="1905000">
                  <a:extLst>
                    <a:ext uri="{9D8B030D-6E8A-4147-A177-3AD203B41FA5}">
                      <a16:colId xmlns:a16="http://schemas.microsoft.com/office/drawing/2014/main" val="2552239571"/>
                    </a:ext>
                  </a:extLst>
                </a:gridCol>
              </a:tblGrid>
              <a:tr h="185420">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713018558"/>
                  </a:ext>
                </a:extLst>
              </a:tr>
            </a:tbl>
          </a:graphicData>
        </a:graphic>
      </p:graphicFrame>
      <p:graphicFrame>
        <p:nvGraphicFramePr>
          <p:cNvPr id="31" name="Table 30">
            <a:extLst>
              <a:ext uri="{FF2B5EF4-FFF2-40B4-BE49-F238E27FC236}">
                <a16:creationId xmlns:a16="http://schemas.microsoft.com/office/drawing/2014/main" id="{5D5054FD-1B70-DF5D-2E00-8A57FE99BECA}"/>
              </a:ext>
            </a:extLst>
          </p:cNvPr>
          <p:cNvGraphicFramePr>
            <a:graphicFrameLocks noGrp="1"/>
          </p:cNvGraphicFramePr>
          <p:nvPr/>
        </p:nvGraphicFramePr>
        <p:xfrm>
          <a:off x="2225570" y="5241959"/>
          <a:ext cx="1905000" cy="904779"/>
        </p:xfrm>
        <a:graphic>
          <a:graphicData uri="http://schemas.openxmlformats.org/drawingml/2006/table">
            <a:tbl>
              <a:tblPr/>
              <a:tblGrid>
                <a:gridCol w="1905000">
                  <a:extLst>
                    <a:ext uri="{9D8B030D-6E8A-4147-A177-3AD203B41FA5}">
                      <a16:colId xmlns:a16="http://schemas.microsoft.com/office/drawing/2014/main" val="2807832845"/>
                    </a:ext>
                  </a:extLst>
                </a:gridCol>
              </a:tblGrid>
              <a:tr h="904779">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1157625638"/>
                  </a:ext>
                </a:extLst>
              </a:tr>
            </a:tbl>
          </a:graphicData>
        </a:graphic>
      </p:graphicFrame>
      <p:graphicFrame>
        <p:nvGraphicFramePr>
          <p:cNvPr id="32" name="Table 31">
            <a:extLst>
              <a:ext uri="{FF2B5EF4-FFF2-40B4-BE49-F238E27FC236}">
                <a16:creationId xmlns:a16="http://schemas.microsoft.com/office/drawing/2014/main" id="{3A8DCA0D-08E7-0485-73DF-535D5D726BB8}"/>
              </a:ext>
            </a:extLst>
          </p:cNvPr>
          <p:cNvGraphicFramePr>
            <a:graphicFrameLocks noGrp="1"/>
          </p:cNvGraphicFramePr>
          <p:nvPr/>
        </p:nvGraphicFramePr>
        <p:xfrm>
          <a:off x="0" y="-1"/>
          <a:ext cx="1905000" cy="711261"/>
        </p:xfrm>
        <a:graphic>
          <a:graphicData uri="http://schemas.openxmlformats.org/drawingml/2006/table">
            <a:tbl>
              <a:tblPr/>
              <a:tblGrid>
                <a:gridCol w="1905000">
                  <a:extLst>
                    <a:ext uri="{9D8B030D-6E8A-4147-A177-3AD203B41FA5}">
                      <a16:colId xmlns:a16="http://schemas.microsoft.com/office/drawing/2014/main" val="2536012151"/>
                    </a:ext>
                  </a:extLst>
                </a:gridCol>
              </a:tblGrid>
              <a:tr h="711261">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4196581896"/>
                  </a:ext>
                </a:extLst>
              </a:tr>
            </a:tbl>
          </a:graphicData>
        </a:graphic>
      </p:graphicFrame>
      <p:graphicFrame>
        <p:nvGraphicFramePr>
          <p:cNvPr id="33" name="Table 32">
            <a:extLst>
              <a:ext uri="{FF2B5EF4-FFF2-40B4-BE49-F238E27FC236}">
                <a16:creationId xmlns:a16="http://schemas.microsoft.com/office/drawing/2014/main" id="{5B6BD0EC-05BA-91C0-2321-9359114BCB59}"/>
              </a:ext>
            </a:extLst>
          </p:cNvPr>
          <p:cNvGraphicFramePr>
            <a:graphicFrameLocks noGrp="1"/>
          </p:cNvGraphicFramePr>
          <p:nvPr/>
        </p:nvGraphicFramePr>
        <p:xfrm>
          <a:off x="3710735" y="5248806"/>
          <a:ext cx="1905000" cy="700473"/>
        </p:xfrm>
        <a:graphic>
          <a:graphicData uri="http://schemas.openxmlformats.org/drawingml/2006/table">
            <a:tbl>
              <a:tblPr/>
              <a:tblGrid>
                <a:gridCol w="1905000">
                  <a:extLst>
                    <a:ext uri="{9D8B030D-6E8A-4147-A177-3AD203B41FA5}">
                      <a16:colId xmlns:a16="http://schemas.microsoft.com/office/drawing/2014/main" val="3028389382"/>
                    </a:ext>
                  </a:extLst>
                </a:gridCol>
              </a:tblGrid>
              <a:tr h="700473">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4209167570"/>
                  </a:ext>
                </a:extLst>
              </a:tr>
            </a:tbl>
          </a:graphicData>
        </a:graphic>
      </p:graphicFrame>
      <p:sp>
        <p:nvSpPr>
          <p:cNvPr id="3" name="TextBox 2">
            <a:extLst>
              <a:ext uri="{FF2B5EF4-FFF2-40B4-BE49-F238E27FC236}">
                <a16:creationId xmlns:a16="http://schemas.microsoft.com/office/drawing/2014/main" id="{C38760CF-316A-8719-23DE-546F17DEB3E4}"/>
              </a:ext>
            </a:extLst>
          </p:cNvPr>
          <p:cNvSpPr txBox="1"/>
          <p:nvPr/>
        </p:nvSpPr>
        <p:spPr>
          <a:xfrm>
            <a:off x="928299" y="1545011"/>
            <a:ext cx="3971980" cy="3724096"/>
          </a:xfrm>
          <a:prstGeom prst="rect">
            <a:avLst/>
          </a:prstGeom>
          <a:noFill/>
        </p:spPr>
        <p:txBody>
          <a:bodyPr wrap="square" rtlCol="0">
            <a:spAutoFit/>
          </a:bodyPr>
          <a:lstStyle/>
          <a:p>
            <a:r>
              <a:rPr lang="en-AU" sz="2000" b="1" dirty="0"/>
              <a:t>Reliable data</a:t>
            </a:r>
            <a:r>
              <a:rPr lang="en-AU" sz="2000" dirty="0"/>
              <a:t> is achieved when the data points consistently show low variation.</a:t>
            </a:r>
          </a:p>
          <a:p>
            <a:endParaRPr lang="en-AU" sz="2000" dirty="0"/>
          </a:p>
          <a:p>
            <a:r>
              <a:rPr lang="en-AU" sz="2000" b="1" dirty="0"/>
              <a:t>To do: Improve the reliability</a:t>
            </a:r>
          </a:p>
          <a:p>
            <a:r>
              <a:rPr lang="en-AU" sz="2000" dirty="0"/>
              <a:t>Repeat releasing the marble and measuring the distance travelled after 1 second. </a:t>
            </a:r>
          </a:p>
          <a:p>
            <a:endParaRPr lang="en-AU" sz="2000" dirty="0"/>
          </a:p>
          <a:p>
            <a:r>
              <a:rPr lang="en-AU" sz="2000" dirty="0"/>
              <a:t>Develop a procedure so that the variation in your data is low. </a:t>
            </a:r>
          </a:p>
          <a:p>
            <a:endParaRPr lang="en-AU" sz="1600" dirty="0"/>
          </a:p>
        </p:txBody>
      </p:sp>
      <p:grpSp>
        <p:nvGrpSpPr>
          <p:cNvPr id="36" name="Group 35">
            <a:extLst>
              <a:ext uri="{FF2B5EF4-FFF2-40B4-BE49-F238E27FC236}">
                <a16:creationId xmlns:a16="http://schemas.microsoft.com/office/drawing/2014/main" id="{0E30654E-FCEE-1F9F-1FC6-E1D1D22AA71E}"/>
              </a:ext>
            </a:extLst>
          </p:cNvPr>
          <p:cNvGrpSpPr/>
          <p:nvPr/>
        </p:nvGrpSpPr>
        <p:grpSpPr>
          <a:xfrm>
            <a:off x="5615735" y="1748380"/>
            <a:ext cx="5821370" cy="4046407"/>
            <a:chOff x="6991426" y="1684998"/>
            <a:chExt cx="5821370" cy="4046407"/>
          </a:xfrm>
        </p:grpSpPr>
        <p:sp>
          <p:nvSpPr>
            <p:cNvPr id="10" name="TextBox 9">
              <a:extLst>
                <a:ext uri="{FF2B5EF4-FFF2-40B4-BE49-F238E27FC236}">
                  <a16:creationId xmlns:a16="http://schemas.microsoft.com/office/drawing/2014/main" id="{43279131-2D26-C038-6727-5AF96A648F56}"/>
                </a:ext>
              </a:extLst>
            </p:cNvPr>
            <p:cNvSpPr txBox="1"/>
            <p:nvPr/>
          </p:nvSpPr>
          <p:spPr>
            <a:xfrm>
              <a:off x="7896200" y="1770219"/>
              <a:ext cx="798503" cy="646331"/>
            </a:xfrm>
            <a:prstGeom prst="rect">
              <a:avLst/>
            </a:prstGeom>
            <a:noFill/>
          </p:spPr>
          <p:txBody>
            <a:bodyPr wrap="square" rtlCol="0">
              <a:spAutoFit/>
            </a:bodyPr>
            <a:lstStyle/>
            <a:p>
              <a:pPr algn="r"/>
              <a:r>
                <a:rPr lang="en-AU" sz="1200" dirty="0"/>
                <a:t>Starting line on ramp</a:t>
              </a:r>
            </a:p>
          </p:txBody>
        </p:sp>
        <p:cxnSp>
          <p:nvCxnSpPr>
            <p:cNvPr id="12" name="Straight Arrow Connector 11">
              <a:extLst>
                <a:ext uri="{FF2B5EF4-FFF2-40B4-BE49-F238E27FC236}">
                  <a16:creationId xmlns:a16="http://schemas.microsoft.com/office/drawing/2014/main" id="{C2F1BF99-40E5-2230-67AB-09598B3F9B79}"/>
                </a:ext>
              </a:extLst>
            </p:cNvPr>
            <p:cNvCxnSpPr>
              <a:cxnSpLocks/>
            </p:cNvCxnSpPr>
            <p:nvPr/>
          </p:nvCxnSpPr>
          <p:spPr>
            <a:xfrm>
              <a:off x="8773797" y="1916384"/>
              <a:ext cx="6750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Rectangle 14">
              <a:extLst>
                <a:ext uri="{FF2B5EF4-FFF2-40B4-BE49-F238E27FC236}">
                  <a16:creationId xmlns:a16="http://schemas.microsoft.com/office/drawing/2014/main" id="{9FDD9F2F-8E71-CFCD-EEDF-FBB795294760}"/>
                </a:ext>
              </a:extLst>
            </p:cNvPr>
            <p:cNvSpPr/>
            <p:nvPr/>
          </p:nvSpPr>
          <p:spPr>
            <a:xfrm>
              <a:off x="9511756" y="1684998"/>
              <a:ext cx="1260140" cy="4046407"/>
            </a:xfrm>
            <a:prstGeom prst="rect">
              <a:avLst/>
            </a:prstGeom>
            <a:solidFill>
              <a:srgbClr val="E6E6E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dirty="0">
                <a:solidFill>
                  <a:schemeClr val="tx1"/>
                </a:solidFill>
              </a:endParaRPr>
            </a:p>
          </p:txBody>
        </p:sp>
        <p:cxnSp>
          <p:nvCxnSpPr>
            <p:cNvPr id="14" name="Straight Connector 13">
              <a:extLst>
                <a:ext uri="{FF2B5EF4-FFF2-40B4-BE49-F238E27FC236}">
                  <a16:creationId xmlns:a16="http://schemas.microsoft.com/office/drawing/2014/main" id="{06C1219E-875D-69BA-1F7F-CE37EA3CBA9B}"/>
                </a:ext>
              </a:extLst>
            </p:cNvPr>
            <p:cNvCxnSpPr/>
            <p:nvPr/>
          </p:nvCxnSpPr>
          <p:spPr>
            <a:xfrm>
              <a:off x="9696400" y="3564015"/>
              <a:ext cx="3600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9885DBD-BEF4-AEBA-F296-35104BA757B4}"/>
                </a:ext>
              </a:extLst>
            </p:cNvPr>
            <p:cNvCxnSpPr/>
            <p:nvPr/>
          </p:nvCxnSpPr>
          <p:spPr>
            <a:xfrm>
              <a:off x="9511756" y="1916384"/>
              <a:ext cx="1260140" cy="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5894B780-7C06-BD58-07C7-E91DCEF78702}"/>
                </a:ext>
              </a:extLst>
            </p:cNvPr>
            <p:cNvCxnSpPr/>
            <p:nvPr/>
          </p:nvCxnSpPr>
          <p:spPr>
            <a:xfrm>
              <a:off x="10125980" y="3565680"/>
              <a:ext cx="3600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44F91E5-7494-CD6F-387E-9AA774EF899D}"/>
                </a:ext>
              </a:extLst>
            </p:cNvPr>
            <p:cNvCxnSpPr/>
            <p:nvPr/>
          </p:nvCxnSpPr>
          <p:spPr>
            <a:xfrm>
              <a:off x="9646687" y="3661956"/>
              <a:ext cx="3600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7C01F0E-095C-A6DA-1CBF-B26B9F70A3D3}"/>
                </a:ext>
              </a:extLst>
            </p:cNvPr>
            <p:cNvCxnSpPr/>
            <p:nvPr/>
          </p:nvCxnSpPr>
          <p:spPr>
            <a:xfrm>
              <a:off x="10149680" y="3373306"/>
              <a:ext cx="3600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C38B943-D8E9-5A01-A74A-2040F8935EE0}"/>
                </a:ext>
              </a:extLst>
            </p:cNvPr>
            <p:cNvCxnSpPr/>
            <p:nvPr/>
          </p:nvCxnSpPr>
          <p:spPr>
            <a:xfrm>
              <a:off x="9897330" y="3429000"/>
              <a:ext cx="3600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C520262-72CB-6496-8AF6-67452551D874}"/>
                </a:ext>
              </a:extLst>
            </p:cNvPr>
            <p:cNvCxnSpPr/>
            <p:nvPr/>
          </p:nvCxnSpPr>
          <p:spPr>
            <a:xfrm>
              <a:off x="9627492" y="3383208"/>
              <a:ext cx="3600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8535C16-C3FD-96C7-2B35-810766957C46}"/>
                </a:ext>
              </a:extLst>
            </p:cNvPr>
            <p:cNvCxnSpPr/>
            <p:nvPr/>
          </p:nvCxnSpPr>
          <p:spPr>
            <a:xfrm>
              <a:off x="10215315" y="3647795"/>
              <a:ext cx="3600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0D01FD9-23E9-28D9-AA19-32401486FC6B}"/>
                </a:ext>
              </a:extLst>
            </p:cNvPr>
            <p:cNvCxnSpPr/>
            <p:nvPr/>
          </p:nvCxnSpPr>
          <p:spPr>
            <a:xfrm>
              <a:off x="10257370" y="3480391"/>
              <a:ext cx="36004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2701A44-4A17-F2E6-F192-A310EA7DC1E3}"/>
                </a:ext>
              </a:extLst>
            </p:cNvPr>
            <p:cNvSpPr txBox="1"/>
            <p:nvPr/>
          </p:nvSpPr>
          <p:spPr>
            <a:xfrm>
              <a:off x="6991426" y="3156724"/>
              <a:ext cx="1855677" cy="646331"/>
            </a:xfrm>
            <a:prstGeom prst="rect">
              <a:avLst/>
            </a:prstGeom>
            <a:noFill/>
          </p:spPr>
          <p:txBody>
            <a:bodyPr wrap="square" rtlCol="0">
              <a:spAutoFit/>
            </a:bodyPr>
            <a:lstStyle/>
            <a:p>
              <a:pPr algn="r"/>
              <a:r>
                <a:rPr lang="en-AU" sz="1200" dirty="0"/>
                <a:t>Lines drawn to show the distance travelled by the marble after 1 second</a:t>
              </a:r>
            </a:p>
          </p:txBody>
        </p:sp>
        <p:cxnSp>
          <p:nvCxnSpPr>
            <p:cNvPr id="27" name="Straight Arrow Connector 26">
              <a:extLst>
                <a:ext uri="{FF2B5EF4-FFF2-40B4-BE49-F238E27FC236}">
                  <a16:creationId xmlns:a16="http://schemas.microsoft.com/office/drawing/2014/main" id="{25E8EA8B-B34F-33B2-42C0-4E3BFDC28594}"/>
                </a:ext>
              </a:extLst>
            </p:cNvPr>
            <p:cNvCxnSpPr>
              <a:cxnSpLocks/>
            </p:cNvCxnSpPr>
            <p:nvPr/>
          </p:nvCxnSpPr>
          <p:spPr>
            <a:xfrm>
              <a:off x="8773797" y="3429000"/>
              <a:ext cx="6750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E7023545-1968-E80D-BF0F-A52E74B67D9C}"/>
                </a:ext>
              </a:extLst>
            </p:cNvPr>
            <p:cNvSpPr txBox="1"/>
            <p:nvPr/>
          </p:nvSpPr>
          <p:spPr>
            <a:xfrm>
              <a:off x="11157470" y="3334847"/>
              <a:ext cx="1655326" cy="461665"/>
            </a:xfrm>
            <a:prstGeom prst="rect">
              <a:avLst/>
            </a:prstGeom>
            <a:noFill/>
          </p:spPr>
          <p:txBody>
            <a:bodyPr wrap="square" rtlCol="0">
              <a:spAutoFit/>
            </a:bodyPr>
            <a:lstStyle/>
            <a:p>
              <a:r>
                <a:rPr lang="en-AU" sz="1200" dirty="0"/>
                <a:t>Variation in the measured distance </a:t>
              </a:r>
            </a:p>
          </p:txBody>
        </p:sp>
      </p:grpSp>
      <p:sp>
        <p:nvSpPr>
          <p:cNvPr id="4" name="Right Brace 3">
            <a:extLst>
              <a:ext uri="{FF2B5EF4-FFF2-40B4-BE49-F238E27FC236}">
                <a16:creationId xmlns:a16="http://schemas.microsoft.com/office/drawing/2014/main" id="{0045BF5B-9E06-84FF-F231-5BF41E39D8C0}"/>
              </a:ext>
            </a:extLst>
          </p:cNvPr>
          <p:cNvSpPr/>
          <p:nvPr/>
        </p:nvSpPr>
        <p:spPr>
          <a:xfrm>
            <a:off x="9516380" y="3398229"/>
            <a:ext cx="110913" cy="468208"/>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AU"/>
          </a:p>
        </p:txBody>
      </p:sp>
    </p:spTree>
    <p:extLst>
      <p:ext uri="{BB962C8B-B14F-4D97-AF65-F5344CB8AC3E}">
        <p14:creationId xmlns:p14="http://schemas.microsoft.com/office/powerpoint/2010/main" val="7278006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4096A-02ED-4695-ED85-5C05CA6A3B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321C8C-397E-B017-86C0-06A4C0D23F5E}"/>
              </a:ext>
            </a:extLst>
          </p:cNvPr>
          <p:cNvSpPr>
            <a:spLocks noGrp="1"/>
          </p:cNvSpPr>
          <p:nvPr>
            <p:ph type="title"/>
          </p:nvPr>
        </p:nvSpPr>
        <p:spPr/>
        <p:txBody>
          <a:bodyPr/>
          <a:lstStyle/>
          <a:p>
            <a:r>
              <a:rPr lang="en-US" dirty="0"/>
              <a:t>Investigate: Marble on ramp activity</a:t>
            </a:r>
            <a:endParaRPr lang="en-AU" dirty="0"/>
          </a:p>
        </p:txBody>
      </p:sp>
      <p:sp>
        <p:nvSpPr>
          <p:cNvPr id="5" name="Slide Number Placeholder 4">
            <a:extLst>
              <a:ext uri="{FF2B5EF4-FFF2-40B4-BE49-F238E27FC236}">
                <a16:creationId xmlns:a16="http://schemas.microsoft.com/office/drawing/2014/main" id="{5040B2B7-72FD-BFE6-6D75-E70C015A729F}"/>
              </a:ext>
            </a:extLst>
          </p:cNvPr>
          <p:cNvSpPr>
            <a:spLocks noGrp="1"/>
          </p:cNvSpPr>
          <p:nvPr>
            <p:ph type="sldNum" sz="quarter" idx="4"/>
          </p:nvPr>
        </p:nvSpPr>
        <p:spPr/>
        <p:txBody>
          <a:bodyPr/>
          <a:lstStyle/>
          <a:p>
            <a:endParaRPr lang="en-AU" dirty="0"/>
          </a:p>
          <a:p>
            <a:endParaRPr lang="en-AU" sz="1200" dirty="0">
              <a:solidFill>
                <a:schemeClr val="bg2"/>
              </a:solidFill>
            </a:endParaRPr>
          </a:p>
        </p:txBody>
      </p:sp>
      <p:sp>
        <p:nvSpPr>
          <p:cNvPr id="6" name="Footer Placeholder 5">
            <a:extLst>
              <a:ext uri="{FF2B5EF4-FFF2-40B4-BE49-F238E27FC236}">
                <a16:creationId xmlns:a16="http://schemas.microsoft.com/office/drawing/2014/main" id="{78374649-E1DA-E7C6-0EE7-5621B5B070E9}"/>
              </a:ext>
            </a:extLst>
          </p:cNvPr>
          <p:cNvSpPr>
            <a:spLocks noGrp="1"/>
          </p:cNvSpPr>
          <p:nvPr>
            <p:ph type="ftr" sz="quarter" idx="16"/>
          </p:nvPr>
        </p:nvSpPr>
        <p:spPr/>
        <p:txBody>
          <a:bodyPr/>
          <a:lstStyle/>
          <a:p>
            <a:r>
              <a:rPr lang="en-AU"/>
              <a:t>scienceconnections.edu.au</a:t>
            </a:r>
            <a:endParaRPr lang="en-AU" dirty="0"/>
          </a:p>
        </p:txBody>
      </p:sp>
      <p:graphicFrame>
        <p:nvGraphicFramePr>
          <p:cNvPr id="29" name="Table 28">
            <a:extLst>
              <a:ext uri="{FF2B5EF4-FFF2-40B4-BE49-F238E27FC236}">
                <a16:creationId xmlns:a16="http://schemas.microsoft.com/office/drawing/2014/main" id="{04B78E79-98FD-BA83-C054-45E17B0D7EDB}"/>
              </a:ext>
            </a:extLst>
          </p:cNvPr>
          <p:cNvGraphicFramePr>
            <a:graphicFrameLocks noGrp="1"/>
          </p:cNvGraphicFramePr>
          <p:nvPr/>
        </p:nvGraphicFramePr>
        <p:xfrm>
          <a:off x="0" y="0"/>
          <a:ext cx="1905000" cy="185420"/>
        </p:xfrm>
        <a:graphic>
          <a:graphicData uri="http://schemas.openxmlformats.org/drawingml/2006/table">
            <a:tbl>
              <a:tblPr/>
              <a:tblGrid>
                <a:gridCol w="1905000">
                  <a:extLst>
                    <a:ext uri="{9D8B030D-6E8A-4147-A177-3AD203B41FA5}">
                      <a16:colId xmlns:a16="http://schemas.microsoft.com/office/drawing/2014/main" val="2552239571"/>
                    </a:ext>
                  </a:extLst>
                </a:gridCol>
              </a:tblGrid>
              <a:tr h="185420">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713018558"/>
                  </a:ext>
                </a:extLst>
              </a:tr>
            </a:tbl>
          </a:graphicData>
        </a:graphic>
      </p:graphicFrame>
      <p:graphicFrame>
        <p:nvGraphicFramePr>
          <p:cNvPr id="31" name="Table 30">
            <a:extLst>
              <a:ext uri="{FF2B5EF4-FFF2-40B4-BE49-F238E27FC236}">
                <a16:creationId xmlns:a16="http://schemas.microsoft.com/office/drawing/2014/main" id="{56F4EE09-182F-175B-B985-E68BE9FC7668}"/>
              </a:ext>
            </a:extLst>
          </p:cNvPr>
          <p:cNvGraphicFramePr>
            <a:graphicFrameLocks noGrp="1"/>
          </p:cNvGraphicFramePr>
          <p:nvPr/>
        </p:nvGraphicFramePr>
        <p:xfrm>
          <a:off x="2225570" y="5241959"/>
          <a:ext cx="1905000" cy="904779"/>
        </p:xfrm>
        <a:graphic>
          <a:graphicData uri="http://schemas.openxmlformats.org/drawingml/2006/table">
            <a:tbl>
              <a:tblPr/>
              <a:tblGrid>
                <a:gridCol w="1905000">
                  <a:extLst>
                    <a:ext uri="{9D8B030D-6E8A-4147-A177-3AD203B41FA5}">
                      <a16:colId xmlns:a16="http://schemas.microsoft.com/office/drawing/2014/main" val="2807832845"/>
                    </a:ext>
                  </a:extLst>
                </a:gridCol>
              </a:tblGrid>
              <a:tr h="904779">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1157625638"/>
                  </a:ext>
                </a:extLst>
              </a:tr>
            </a:tbl>
          </a:graphicData>
        </a:graphic>
      </p:graphicFrame>
      <p:graphicFrame>
        <p:nvGraphicFramePr>
          <p:cNvPr id="32" name="Table 31">
            <a:extLst>
              <a:ext uri="{FF2B5EF4-FFF2-40B4-BE49-F238E27FC236}">
                <a16:creationId xmlns:a16="http://schemas.microsoft.com/office/drawing/2014/main" id="{7AFC5CF8-BEB3-13BB-D5D1-174426DFB64F}"/>
              </a:ext>
            </a:extLst>
          </p:cNvPr>
          <p:cNvGraphicFramePr>
            <a:graphicFrameLocks noGrp="1"/>
          </p:cNvGraphicFramePr>
          <p:nvPr/>
        </p:nvGraphicFramePr>
        <p:xfrm>
          <a:off x="0" y="-1"/>
          <a:ext cx="1905000" cy="711261"/>
        </p:xfrm>
        <a:graphic>
          <a:graphicData uri="http://schemas.openxmlformats.org/drawingml/2006/table">
            <a:tbl>
              <a:tblPr/>
              <a:tblGrid>
                <a:gridCol w="1905000">
                  <a:extLst>
                    <a:ext uri="{9D8B030D-6E8A-4147-A177-3AD203B41FA5}">
                      <a16:colId xmlns:a16="http://schemas.microsoft.com/office/drawing/2014/main" val="2536012151"/>
                    </a:ext>
                  </a:extLst>
                </a:gridCol>
              </a:tblGrid>
              <a:tr h="711261">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4196581896"/>
                  </a:ext>
                </a:extLst>
              </a:tr>
            </a:tbl>
          </a:graphicData>
        </a:graphic>
      </p:graphicFrame>
      <p:grpSp>
        <p:nvGrpSpPr>
          <p:cNvPr id="4" name="Group 3">
            <a:extLst>
              <a:ext uri="{FF2B5EF4-FFF2-40B4-BE49-F238E27FC236}">
                <a16:creationId xmlns:a16="http://schemas.microsoft.com/office/drawing/2014/main" id="{E402CD26-58B0-6ADA-385B-8B6B2079D519}"/>
              </a:ext>
            </a:extLst>
          </p:cNvPr>
          <p:cNvGrpSpPr/>
          <p:nvPr/>
        </p:nvGrpSpPr>
        <p:grpSpPr>
          <a:xfrm>
            <a:off x="1098847" y="3410395"/>
            <a:ext cx="10103624" cy="2198987"/>
            <a:chOff x="1055440" y="2455643"/>
            <a:chExt cx="10103624" cy="2198987"/>
          </a:xfrm>
        </p:grpSpPr>
        <p:sp>
          <p:nvSpPr>
            <p:cNvPr id="7" name="Rectangle 6">
              <a:extLst>
                <a:ext uri="{FF2B5EF4-FFF2-40B4-BE49-F238E27FC236}">
                  <a16:creationId xmlns:a16="http://schemas.microsoft.com/office/drawing/2014/main" id="{5832698D-45D5-CC78-7C88-8D0838ABC3D6}"/>
                </a:ext>
              </a:extLst>
            </p:cNvPr>
            <p:cNvSpPr/>
            <p:nvPr/>
          </p:nvSpPr>
          <p:spPr>
            <a:xfrm>
              <a:off x="1055440" y="3705521"/>
              <a:ext cx="1935216" cy="554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AU" sz="1200">
                  <a:solidFill>
                    <a:schemeClr val="tx1"/>
                  </a:solidFill>
                </a:rPr>
                <a:t>book</a:t>
              </a:r>
            </a:p>
          </p:txBody>
        </p:sp>
        <p:cxnSp>
          <p:nvCxnSpPr>
            <p:cNvPr id="8" name="Straight Connector 7">
              <a:extLst>
                <a:ext uri="{FF2B5EF4-FFF2-40B4-BE49-F238E27FC236}">
                  <a16:creationId xmlns:a16="http://schemas.microsoft.com/office/drawing/2014/main" id="{6E038DB9-E731-4E94-D6C4-63E1AB7A7762}"/>
                </a:ext>
              </a:extLst>
            </p:cNvPr>
            <p:cNvCxnSpPr/>
            <p:nvPr/>
          </p:nvCxnSpPr>
          <p:spPr>
            <a:xfrm>
              <a:off x="1190455" y="4284095"/>
              <a:ext cx="9901100" cy="0"/>
            </a:xfrm>
            <a:prstGeom prst="line">
              <a:avLst/>
            </a:prstGeom>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60032A57-B65C-4F43-0F34-4804316B6A0A}"/>
                </a:ext>
              </a:extLst>
            </p:cNvPr>
            <p:cNvSpPr txBox="1"/>
            <p:nvPr/>
          </p:nvSpPr>
          <p:spPr>
            <a:xfrm>
              <a:off x="10213958" y="4377632"/>
              <a:ext cx="945106" cy="276998"/>
            </a:xfrm>
            <a:prstGeom prst="rect">
              <a:avLst/>
            </a:prstGeom>
            <a:noFill/>
          </p:spPr>
          <p:txBody>
            <a:bodyPr wrap="square" rtlCol="0">
              <a:spAutoFit/>
            </a:bodyPr>
            <a:lstStyle/>
            <a:p>
              <a:r>
                <a:rPr lang="en-AU" sz="1200"/>
                <a:t>surface</a:t>
              </a:r>
            </a:p>
          </p:txBody>
        </p:sp>
        <p:cxnSp>
          <p:nvCxnSpPr>
            <p:cNvPr id="11" name="Straight Connector 10">
              <a:extLst>
                <a:ext uri="{FF2B5EF4-FFF2-40B4-BE49-F238E27FC236}">
                  <a16:creationId xmlns:a16="http://schemas.microsoft.com/office/drawing/2014/main" id="{E164B000-4D1D-DEA2-7D8C-5CAD04AD0AB9}"/>
                </a:ext>
              </a:extLst>
            </p:cNvPr>
            <p:cNvCxnSpPr>
              <a:cxnSpLocks/>
            </p:cNvCxnSpPr>
            <p:nvPr/>
          </p:nvCxnSpPr>
          <p:spPr>
            <a:xfrm>
              <a:off x="1550495" y="3519010"/>
              <a:ext cx="9406045" cy="741045"/>
            </a:xfrm>
            <a:prstGeom prst="line">
              <a:avLst/>
            </a:prstGeom>
            <a:ln w="76200"/>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85CBA49C-1DED-FFDC-3F7A-890BC8B6E0D8}"/>
                </a:ext>
              </a:extLst>
            </p:cNvPr>
            <p:cNvSpPr txBox="1"/>
            <p:nvPr/>
          </p:nvSpPr>
          <p:spPr>
            <a:xfrm>
              <a:off x="3658017" y="3705521"/>
              <a:ext cx="945106" cy="276999"/>
            </a:xfrm>
            <a:prstGeom prst="rect">
              <a:avLst/>
            </a:prstGeom>
            <a:noFill/>
          </p:spPr>
          <p:txBody>
            <a:bodyPr wrap="square" rtlCol="0">
              <a:spAutoFit/>
            </a:bodyPr>
            <a:lstStyle/>
            <a:p>
              <a:r>
                <a:rPr lang="en-AU" sz="1200"/>
                <a:t>ramp</a:t>
              </a:r>
            </a:p>
          </p:txBody>
        </p:sp>
        <p:sp>
          <p:nvSpPr>
            <p:cNvPr id="13" name="Oval 12">
              <a:extLst>
                <a:ext uri="{FF2B5EF4-FFF2-40B4-BE49-F238E27FC236}">
                  <a16:creationId xmlns:a16="http://schemas.microsoft.com/office/drawing/2014/main" id="{6719D5E3-D02B-C8E5-E95F-3F669FB49D49}"/>
                </a:ext>
              </a:extLst>
            </p:cNvPr>
            <p:cNvSpPr/>
            <p:nvPr/>
          </p:nvSpPr>
          <p:spPr>
            <a:xfrm>
              <a:off x="1631081" y="3150108"/>
              <a:ext cx="360040" cy="338554"/>
            </a:xfrm>
            <a:prstGeom prst="ellipse">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14" name="TextBox 13">
              <a:extLst>
                <a:ext uri="{FF2B5EF4-FFF2-40B4-BE49-F238E27FC236}">
                  <a16:creationId xmlns:a16="http://schemas.microsoft.com/office/drawing/2014/main" id="{43662CCA-4D03-B4B5-53DC-A4D07E2F84CE}"/>
                </a:ext>
              </a:extLst>
            </p:cNvPr>
            <p:cNvSpPr txBox="1"/>
            <p:nvPr/>
          </p:nvSpPr>
          <p:spPr>
            <a:xfrm>
              <a:off x="1624100" y="2906737"/>
              <a:ext cx="945106" cy="276999"/>
            </a:xfrm>
            <a:prstGeom prst="rect">
              <a:avLst/>
            </a:prstGeom>
            <a:noFill/>
          </p:spPr>
          <p:txBody>
            <a:bodyPr wrap="square" rtlCol="0">
              <a:spAutoFit/>
            </a:bodyPr>
            <a:lstStyle/>
            <a:p>
              <a:r>
                <a:rPr lang="en-AU" sz="1200"/>
                <a:t>marble</a:t>
              </a:r>
            </a:p>
          </p:txBody>
        </p:sp>
        <p:cxnSp>
          <p:nvCxnSpPr>
            <p:cNvPr id="15" name="Straight Connector 14">
              <a:extLst>
                <a:ext uri="{FF2B5EF4-FFF2-40B4-BE49-F238E27FC236}">
                  <a16:creationId xmlns:a16="http://schemas.microsoft.com/office/drawing/2014/main" id="{B2A31B9A-F85A-5E62-9015-266792085C26}"/>
                </a:ext>
              </a:extLst>
            </p:cNvPr>
            <p:cNvCxnSpPr>
              <a:cxnSpLocks/>
            </p:cNvCxnSpPr>
            <p:nvPr/>
          </p:nvCxnSpPr>
          <p:spPr>
            <a:xfrm>
              <a:off x="1736613" y="2676796"/>
              <a:ext cx="3294789" cy="30132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7AD2E23-B605-F5E7-4CBE-BB5C562E71FE}"/>
                </a:ext>
              </a:extLst>
            </p:cNvPr>
            <p:cNvCxnSpPr>
              <a:cxnSpLocks/>
            </p:cNvCxnSpPr>
            <p:nvPr/>
          </p:nvCxnSpPr>
          <p:spPr>
            <a:xfrm flipH="1">
              <a:off x="1736354" y="2659555"/>
              <a:ext cx="259" cy="30132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A1BEF1B-84EA-DDD1-D9CC-2A19F74CDE52}"/>
                </a:ext>
              </a:extLst>
            </p:cNvPr>
            <p:cNvSpPr txBox="1"/>
            <p:nvPr/>
          </p:nvSpPr>
          <p:spPr>
            <a:xfrm rot="311596">
              <a:off x="3202021" y="2455643"/>
              <a:ext cx="4774048" cy="400110"/>
            </a:xfrm>
            <a:prstGeom prst="rect">
              <a:avLst/>
            </a:prstGeom>
            <a:noFill/>
          </p:spPr>
          <p:txBody>
            <a:bodyPr wrap="square" rtlCol="0">
              <a:spAutoFit/>
            </a:bodyPr>
            <a:lstStyle/>
            <a:p>
              <a:r>
                <a:rPr lang="en-AU" sz="2000"/>
                <a:t>Distance travelled in two seconds ?</a:t>
              </a:r>
            </a:p>
          </p:txBody>
        </p:sp>
      </p:grpSp>
      <p:sp>
        <p:nvSpPr>
          <p:cNvPr id="3" name="TextBox 2">
            <a:extLst>
              <a:ext uri="{FF2B5EF4-FFF2-40B4-BE49-F238E27FC236}">
                <a16:creationId xmlns:a16="http://schemas.microsoft.com/office/drawing/2014/main" id="{37ECE79F-BEB3-735A-ED36-23D9871B61ED}"/>
              </a:ext>
            </a:extLst>
          </p:cNvPr>
          <p:cNvSpPr txBox="1"/>
          <p:nvPr/>
        </p:nvSpPr>
        <p:spPr>
          <a:xfrm>
            <a:off x="969775" y="1479101"/>
            <a:ext cx="9491452" cy="830740"/>
          </a:xfrm>
          <a:prstGeom prst="rect">
            <a:avLst/>
          </a:prstGeom>
          <a:noFill/>
        </p:spPr>
        <p:txBody>
          <a:bodyPr wrap="square" rtlCol="0">
            <a:spAutoFit/>
          </a:bodyPr>
          <a:lstStyle/>
          <a:p>
            <a:r>
              <a:rPr lang="en-AU" dirty="0"/>
              <a:t>Will the distance travelled by the marble double if the time doubles (to two seconds)?</a:t>
            </a:r>
          </a:p>
        </p:txBody>
      </p:sp>
      <p:cxnSp>
        <p:nvCxnSpPr>
          <p:cNvPr id="19" name="Straight Connector 18">
            <a:extLst>
              <a:ext uri="{FF2B5EF4-FFF2-40B4-BE49-F238E27FC236}">
                <a16:creationId xmlns:a16="http://schemas.microsoft.com/office/drawing/2014/main" id="{81466100-4455-EF5D-0AB6-FA249F24C3A1}"/>
              </a:ext>
            </a:extLst>
          </p:cNvPr>
          <p:cNvCxnSpPr/>
          <p:nvPr/>
        </p:nvCxnSpPr>
        <p:spPr>
          <a:xfrm>
            <a:off x="5150895" y="3943787"/>
            <a:ext cx="166096" cy="1724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6051307-F339-359B-C062-D9AEA8D5FADA}"/>
              </a:ext>
            </a:extLst>
          </p:cNvPr>
          <p:cNvCxnSpPr/>
          <p:nvPr/>
        </p:nvCxnSpPr>
        <p:spPr>
          <a:xfrm>
            <a:off x="5386343" y="3974979"/>
            <a:ext cx="166096" cy="1724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DA09486-A144-520B-6D35-BA8786CC4FBA}"/>
              </a:ext>
            </a:extLst>
          </p:cNvPr>
          <p:cNvCxnSpPr/>
          <p:nvPr/>
        </p:nvCxnSpPr>
        <p:spPr>
          <a:xfrm>
            <a:off x="5632453" y="3999988"/>
            <a:ext cx="166096" cy="1724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757C45A-DA97-524A-B330-EEE6DC28DA28}"/>
              </a:ext>
            </a:extLst>
          </p:cNvPr>
          <p:cNvCxnSpPr/>
          <p:nvPr/>
        </p:nvCxnSpPr>
        <p:spPr>
          <a:xfrm>
            <a:off x="5870975" y="4017229"/>
            <a:ext cx="166096" cy="1724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4C206BB-6E99-481D-93AF-3E089EAC63A0}"/>
              </a:ext>
            </a:extLst>
          </p:cNvPr>
          <p:cNvCxnSpPr/>
          <p:nvPr/>
        </p:nvCxnSpPr>
        <p:spPr>
          <a:xfrm>
            <a:off x="6321025" y="4064274"/>
            <a:ext cx="166096" cy="1724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AB9BBC5-EC97-7406-C6B1-26E77EC52AE3}"/>
              </a:ext>
            </a:extLst>
          </p:cNvPr>
          <p:cNvCxnSpPr/>
          <p:nvPr/>
        </p:nvCxnSpPr>
        <p:spPr>
          <a:xfrm>
            <a:off x="6096000" y="4034470"/>
            <a:ext cx="166096" cy="1724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949CC76-0636-B648-BCDF-024C54263253}"/>
              </a:ext>
            </a:extLst>
          </p:cNvPr>
          <p:cNvCxnSpPr/>
          <p:nvPr/>
        </p:nvCxnSpPr>
        <p:spPr>
          <a:xfrm>
            <a:off x="6546050" y="4092841"/>
            <a:ext cx="166096" cy="1724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5EB7B0A-A3CE-E0F6-DA22-2621D7341EB5}"/>
              </a:ext>
            </a:extLst>
          </p:cNvPr>
          <p:cNvCxnSpPr/>
          <p:nvPr/>
        </p:nvCxnSpPr>
        <p:spPr>
          <a:xfrm>
            <a:off x="6781498" y="4110082"/>
            <a:ext cx="166096" cy="1724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BFD1103-99D1-E643-3D50-111AAAA5839F}"/>
              </a:ext>
            </a:extLst>
          </p:cNvPr>
          <p:cNvCxnSpPr/>
          <p:nvPr/>
        </p:nvCxnSpPr>
        <p:spPr>
          <a:xfrm>
            <a:off x="7003250" y="4129867"/>
            <a:ext cx="166096" cy="1724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C4498AA-7C47-9305-ABBE-6AF58BF44ED9}"/>
              </a:ext>
            </a:extLst>
          </p:cNvPr>
          <p:cNvCxnSpPr/>
          <p:nvPr/>
        </p:nvCxnSpPr>
        <p:spPr>
          <a:xfrm>
            <a:off x="7221125" y="4151104"/>
            <a:ext cx="166096" cy="1724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46206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57936-1D0B-1560-1BC5-77674D6F2C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E816CE-127E-B313-ABE6-09023109ECCA}"/>
              </a:ext>
            </a:extLst>
          </p:cNvPr>
          <p:cNvSpPr>
            <a:spLocks noGrp="1"/>
          </p:cNvSpPr>
          <p:nvPr>
            <p:ph type="title"/>
          </p:nvPr>
        </p:nvSpPr>
        <p:spPr/>
        <p:txBody>
          <a:bodyPr/>
          <a:lstStyle/>
          <a:p>
            <a:r>
              <a:rPr lang="en-US" dirty="0"/>
              <a:t>Investigate: Marble on ramp activity</a:t>
            </a:r>
            <a:endParaRPr lang="en-AU" dirty="0"/>
          </a:p>
        </p:txBody>
      </p:sp>
      <p:sp>
        <p:nvSpPr>
          <p:cNvPr id="5" name="Slide Number Placeholder 4">
            <a:extLst>
              <a:ext uri="{FF2B5EF4-FFF2-40B4-BE49-F238E27FC236}">
                <a16:creationId xmlns:a16="http://schemas.microsoft.com/office/drawing/2014/main" id="{36EDD919-E662-DF91-61FB-457665E43E4C}"/>
              </a:ext>
            </a:extLst>
          </p:cNvPr>
          <p:cNvSpPr>
            <a:spLocks noGrp="1"/>
          </p:cNvSpPr>
          <p:nvPr>
            <p:ph type="sldNum" sz="quarter" idx="4"/>
          </p:nvPr>
        </p:nvSpPr>
        <p:spPr/>
        <p:txBody>
          <a:bodyPr/>
          <a:lstStyle/>
          <a:p>
            <a:endParaRPr lang="en-AU" dirty="0"/>
          </a:p>
          <a:p>
            <a:endParaRPr lang="en-AU" sz="1200" dirty="0">
              <a:solidFill>
                <a:schemeClr val="bg2"/>
              </a:solidFill>
            </a:endParaRPr>
          </a:p>
        </p:txBody>
      </p:sp>
      <p:sp>
        <p:nvSpPr>
          <p:cNvPr id="6" name="Footer Placeholder 5">
            <a:extLst>
              <a:ext uri="{FF2B5EF4-FFF2-40B4-BE49-F238E27FC236}">
                <a16:creationId xmlns:a16="http://schemas.microsoft.com/office/drawing/2014/main" id="{84737A4D-4112-D35A-1FC3-C4104E61B74A}"/>
              </a:ext>
            </a:extLst>
          </p:cNvPr>
          <p:cNvSpPr>
            <a:spLocks noGrp="1"/>
          </p:cNvSpPr>
          <p:nvPr>
            <p:ph type="ftr" sz="quarter" idx="16"/>
          </p:nvPr>
        </p:nvSpPr>
        <p:spPr/>
        <p:txBody>
          <a:bodyPr/>
          <a:lstStyle/>
          <a:p>
            <a:r>
              <a:rPr lang="en-AU"/>
              <a:t>scienceconnections.edu.au</a:t>
            </a:r>
            <a:endParaRPr lang="en-AU" dirty="0"/>
          </a:p>
        </p:txBody>
      </p:sp>
      <p:sp>
        <p:nvSpPr>
          <p:cNvPr id="9" name="TextBox 8">
            <a:extLst>
              <a:ext uri="{FF2B5EF4-FFF2-40B4-BE49-F238E27FC236}">
                <a16:creationId xmlns:a16="http://schemas.microsoft.com/office/drawing/2014/main" id="{01E91AE9-6242-AEBD-4580-C3DCEA9F0432}"/>
              </a:ext>
            </a:extLst>
          </p:cNvPr>
          <p:cNvSpPr txBox="1"/>
          <p:nvPr/>
        </p:nvSpPr>
        <p:spPr>
          <a:xfrm>
            <a:off x="654921" y="1367760"/>
            <a:ext cx="10031590" cy="338554"/>
          </a:xfrm>
          <a:prstGeom prst="rect">
            <a:avLst/>
          </a:prstGeom>
          <a:noFill/>
        </p:spPr>
        <p:txBody>
          <a:bodyPr wrap="square" rtlCol="0">
            <a:spAutoFit/>
          </a:bodyPr>
          <a:lstStyle/>
          <a:p>
            <a:r>
              <a:rPr lang="en-GB" sz="1600" dirty="0"/>
              <a:t> </a:t>
            </a:r>
            <a:endParaRPr lang="en-AU" sz="1600" dirty="0"/>
          </a:p>
        </p:txBody>
      </p:sp>
      <p:graphicFrame>
        <p:nvGraphicFramePr>
          <p:cNvPr id="29" name="Table 28">
            <a:extLst>
              <a:ext uri="{FF2B5EF4-FFF2-40B4-BE49-F238E27FC236}">
                <a16:creationId xmlns:a16="http://schemas.microsoft.com/office/drawing/2014/main" id="{FF48DFEE-3257-3821-F271-B9CFE6BB71A0}"/>
              </a:ext>
            </a:extLst>
          </p:cNvPr>
          <p:cNvGraphicFramePr>
            <a:graphicFrameLocks noGrp="1"/>
          </p:cNvGraphicFramePr>
          <p:nvPr/>
        </p:nvGraphicFramePr>
        <p:xfrm>
          <a:off x="0" y="0"/>
          <a:ext cx="1905000" cy="185420"/>
        </p:xfrm>
        <a:graphic>
          <a:graphicData uri="http://schemas.openxmlformats.org/drawingml/2006/table">
            <a:tbl>
              <a:tblPr/>
              <a:tblGrid>
                <a:gridCol w="1905000">
                  <a:extLst>
                    <a:ext uri="{9D8B030D-6E8A-4147-A177-3AD203B41FA5}">
                      <a16:colId xmlns:a16="http://schemas.microsoft.com/office/drawing/2014/main" val="2552239571"/>
                    </a:ext>
                  </a:extLst>
                </a:gridCol>
              </a:tblGrid>
              <a:tr h="185420">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713018558"/>
                  </a:ext>
                </a:extLst>
              </a:tr>
            </a:tbl>
          </a:graphicData>
        </a:graphic>
      </p:graphicFrame>
      <p:graphicFrame>
        <p:nvGraphicFramePr>
          <p:cNvPr id="31" name="Table 30">
            <a:extLst>
              <a:ext uri="{FF2B5EF4-FFF2-40B4-BE49-F238E27FC236}">
                <a16:creationId xmlns:a16="http://schemas.microsoft.com/office/drawing/2014/main" id="{97221962-1F99-7F5A-81EB-CC1D61D189CD}"/>
              </a:ext>
            </a:extLst>
          </p:cNvPr>
          <p:cNvGraphicFramePr>
            <a:graphicFrameLocks noGrp="1"/>
          </p:cNvGraphicFramePr>
          <p:nvPr/>
        </p:nvGraphicFramePr>
        <p:xfrm>
          <a:off x="2225570" y="5241959"/>
          <a:ext cx="1905000" cy="904779"/>
        </p:xfrm>
        <a:graphic>
          <a:graphicData uri="http://schemas.openxmlformats.org/drawingml/2006/table">
            <a:tbl>
              <a:tblPr/>
              <a:tblGrid>
                <a:gridCol w="1905000">
                  <a:extLst>
                    <a:ext uri="{9D8B030D-6E8A-4147-A177-3AD203B41FA5}">
                      <a16:colId xmlns:a16="http://schemas.microsoft.com/office/drawing/2014/main" val="2807832845"/>
                    </a:ext>
                  </a:extLst>
                </a:gridCol>
              </a:tblGrid>
              <a:tr h="904779">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1157625638"/>
                  </a:ext>
                </a:extLst>
              </a:tr>
            </a:tbl>
          </a:graphicData>
        </a:graphic>
      </p:graphicFrame>
      <p:graphicFrame>
        <p:nvGraphicFramePr>
          <p:cNvPr id="32" name="Table 31">
            <a:extLst>
              <a:ext uri="{FF2B5EF4-FFF2-40B4-BE49-F238E27FC236}">
                <a16:creationId xmlns:a16="http://schemas.microsoft.com/office/drawing/2014/main" id="{12CBA611-611D-074F-0E7E-9C883A6B81D3}"/>
              </a:ext>
            </a:extLst>
          </p:cNvPr>
          <p:cNvGraphicFramePr>
            <a:graphicFrameLocks noGrp="1"/>
          </p:cNvGraphicFramePr>
          <p:nvPr/>
        </p:nvGraphicFramePr>
        <p:xfrm>
          <a:off x="0" y="-1"/>
          <a:ext cx="1905000" cy="711261"/>
        </p:xfrm>
        <a:graphic>
          <a:graphicData uri="http://schemas.openxmlformats.org/drawingml/2006/table">
            <a:tbl>
              <a:tblPr/>
              <a:tblGrid>
                <a:gridCol w="1905000">
                  <a:extLst>
                    <a:ext uri="{9D8B030D-6E8A-4147-A177-3AD203B41FA5}">
                      <a16:colId xmlns:a16="http://schemas.microsoft.com/office/drawing/2014/main" val="2536012151"/>
                    </a:ext>
                  </a:extLst>
                </a:gridCol>
              </a:tblGrid>
              <a:tr h="711261">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4196581896"/>
                  </a:ext>
                </a:extLst>
              </a:tr>
            </a:tbl>
          </a:graphicData>
        </a:graphic>
      </p:graphicFrame>
      <p:grpSp>
        <p:nvGrpSpPr>
          <p:cNvPr id="3" name="Group 2">
            <a:extLst>
              <a:ext uri="{FF2B5EF4-FFF2-40B4-BE49-F238E27FC236}">
                <a16:creationId xmlns:a16="http://schemas.microsoft.com/office/drawing/2014/main" id="{32465C6D-40D2-F054-E928-5C6C4E44D20D}"/>
              </a:ext>
            </a:extLst>
          </p:cNvPr>
          <p:cNvGrpSpPr/>
          <p:nvPr/>
        </p:nvGrpSpPr>
        <p:grpSpPr>
          <a:xfrm>
            <a:off x="5465930" y="1531667"/>
            <a:ext cx="5821815" cy="4280819"/>
            <a:chOff x="4977873" y="1525906"/>
            <a:chExt cx="5821815" cy="4280819"/>
          </a:xfrm>
        </p:grpSpPr>
        <p:pic>
          <p:nvPicPr>
            <p:cNvPr id="19" name="Picture 18">
              <a:extLst>
                <a:ext uri="{FF2B5EF4-FFF2-40B4-BE49-F238E27FC236}">
                  <a16:creationId xmlns:a16="http://schemas.microsoft.com/office/drawing/2014/main" id="{D945058D-C2CA-1E6E-201A-8BA75DEBC1E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084003" y="4563587"/>
              <a:ext cx="5715685" cy="1243138"/>
            </a:xfrm>
            <a:prstGeom prst="rect">
              <a:avLst/>
            </a:prstGeom>
          </p:spPr>
        </p:pic>
        <p:pic>
          <p:nvPicPr>
            <p:cNvPr id="21" name="Picture 20">
              <a:extLst>
                <a:ext uri="{FF2B5EF4-FFF2-40B4-BE49-F238E27FC236}">
                  <a16:creationId xmlns:a16="http://schemas.microsoft.com/office/drawing/2014/main" id="{B372104C-8C68-78FA-80D6-5006F78C506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77873" y="3034186"/>
              <a:ext cx="5715685" cy="1141267"/>
            </a:xfrm>
            <a:prstGeom prst="rect">
              <a:avLst/>
            </a:prstGeom>
          </p:spPr>
        </p:pic>
        <p:pic>
          <p:nvPicPr>
            <p:cNvPr id="23" name="Picture 22">
              <a:extLst>
                <a:ext uri="{FF2B5EF4-FFF2-40B4-BE49-F238E27FC236}">
                  <a16:creationId xmlns:a16="http://schemas.microsoft.com/office/drawing/2014/main" id="{3488810F-BF32-D4D8-5A4E-F0630005506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36577" y="1525906"/>
              <a:ext cx="5453688" cy="1141267"/>
            </a:xfrm>
            <a:prstGeom prst="rect">
              <a:avLst/>
            </a:prstGeom>
          </p:spPr>
        </p:pic>
      </p:grpSp>
      <p:sp>
        <p:nvSpPr>
          <p:cNvPr id="24" name="TextBox 23">
            <a:extLst>
              <a:ext uri="{FF2B5EF4-FFF2-40B4-BE49-F238E27FC236}">
                <a16:creationId xmlns:a16="http://schemas.microsoft.com/office/drawing/2014/main" id="{A0C61073-B3D3-778E-1E6D-651B33507D2C}"/>
              </a:ext>
            </a:extLst>
          </p:cNvPr>
          <p:cNvSpPr txBox="1"/>
          <p:nvPr/>
        </p:nvSpPr>
        <p:spPr>
          <a:xfrm>
            <a:off x="904255" y="1411281"/>
            <a:ext cx="3886600" cy="4401205"/>
          </a:xfrm>
          <a:prstGeom prst="rect">
            <a:avLst/>
          </a:prstGeom>
          <a:noFill/>
        </p:spPr>
        <p:txBody>
          <a:bodyPr wrap="square" rtlCol="0">
            <a:spAutoFit/>
          </a:bodyPr>
          <a:lstStyle/>
          <a:p>
            <a:r>
              <a:rPr lang="en-AU" sz="2000" b="1" dirty="0"/>
              <a:t>Possible outcomes:</a:t>
            </a:r>
          </a:p>
          <a:p>
            <a:endParaRPr lang="en-AU" sz="2000" b="1" dirty="0"/>
          </a:p>
          <a:p>
            <a:pPr marL="285750" indent="-285750">
              <a:buFont typeface="Arial" panose="020B0604020202020204" pitchFamily="34" charset="0"/>
              <a:buChar char="•"/>
            </a:pPr>
            <a:r>
              <a:rPr lang="en-AU" sz="2000" dirty="0"/>
              <a:t>the distance will be </a:t>
            </a:r>
            <a:r>
              <a:rPr lang="en-AU" sz="2000" b="1" dirty="0"/>
              <a:t>less</a:t>
            </a:r>
            <a:r>
              <a:rPr lang="en-AU" sz="2000" dirty="0"/>
              <a:t> than double (suggesting the marble slows down).</a:t>
            </a:r>
          </a:p>
          <a:p>
            <a:endParaRPr lang="en-AU" sz="1200" dirty="0"/>
          </a:p>
          <a:p>
            <a:pPr marL="285750" indent="-285750">
              <a:buFont typeface="Arial" panose="020B0604020202020204" pitchFamily="34" charset="0"/>
              <a:buChar char="•"/>
            </a:pPr>
            <a:r>
              <a:rPr lang="en-AU" sz="2000" dirty="0"/>
              <a:t>the distance will </a:t>
            </a:r>
            <a:r>
              <a:rPr lang="en-AU" sz="2000" b="1" dirty="0"/>
              <a:t>double</a:t>
            </a:r>
            <a:r>
              <a:rPr lang="en-AU" sz="2000" dirty="0"/>
              <a:t> (suggesting the marble's speed does not change).</a:t>
            </a:r>
          </a:p>
          <a:p>
            <a:pPr marL="285750" indent="-285750">
              <a:buFont typeface="Arial" panose="020B0604020202020204" pitchFamily="34" charset="0"/>
              <a:buChar char="•"/>
            </a:pPr>
            <a:endParaRPr lang="en-AU" sz="1200" dirty="0"/>
          </a:p>
          <a:p>
            <a:pPr marL="285750" indent="-285750">
              <a:buFont typeface="Arial" panose="020B0604020202020204" pitchFamily="34" charset="0"/>
              <a:buChar char="•"/>
            </a:pPr>
            <a:r>
              <a:rPr lang="en-AU" sz="2000" dirty="0"/>
              <a:t>the distance will be </a:t>
            </a:r>
            <a:r>
              <a:rPr lang="en-AU" sz="2000" b="1" dirty="0"/>
              <a:t>more than double</a:t>
            </a:r>
            <a:r>
              <a:rPr lang="en-AU" sz="2000" dirty="0"/>
              <a:t> (suggesting the marble speed is increasing or it is </a:t>
            </a:r>
            <a:r>
              <a:rPr lang="en-AU" sz="2000" i="1" dirty="0"/>
              <a:t>accelerating</a:t>
            </a:r>
            <a:r>
              <a:rPr lang="en-AU" sz="2000" dirty="0"/>
              <a:t>).</a:t>
            </a:r>
          </a:p>
          <a:p>
            <a:endParaRPr lang="en-AU" sz="1600" dirty="0"/>
          </a:p>
        </p:txBody>
      </p:sp>
    </p:spTree>
    <p:extLst>
      <p:ext uri="{BB962C8B-B14F-4D97-AF65-F5344CB8AC3E}">
        <p14:creationId xmlns:p14="http://schemas.microsoft.com/office/powerpoint/2010/main" val="1569781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0B47A-9433-BDEF-EC0A-F2D5C6B638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F88DDB-B759-72AB-A0DB-11F8C93B5FBF}"/>
              </a:ext>
            </a:extLst>
          </p:cNvPr>
          <p:cNvSpPr>
            <a:spLocks noGrp="1"/>
          </p:cNvSpPr>
          <p:nvPr>
            <p:ph type="title"/>
          </p:nvPr>
        </p:nvSpPr>
        <p:spPr>
          <a:xfrm>
            <a:off x="789935" y="711261"/>
            <a:ext cx="10616400" cy="531544"/>
          </a:xfrm>
        </p:spPr>
        <p:txBody>
          <a:bodyPr/>
          <a:lstStyle/>
          <a:p>
            <a:r>
              <a:rPr lang="en-AU" dirty="0"/>
              <a:t>What forces?</a:t>
            </a:r>
          </a:p>
        </p:txBody>
      </p:sp>
      <p:sp>
        <p:nvSpPr>
          <p:cNvPr id="3" name="Content Placeholder 2">
            <a:extLst>
              <a:ext uri="{FF2B5EF4-FFF2-40B4-BE49-F238E27FC236}">
                <a16:creationId xmlns:a16="http://schemas.microsoft.com/office/drawing/2014/main" id="{F90CEB3E-568A-2BC7-3E16-EEABDDB0B684}"/>
              </a:ext>
            </a:extLst>
          </p:cNvPr>
          <p:cNvSpPr>
            <a:spLocks noGrp="1"/>
          </p:cNvSpPr>
          <p:nvPr>
            <p:ph sz="quarter" idx="13"/>
          </p:nvPr>
        </p:nvSpPr>
        <p:spPr>
          <a:xfrm>
            <a:off x="965430" y="1403775"/>
            <a:ext cx="10616398" cy="3852000"/>
          </a:xfrm>
        </p:spPr>
        <p:txBody>
          <a:bodyPr/>
          <a:lstStyle/>
          <a:p>
            <a:r>
              <a:rPr lang="en-GB" sz="2400" dirty="0"/>
              <a:t>Examples</a:t>
            </a:r>
            <a:r>
              <a:rPr lang="en-GB" sz="2400" b="0" dirty="0"/>
              <a:t> of forces are:</a:t>
            </a:r>
          </a:p>
          <a:p>
            <a:endParaRPr lang="en-GB" sz="600" b="0" dirty="0"/>
          </a:p>
          <a:p>
            <a:pPr marL="285750" indent="-285750">
              <a:buFont typeface="Wingdings" panose="05000000000000000000" pitchFamily="2" charset="2"/>
              <a:buChar char="Ø"/>
            </a:pPr>
            <a:r>
              <a:rPr lang="en-GB" sz="2200" dirty="0"/>
              <a:t>Applied forces </a:t>
            </a:r>
            <a:r>
              <a:rPr lang="en-GB" sz="2200" b="0" dirty="0"/>
              <a:t>– pushes and pulls to move an object away or closer.</a:t>
            </a:r>
          </a:p>
          <a:p>
            <a:pPr marL="285750" indent="-285750">
              <a:buFont typeface="Wingdings" panose="05000000000000000000" pitchFamily="2" charset="2"/>
              <a:buChar char="Ø"/>
            </a:pPr>
            <a:r>
              <a:rPr lang="en-GB" sz="2200" dirty="0"/>
              <a:t>Normal force </a:t>
            </a:r>
            <a:r>
              <a:rPr lang="en-GB" sz="2200" b="0" dirty="0"/>
              <a:t>– the force from a surface on an object resting or sliding on it.</a:t>
            </a:r>
          </a:p>
          <a:p>
            <a:pPr marL="285750" indent="-285750">
              <a:buFont typeface="Wingdings" panose="05000000000000000000" pitchFamily="2" charset="2"/>
              <a:buChar char="Ø"/>
            </a:pPr>
            <a:r>
              <a:rPr lang="en-GB" sz="2200" dirty="0"/>
              <a:t>Tension force </a:t>
            </a:r>
            <a:r>
              <a:rPr lang="en-GB" sz="2200" b="0" dirty="0"/>
              <a:t>– a pulling force felt through a rope, string or cable.</a:t>
            </a:r>
          </a:p>
          <a:p>
            <a:pPr marL="285750" indent="-285750">
              <a:buFont typeface="Wingdings" panose="05000000000000000000" pitchFamily="2" charset="2"/>
              <a:buChar char="Ø"/>
            </a:pPr>
            <a:r>
              <a:rPr lang="en-GB" sz="2200" dirty="0"/>
              <a:t>Gravitational force </a:t>
            </a:r>
            <a:r>
              <a:rPr lang="en-GB" sz="2200" b="0" dirty="0"/>
              <a:t>– a force of attraction acting at a distance.</a:t>
            </a:r>
          </a:p>
          <a:p>
            <a:pPr marL="285750" indent="-285750">
              <a:buFont typeface="Wingdings" panose="05000000000000000000" pitchFamily="2" charset="2"/>
              <a:buChar char="Ø"/>
            </a:pPr>
            <a:r>
              <a:rPr lang="en-GB" sz="2200" dirty="0"/>
              <a:t>Frictional force </a:t>
            </a:r>
            <a:r>
              <a:rPr lang="en-GB" sz="2200" b="0" dirty="0"/>
              <a:t>– a force that opposes motion when two surface touch.</a:t>
            </a:r>
          </a:p>
          <a:p>
            <a:pPr marL="285750" indent="-285750">
              <a:buFont typeface="Wingdings" panose="05000000000000000000" pitchFamily="2" charset="2"/>
              <a:buChar char="Ø"/>
            </a:pPr>
            <a:r>
              <a:rPr lang="en-GB" sz="2200" dirty="0"/>
              <a:t>Air and water resistance </a:t>
            </a:r>
            <a:r>
              <a:rPr lang="en-GB" sz="2200" b="0" dirty="0"/>
              <a:t>(also called drag) – a type of friction that slows objects down.</a:t>
            </a:r>
          </a:p>
          <a:p>
            <a:pPr marL="285750" indent="-285750">
              <a:buFont typeface="Wingdings" panose="05000000000000000000" pitchFamily="2" charset="2"/>
              <a:buChar char="Ø"/>
            </a:pPr>
            <a:r>
              <a:rPr lang="en-GB" sz="2200" dirty="0"/>
              <a:t>Magnetic force</a:t>
            </a:r>
            <a:r>
              <a:rPr lang="en-GB" sz="2200" b="0" dirty="0"/>
              <a:t> – a force between magnets.</a:t>
            </a:r>
          </a:p>
          <a:p>
            <a:pPr marL="285750" indent="-285750">
              <a:buFont typeface="Wingdings" panose="05000000000000000000" pitchFamily="2" charset="2"/>
              <a:buChar char="Ø"/>
            </a:pPr>
            <a:r>
              <a:rPr lang="en-GB" sz="2200" dirty="0"/>
              <a:t>Electrostatic force </a:t>
            </a:r>
            <a:r>
              <a:rPr lang="en-GB" sz="2200" b="0" dirty="0"/>
              <a:t>– a force caused by electric charges.</a:t>
            </a:r>
          </a:p>
          <a:p>
            <a:pPr marL="285750" indent="-285750">
              <a:buFont typeface="Wingdings" panose="05000000000000000000" pitchFamily="2" charset="2"/>
              <a:buChar char="Ø"/>
            </a:pPr>
            <a:endParaRPr lang="en-GB" sz="1800" b="0" dirty="0"/>
          </a:p>
          <a:p>
            <a:endParaRPr lang="en-AU" sz="1800" b="0" dirty="0"/>
          </a:p>
          <a:p>
            <a:endParaRPr lang="en-AU" sz="1400" b="0" dirty="0"/>
          </a:p>
          <a:p>
            <a:endParaRPr lang="en-AU" sz="1400" b="0" dirty="0"/>
          </a:p>
          <a:p>
            <a:r>
              <a:rPr lang="en-AU" dirty="0"/>
              <a:t> </a:t>
            </a:r>
          </a:p>
        </p:txBody>
      </p:sp>
      <p:sp>
        <p:nvSpPr>
          <p:cNvPr id="4" name="Footer Placeholder 3">
            <a:extLst>
              <a:ext uri="{FF2B5EF4-FFF2-40B4-BE49-F238E27FC236}">
                <a16:creationId xmlns:a16="http://schemas.microsoft.com/office/drawing/2014/main" id="{E04B4728-FB35-976B-CF09-99802B219309}"/>
              </a:ext>
            </a:extLst>
          </p:cNvPr>
          <p:cNvSpPr>
            <a:spLocks noGrp="1"/>
          </p:cNvSpPr>
          <p:nvPr>
            <p:ph type="ftr" sz="quarter" idx="14"/>
          </p:nvPr>
        </p:nvSpPr>
        <p:spPr>
          <a:xfrm>
            <a:off x="3985527" y="6264315"/>
            <a:ext cx="4220946" cy="310740"/>
          </a:xfrm>
        </p:spPr>
        <p:txBody>
          <a:bodyPr/>
          <a:lstStyle/>
          <a:p>
            <a:r>
              <a:rPr lang="en-AU"/>
              <a:t>scienceconnections.edu.au</a:t>
            </a:r>
            <a:endParaRPr lang="en-AU" dirty="0"/>
          </a:p>
        </p:txBody>
      </p:sp>
      <p:sp>
        <p:nvSpPr>
          <p:cNvPr id="6" name="Slide Number Placeholder 5">
            <a:extLst>
              <a:ext uri="{FF2B5EF4-FFF2-40B4-BE49-F238E27FC236}">
                <a16:creationId xmlns:a16="http://schemas.microsoft.com/office/drawing/2014/main" id="{07DA874F-1C26-59BA-093D-6CD38D614674}"/>
              </a:ext>
            </a:extLst>
          </p:cNvPr>
          <p:cNvSpPr>
            <a:spLocks noGrp="1"/>
          </p:cNvSpPr>
          <p:nvPr>
            <p:ph type="sldNum" sz="quarter" idx="4"/>
          </p:nvPr>
        </p:nvSpPr>
        <p:spPr/>
        <p:txBody>
          <a:bodyPr/>
          <a:lstStyle/>
          <a:p>
            <a:fld id="{29D5CE74-914C-4689-99FC-1AEF49CE2B47}" type="slidenum">
              <a:rPr lang="en-AU" smtClean="0"/>
              <a:pPr/>
              <a:t>7</a:t>
            </a:fld>
            <a:endParaRPr lang="en-AU" sz="1200" dirty="0">
              <a:solidFill>
                <a:schemeClr val="bg2"/>
              </a:solidFill>
            </a:endParaRPr>
          </a:p>
        </p:txBody>
      </p:sp>
    </p:spTree>
    <p:extLst>
      <p:ext uri="{BB962C8B-B14F-4D97-AF65-F5344CB8AC3E}">
        <p14:creationId xmlns:p14="http://schemas.microsoft.com/office/powerpoint/2010/main" val="15463897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F9E3E-8240-AE5C-B52A-21CCB0D4D6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66422-8B0E-000D-3E16-4C734B74AD79}"/>
              </a:ext>
            </a:extLst>
          </p:cNvPr>
          <p:cNvSpPr>
            <a:spLocks noGrp="1"/>
          </p:cNvSpPr>
          <p:nvPr>
            <p:ph type="title"/>
          </p:nvPr>
        </p:nvSpPr>
        <p:spPr/>
        <p:txBody>
          <a:bodyPr/>
          <a:lstStyle/>
          <a:p>
            <a:r>
              <a:rPr lang="en-US" dirty="0"/>
              <a:t>Investigate: Marble on ramp activity</a:t>
            </a:r>
            <a:endParaRPr lang="en-AU" dirty="0"/>
          </a:p>
        </p:txBody>
      </p:sp>
      <p:sp>
        <p:nvSpPr>
          <p:cNvPr id="5" name="Slide Number Placeholder 4">
            <a:extLst>
              <a:ext uri="{FF2B5EF4-FFF2-40B4-BE49-F238E27FC236}">
                <a16:creationId xmlns:a16="http://schemas.microsoft.com/office/drawing/2014/main" id="{8C6E5862-2DC3-5A9F-593F-9AD7679B333A}"/>
              </a:ext>
            </a:extLst>
          </p:cNvPr>
          <p:cNvSpPr>
            <a:spLocks noGrp="1"/>
          </p:cNvSpPr>
          <p:nvPr>
            <p:ph type="sldNum" sz="quarter" idx="4"/>
          </p:nvPr>
        </p:nvSpPr>
        <p:spPr/>
        <p:txBody>
          <a:bodyPr/>
          <a:lstStyle/>
          <a:p>
            <a:endParaRPr lang="en-AU" dirty="0"/>
          </a:p>
          <a:p>
            <a:endParaRPr lang="en-AU" sz="1200" dirty="0">
              <a:solidFill>
                <a:schemeClr val="bg2"/>
              </a:solidFill>
            </a:endParaRPr>
          </a:p>
        </p:txBody>
      </p:sp>
      <p:sp>
        <p:nvSpPr>
          <p:cNvPr id="6" name="Footer Placeholder 5">
            <a:extLst>
              <a:ext uri="{FF2B5EF4-FFF2-40B4-BE49-F238E27FC236}">
                <a16:creationId xmlns:a16="http://schemas.microsoft.com/office/drawing/2014/main" id="{9B07DC43-4A41-AC5F-357D-0DCA9B22546B}"/>
              </a:ext>
            </a:extLst>
          </p:cNvPr>
          <p:cNvSpPr>
            <a:spLocks noGrp="1"/>
          </p:cNvSpPr>
          <p:nvPr>
            <p:ph type="ftr" sz="quarter" idx="16"/>
          </p:nvPr>
        </p:nvSpPr>
        <p:spPr/>
        <p:txBody>
          <a:bodyPr/>
          <a:lstStyle/>
          <a:p>
            <a:r>
              <a:rPr lang="en-AU"/>
              <a:t>scienceconnections.edu.au</a:t>
            </a:r>
            <a:endParaRPr lang="en-AU" dirty="0"/>
          </a:p>
        </p:txBody>
      </p:sp>
      <p:sp>
        <p:nvSpPr>
          <p:cNvPr id="9" name="TextBox 8">
            <a:extLst>
              <a:ext uri="{FF2B5EF4-FFF2-40B4-BE49-F238E27FC236}">
                <a16:creationId xmlns:a16="http://schemas.microsoft.com/office/drawing/2014/main" id="{8DE051AF-C525-EF47-08CA-64A877C68876}"/>
              </a:ext>
            </a:extLst>
          </p:cNvPr>
          <p:cNvSpPr txBox="1"/>
          <p:nvPr/>
        </p:nvSpPr>
        <p:spPr>
          <a:xfrm>
            <a:off x="654921" y="1367760"/>
            <a:ext cx="10031590" cy="338554"/>
          </a:xfrm>
          <a:prstGeom prst="rect">
            <a:avLst/>
          </a:prstGeom>
          <a:noFill/>
        </p:spPr>
        <p:txBody>
          <a:bodyPr wrap="square" rtlCol="0">
            <a:spAutoFit/>
          </a:bodyPr>
          <a:lstStyle/>
          <a:p>
            <a:r>
              <a:rPr lang="en-GB" sz="1600" dirty="0"/>
              <a:t> </a:t>
            </a:r>
            <a:endParaRPr lang="en-AU" sz="1600" dirty="0"/>
          </a:p>
        </p:txBody>
      </p:sp>
      <p:graphicFrame>
        <p:nvGraphicFramePr>
          <p:cNvPr id="29" name="Table 28">
            <a:extLst>
              <a:ext uri="{FF2B5EF4-FFF2-40B4-BE49-F238E27FC236}">
                <a16:creationId xmlns:a16="http://schemas.microsoft.com/office/drawing/2014/main" id="{8EE1EA30-6E41-DA05-D53C-A0360A73B824}"/>
              </a:ext>
            </a:extLst>
          </p:cNvPr>
          <p:cNvGraphicFramePr>
            <a:graphicFrameLocks noGrp="1"/>
          </p:cNvGraphicFramePr>
          <p:nvPr/>
        </p:nvGraphicFramePr>
        <p:xfrm>
          <a:off x="0" y="0"/>
          <a:ext cx="1905000" cy="185420"/>
        </p:xfrm>
        <a:graphic>
          <a:graphicData uri="http://schemas.openxmlformats.org/drawingml/2006/table">
            <a:tbl>
              <a:tblPr/>
              <a:tblGrid>
                <a:gridCol w="1905000">
                  <a:extLst>
                    <a:ext uri="{9D8B030D-6E8A-4147-A177-3AD203B41FA5}">
                      <a16:colId xmlns:a16="http://schemas.microsoft.com/office/drawing/2014/main" val="2552239571"/>
                    </a:ext>
                  </a:extLst>
                </a:gridCol>
              </a:tblGrid>
              <a:tr h="185420">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713018558"/>
                  </a:ext>
                </a:extLst>
              </a:tr>
            </a:tbl>
          </a:graphicData>
        </a:graphic>
      </p:graphicFrame>
      <p:graphicFrame>
        <p:nvGraphicFramePr>
          <p:cNvPr id="31" name="Table 30">
            <a:extLst>
              <a:ext uri="{FF2B5EF4-FFF2-40B4-BE49-F238E27FC236}">
                <a16:creationId xmlns:a16="http://schemas.microsoft.com/office/drawing/2014/main" id="{4EEDB6D3-8FC3-9619-5EE8-DC055CEAF2D9}"/>
              </a:ext>
            </a:extLst>
          </p:cNvPr>
          <p:cNvGraphicFramePr>
            <a:graphicFrameLocks noGrp="1"/>
          </p:cNvGraphicFramePr>
          <p:nvPr/>
        </p:nvGraphicFramePr>
        <p:xfrm>
          <a:off x="2225570" y="5241959"/>
          <a:ext cx="1905000" cy="904779"/>
        </p:xfrm>
        <a:graphic>
          <a:graphicData uri="http://schemas.openxmlformats.org/drawingml/2006/table">
            <a:tbl>
              <a:tblPr/>
              <a:tblGrid>
                <a:gridCol w="1905000">
                  <a:extLst>
                    <a:ext uri="{9D8B030D-6E8A-4147-A177-3AD203B41FA5}">
                      <a16:colId xmlns:a16="http://schemas.microsoft.com/office/drawing/2014/main" val="2807832845"/>
                    </a:ext>
                  </a:extLst>
                </a:gridCol>
              </a:tblGrid>
              <a:tr h="904779">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1157625638"/>
                  </a:ext>
                </a:extLst>
              </a:tr>
            </a:tbl>
          </a:graphicData>
        </a:graphic>
      </p:graphicFrame>
      <p:graphicFrame>
        <p:nvGraphicFramePr>
          <p:cNvPr id="32" name="Table 31">
            <a:extLst>
              <a:ext uri="{FF2B5EF4-FFF2-40B4-BE49-F238E27FC236}">
                <a16:creationId xmlns:a16="http://schemas.microsoft.com/office/drawing/2014/main" id="{EDAE09B0-0B41-D250-932C-ECB5A1C6298A}"/>
              </a:ext>
            </a:extLst>
          </p:cNvPr>
          <p:cNvGraphicFramePr>
            <a:graphicFrameLocks noGrp="1"/>
          </p:cNvGraphicFramePr>
          <p:nvPr/>
        </p:nvGraphicFramePr>
        <p:xfrm>
          <a:off x="0" y="-1"/>
          <a:ext cx="1905000" cy="711261"/>
        </p:xfrm>
        <a:graphic>
          <a:graphicData uri="http://schemas.openxmlformats.org/drawingml/2006/table">
            <a:tbl>
              <a:tblPr/>
              <a:tblGrid>
                <a:gridCol w="1905000">
                  <a:extLst>
                    <a:ext uri="{9D8B030D-6E8A-4147-A177-3AD203B41FA5}">
                      <a16:colId xmlns:a16="http://schemas.microsoft.com/office/drawing/2014/main" val="2536012151"/>
                    </a:ext>
                  </a:extLst>
                </a:gridCol>
              </a:tblGrid>
              <a:tr h="711261">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4196581896"/>
                  </a:ext>
                </a:extLst>
              </a:tr>
            </a:tbl>
          </a:graphicData>
        </a:graphic>
      </p:graphicFrame>
      <p:grpSp>
        <p:nvGrpSpPr>
          <p:cNvPr id="63" name="Group 62">
            <a:extLst>
              <a:ext uri="{FF2B5EF4-FFF2-40B4-BE49-F238E27FC236}">
                <a16:creationId xmlns:a16="http://schemas.microsoft.com/office/drawing/2014/main" id="{49264C3B-C800-7129-6182-4362D0373ADB}"/>
              </a:ext>
            </a:extLst>
          </p:cNvPr>
          <p:cNvGrpSpPr/>
          <p:nvPr/>
        </p:nvGrpSpPr>
        <p:grpSpPr>
          <a:xfrm>
            <a:off x="969098" y="1576320"/>
            <a:ext cx="10103624" cy="2122445"/>
            <a:chOff x="1055440" y="2532185"/>
            <a:chExt cx="10103624" cy="2122445"/>
          </a:xfrm>
        </p:grpSpPr>
        <p:sp>
          <p:nvSpPr>
            <p:cNvPr id="37" name="Rectangle 36">
              <a:extLst>
                <a:ext uri="{FF2B5EF4-FFF2-40B4-BE49-F238E27FC236}">
                  <a16:creationId xmlns:a16="http://schemas.microsoft.com/office/drawing/2014/main" id="{BE342596-A245-B04E-ECE0-5DFF414C05F1}"/>
                </a:ext>
              </a:extLst>
            </p:cNvPr>
            <p:cNvSpPr/>
            <p:nvPr/>
          </p:nvSpPr>
          <p:spPr>
            <a:xfrm>
              <a:off x="1055440" y="3705521"/>
              <a:ext cx="1935216" cy="554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AU" sz="1200" dirty="0">
                  <a:solidFill>
                    <a:schemeClr val="tx1"/>
                  </a:solidFill>
                </a:rPr>
                <a:t>book</a:t>
              </a:r>
            </a:p>
          </p:txBody>
        </p:sp>
        <p:cxnSp>
          <p:nvCxnSpPr>
            <p:cNvPr id="8" name="Straight Connector 7">
              <a:extLst>
                <a:ext uri="{FF2B5EF4-FFF2-40B4-BE49-F238E27FC236}">
                  <a16:creationId xmlns:a16="http://schemas.microsoft.com/office/drawing/2014/main" id="{523319BA-5248-AA5F-571E-14D7216392C5}"/>
                </a:ext>
              </a:extLst>
            </p:cNvPr>
            <p:cNvCxnSpPr/>
            <p:nvPr/>
          </p:nvCxnSpPr>
          <p:spPr>
            <a:xfrm>
              <a:off x="1190455" y="4284095"/>
              <a:ext cx="9901100" cy="0"/>
            </a:xfrm>
            <a:prstGeom prst="line">
              <a:avLst/>
            </a:prstGeom>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1DCACAA4-DA4A-AEA6-0C20-9719DA0363B4}"/>
                </a:ext>
              </a:extLst>
            </p:cNvPr>
            <p:cNvSpPr txBox="1"/>
            <p:nvPr/>
          </p:nvSpPr>
          <p:spPr>
            <a:xfrm>
              <a:off x="10213958" y="4377632"/>
              <a:ext cx="945106" cy="276998"/>
            </a:xfrm>
            <a:prstGeom prst="rect">
              <a:avLst/>
            </a:prstGeom>
            <a:noFill/>
          </p:spPr>
          <p:txBody>
            <a:bodyPr wrap="square" rtlCol="0">
              <a:spAutoFit/>
            </a:bodyPr>
            <a:lstStyle/>
            <a:p>
              <a:r>
                <a:rPr lang="en-AU" sz="1200" dirty="0"/>
                <a:t>surface</a:t>
              </a:r>
            </a:p>
          </p:txBody>
        </p:sp>
        <p:cxnSp>
          <p:nvCxnSpPr>
            <p:cNvPr id="16" name="Straight Connector 15">
              <a:extLst>
                <a:ext uri="{FF2B5EF4-FFF2-40B4-BE49-F238E27FC236}">
                  <a16:creationId xmlns:a16="http://schemas.microsoft.com/office/drawing/2014/main" id="{09B40ADA-120C-0848-30BC-CE49CE339DE2}"/>
                </a:ext>
              </a:extLst>
            </p:cNvPr>
            <p:cNvCxnSpPr>
              <a:cxnSpLocks/>
            </p:cNvCxnSpPr>
            <p:nvPr/>
          </p:nvCxnSpPr>
          <p:spPr>
            <a:xfrm>
              <a:off x="1550495" y="3519010"/>
              <a:ext cx="9406045" cy="741045"/>
            </a:xfrm>
            <a:prstGeom prst="line">
              <a:avLst/>
            </a:prstGeom>
            <a:ln w="76200"/>
          </p:spPr>
          <p:style>
            <a:lnRef idx="1">
              <a:schemeClr val="dk1"/>
            </a:lnRef>
            <a:fillRef idx="0">
              <a:schemeClr val="dk1"/>
            </a:fillRef>
            <a:effectRef idx="0">
              <a:schemeClr val="dk1"/>
            </a:effectRef>
            <a:fontRef idx="minor">
              <a:schemeClr val="tx1"/>
            </a:fontRef>
          </p:style>
        </p:cxnSp>
        <p:sp>
          <p:nvSpPr>
            <p:cNvPr id="28" name="TextBox 27">
              <a:extLst>
                <a:ext uri="{FF2B5EF4-FFF2-40B4-BE49-F238E27FC236}">
                  <a16:creationId xmlns:a16="http://schemas.microsoft.com/office/drawing/2014/main" id="{9D25D94C-DC10-A8A4-35C0-259DFADB74EE}"/>
                </a:ext>
              </a:extLst>
            </p:cNvPr>
            <p:cNvSpPr txBox="1"/>
            <p:nvPr/>
          </p:nvSpPr>
          <p:spPr>
            <a:xfrm>
              <a:off x="3658017" y="3705521"/>
              <a:ext cx="945106" cy="276999"/>
            </a:xfrm>
            <a:prstGeom prst="rect">
              <a:avLst/>
            </a:prstGeom>
            <a:noFill/>
          </p:spPr>
          <p:txBody>
            <a:bodyPr wrap="square" rtlCol="0">
              <a:spAutoFit/>
            </a:bodyPr>
            <a:lstStyle/>
            <a:p>
              <a:r>
                <a:rPr lang="en-AU" sz="1200" dirty="0"/>
                <a:t>ramp</a:t>
              </a:r>
            </a:p>
          </p:txBody>
        </p:sp>
        <p:sp>
          <p:nvSpPr>
            <p:cNvPr id="34" name="Oval 33">
              <a:extLst>
                <a:ext uri="{FF2B5EF4-FFF2-40B4-BE49-F238E27FC236}">
                  <a16:creationId xmlns:a16="http://schemas.microsoft.com/office/drawing/2014/main" id="{EF8FC5C2-2AE5-1E36-FC8D-BC4C38D7F6B1}"/>
                </a:ext>
              </a:extLst>
            </p:cNvPr>
            <p:cNvSpPr/>
            <p:nvPr/>
          </p:nvSpPr>
          <p:spPr>
            <a:xfrm>
              <a:off x="1631081" y="3150108"/>
              <a:ext cx="360040" cy="338554"/>
            </a:xfrm>
            <a:prstGeom prst="ellipse">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dirty="0">
                <a:solidFill>
                  <a:schemeClr val="tx1"/>
                </a:solidFill>
              </a:endParaRPr>
            </a:p>
          </p:txBody>
        </p:sp>
        <p:sp>
          <p:nvSpPr>
            <p:cNvPr id="35" name="TextBox 34">
              <a:extLst>
                <a:ext uri="{FF2B5EF4-FFF2-40B4-BE49-F238E27FC236}">
                  <a16:creationId xmlns:a16="http://schemas.microsoft.com/office/drawing/2014/main" id="{4E8EF7A1-0A4F-9CBE-8D0D-7D476516A510}"/>
                </a:ext>
              </a:extLst>
            </p:cNvPr>
            <p:cNvSpPr txBox="1"/>
            <p:nvPr/>
          </p:nvSpPr>
          <p:spPr>
            <a:xfrm>
              <a:off x="1831940" y="2978073"/>
              <a:ext cx="945106" cy="276999"/>
            </a:xfrm>
            <a:prstGeom prst="rect">
              <a:avLst/>
            </a:prstGeom>
            <a:noFill/>
          </p:spPr>
          <p:txBody>
            <a:bodyPr wrap="square" rtlCol="0">
              <a:spAutoFit/>
            </a:bodyPr>
            <a:lstStyle/>
            <a:p>
              <a:r>
                <a:rPr lang="en-AU" sz="1200" dirty="0"/>
                <a:t>marble</a:t>
              </a:r>
            </a:p>
          </p:txBody>
        </p:sp>
        <p:cxnSp>
          <p:nvCxnSpPr>
            <p:cNvPr id="49" name="Straight Connector 48">
              <a:extLst>
                <a:ext uri="{FF2B5EF4-FFF2-40B4-BE49-F238E27FC236}">
                  <a16:creationId xmlns:a16="http://schemas.microsoft.com/office/drawing/2014/main" id="{FC1F1AC6-AC8E-8098-4F14-5C3BCA5A27FE}"/>
                </a:ext>
              </a:extLst>
            </p:cNvPr>
            <p:cNvCxnSpPr>
              <a:cxnSpLocks/>
            </p:cNvCxnSpPr>
            <p:nvPr/>
          </p:nvCxnSpPr>
          <p:spPr>
            <a:xfrm>
              <a:off x="1736613" y="2676796"/>
              <a:ext cx="3294789" cy="30132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5F7A69A3-6149-B881-8FCF-96B6A291B841}"/>
                </a:ext>
              </a:extLst>
            </p:cNvPr>
            <p:cNvCxnSpPr>
              <a:cxnSpLocks/>
            </p:cNvCxnSpPr>
            <p:nvPr/>
          </p:nvCxnSpPr>
          <p:spPr>
            <a:xfrm flipH="1">
              <a:off x="1736354" y="2659555"/>
              <a:ext cx="259" cy="30132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9C5252B-DBE1-01AC-4435-1FAA78ACC1B9}"/>
                </a:ext>
              </a:extLst>
            </p:cNvPr>
            <p:cNvCxnSpPr>
              <a:cxnSpLocks/>
            </p:cNvCxnSpPr>
            <p:nvPr/>
          </p:nvCxnSpPr>
          <p:spPr>
            <a:xfrm>
              <a:off x="5025624" y="2986630"/>
              <a:ext cx="0" cy="35236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56CFC15-0F64-1D54-2175-C0B18477E8EE}"/>
                </a:ext>
              </a:extLst>
            </p:cNvPr>
            <p:cNvSpPr txBox="1"/>
            <p:nvPr/>
          </p:nvSpPr>
          <p:spPr>
            <a:xfrm rot="311596">
              <a:off x="1998006" y="2532185"/>
              <a:ext cx="2753228" cy="276999"/>
            </a:xfrm>
            <a:prstGeom prst="rect">
              <a:avLst/>
            </a:prstGeom>
            <a:noFill/>
          </p:spPr>
          <p:txBody>
            <a:bodyPr wrap="square" rtlCol="0">
              <a:spAutoFit/>
            </a:bodyPr>
            <a:lstStyle/>
            <a:p>
              <a:r>
                <a:rPr lang="en-AU" sz="1200" dirty="0"/>
                <a:t>Distance travelled in one second</a:t>
              </a:r>
            </a:p>
          </p:txBody>
        </p:sp>
      </p:grpSp>
      <p:grpSp>
        <p:nvGrpSpPr>
          <p:cNvPr id="64" name="Group 63">
            <a:extLst>
              <a:ext uri="{FF2B5EF4-FFF2-40B4-BE49-F238E27FC236}">
                <a16:creationId xmlns:a16="http://schemas.microsoft.com/office/drawing/2014/main" id="{FDC08016-3EE8-5AD5-1525-322F50A89885}"/>
              </a:ext>
            </a:extLst>
          </p:cNvPr>
          <p:cNvGrpSpPr/>
          <p:nvPr/>
        </p:nvGrpSpPr>
        <p:grpSpPr>
          <a:xfrm>
            <a:off x="918974" y="1828877"/>
            <a:ext cx="10103624" cy="4023889"/>
            <a:chOff x="1055440" y="630741"/>
            <a:chExt cx="10103624" cy="4023889"/>
          </a:xfrm>
        </p:grpSpPr>
        <p:sp>
          <p:nvSpPr>
            <p:cNvPr id="65" name="Rectangle 64">
              <a:extLst>
                <a:ext uri="{FF2B5EF4-FFF2-40B4-BE49-F238E27FC236}">
                  <a16:creationId xmlns:a16="http://schemas.microsoft.com/office/drawing/2014/main" id="{3D8EE127-EB25-8099-8187-8DE47CD9C03C}"/>
                </a:ext>
              </a:extLst>
            </p:cNvPr>
            <p:cNvSpPr/>
            <p:nvPr/>
          </p:nvSpPr>
          <p:spPr>
            <a:xfrm>
              <a:off x="1055440" y="3705521"/>
              <a:ext cx="1935216" cy="554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AU" sz="1200" dirty="0">
                  <a:solidFill>
                    <a:schemeClr val="tx1"/>
                  </a:solidFill>
                </a:rPr>
                <a:t>book</a:t>
              </a:r>
            </a:p>
          </p:txBody>
        </p:sp>
        <p:cxnSp>
          <p:nvCxnSpPr>
            <p:cNvPr id="66" name="Straight Connector 65">
              <a:extLst>
                <a:ext uri="{FF2B5EF4-FFF2-40B4-BE49-F238E27FC236}">
                  <a16:creationId xmlns:a16="http://schemas.microsoft.com/office/drawing/2014/main" id="{D657EBB7-8104-FC56-6CDC-09764AC674A3}"/>
                </a:ext>
              </a:extLst>
            </p:cNvPr>
            <p:cNvCxnSpPr/>
            <p:nvPr/>
          </p:nvCxnSpPr>
          <p:spPr>
            <a:xfrm>
              <a:off x="1190455" y="4284095"/>
              <a:ext cx="9901100" cy="0"/>
            </a:xfrm>
            <a:prstGeom prst="line">
              <a:avLst/>
            </a:prstGeom>
          </p:spPr>
          <p:style>
            <a:lnRef idx="1">
              <a:schemeClr val="dk1"/>
            </a:lnRef>
            <a:fillRef idx="0">
              <a:schemeClr val="dk1"/>
            </a:fillRef>
            <a:effectRef idx="0">
              <a:schemeClr val="dk1"/>
            </a:effectRef>
            <a:fontRef idx="minor">
              <a:schemeClr val="tx1"/>
            </a:fontRef>
          </p:style>
        </p:cxnSp>
        <p:sp>
          <p:nvSpPr>
            <p:cNvPr id="67" name="TextBox 66">
              <a:extLst>
                <a:ext uri="{FF2B5EF4-FFF2-40B4-BE49-F238E27FC236}">
                  <a16:creationId xmlns:a16="http://schemas.microsoft.com/office/drawing/2014/main" id="{46AC96F5-A379-94B0-914F-0414C99A79D2}"/>
                </a:ext>
              </a:extLst>
            </p:cNvPr>
            <p:cNvSpPr txBox="1"/>
            <p:nvPr/>
          </p:nvSpPr>
          <p:spPr>
            <a:xfrm>
              <a:off x="10213958" y="4377632"/>
              <a:ext cx="945106" cy="276998"/>
            </a:xfrm>
            <a:prstGeom prst="rect">
              <a:avLst/>
            </a:prstGeom>
            <a:noFill/>
          </p:spPr>
          <p:txBody>
            <a:bodyPr wrap="square" rtlCol="0">
              <a:spAutoFit/>
            </a:bodyPr>
            <a:lstStyle/>
            <a:p>
              <a:r>
                <a:rPr lang="en-AU" sz="1200" dirty="0"/>
                <a:t>surface</a:t>
              </a:r>
            </a:p>
          </p:txBody>
        </p:sp>
        <p:cxnSp>
          <p:nvCxnSpPr>
            <p:cNvPr id="68" name="Straight Connector 67">
              <a:extLst>
                <a:ext uri="{FF2B5EF4-FFF2-40B4-BE49-F238E27FC236}">
                  <a16:creationId xmlns:a16="http://schemas.microsoft.com/office/drawing/2014/main" id="{7BFD5075-BEC4-CAB3-E772-A2E5EC90DB75}"/>
                </a:ext>
              </a:extLst>
            </p:cNvPr>
            <p:cNvCxnSpPr>
              <a:cxnSpLocks/>
            </p:cNvCxnSpPr>
            <p:nvPr/>
          </p:nvCxnSpPr>
          <p:spPr>
            <a:xfrm>
              <a:off x="1550495" y="3519010"/>
              <a:ext cx="9406045" cy="741045"/>
            </a:xfrm>
            <a:prstGeom prst="line">
              <a:avLst/>
            </a:prstGeom>
            <a:ln w="76200"/>
          </p:spPr>
          <p:style>
            <a:lnRef idx="1">
              <a:schemeClr val="dk1"/>
            </a:lnRef>
            <a:fillRef idx="0">
              <a:schemeClr val="dk1"/>
            </a:fillRef>
            <a:effectRef idx="0">
              <a:schemeClr val="dk1"/>
            </a:effectRef>
            <a:fontRef idx="minor">
              <a:schemeClr val="tx1"/>
            </a:fontRef>
          </p:style>
        </p:cxnSp>
        <p:sp>
          <p:nvSpPr>
            <p:cNvPr id="69" name="TextBox 68">
              <a:extLst>
                <a:ext uri="{FF2B5EF4-FFF2-40B4-BE49-F238E27FC236}">
                  <a16:creationId xmlns:a16="http://schemas.microsoft.com/office/drawing/2014/main" id="{88A9A8CF-07BA-3EFE-62FE-E9B273EBD113}"/>
                </a:ext>
              </a:extLst>
            </p:cNvPr>
            <p:cNvSpPr txBox="1"/>
            <p:nvPr/>
          </p:nvSpPr>
          <p:spPr>
            <a:xfrm>
              <a:off x="3658017" y="3705521"/>
              <a:ext cx="945106" cy="276999"/>
            </a:xfrm>
            <a:prstGeom prst="rect">
              <a:avLst/>
            </a:prstGeom>
            <a:noFill/>
          </p:spPr>
          <p:txBody>
            <a:bodyPr wrap="square" rtlCol="0">
              <a:spAutoFit/>
            </a:bodyPr>
            <a:lstStyle/>
            <a:p>
              <a:r>
                <a:rPr lang="en-AU" sz="1200" dirty="0"/>
                <a:t>ramp</a:t>
              </a:r>
            </a:p>
          </p:txBody>
        </p:sp>
        <p:sp>
          <p:nvSpPr>
            <p:cNvPr id="70" name="Oval 69">
              <a:extLst>
                <a:ext uri="{FF2B5EF4-FFF2-40B4-BE49-F238E27FC236}">
                  <a16:creationId xmlns:a16="http://schemas.microsoft.com/office/drawing/2014/main" id="{4AC1FEF1-4040-92AE-7481-621AF2F5C8DF}"/>
                </a:ext>
              </a:extLst>
            </p:cNvPr>
            <p:cNvSpPr/>
            <p:nvPr/>
          </p:nvSpPr>
          <p:spPr>
            <a:xfrm>
              <a:off x="1631081" y="3150108"/>
              <a:ext cx="360040" cy="338554"/>
            </a:xfrm>
            <a:prstGeom prst="ellipse">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dirty="0">
                <a:solidFill>
                  <a:schemeClr val="tx1"/>
                </a:solidFill>
              </a:endParaRPr>
            </a:p>
          </p:txBody>
        </p:sp>
        <p:sp>
          <p:nvSpPr>
            <p:cNvPr id="71" name="TextBox 70">
              <a:extLst>
                <a:ext uri="{FF2B5EF4-FFF2-40B4-BE49-F238E27FC236}">
                  <a16:creationId xmlns:a16="http://schemas.microsoft.com/office/drawing/2014/main" id="{68CAB56D-7EA0-0A22-1955-AEFB7B3658B1}"/>
                </a:ext>
              </a:extLst>
            </p:cNvPr>
            <p:cNvSpPr txBox="1"/>
            <p:nvPr/>
          </p:nvSpPr>
          <p:spPr>
            <a:xfrm>
              <a:off x="1624100" y="2906737"/>
              <a:ext cx="945106" cy="276999"/>
            </a:xfrm>
            <a:prstGeom prst="rect">
              <a:avLst/>
            </a:prstGeom>
            <a:noFill/>
          </p:spPr>
          <p:txBody>
            <a:bodyPr wrap="square" rtlCol="0">
              <a:spAutoFit/>
            </a:bodyPr>
            <a:lstStyle/>
            <a:p>
              <a:r>
                <a:rPr lang="en-AU" sz="1200" dirty="0"/>
                <a:t>marble</a:t>
              </a:r>
            </a:p>
          </p:txBody>
        </p:sp>
        <p:cxnSp>
          <p:nvCxnSpPr>
            <p:cNvPr id="72" name="Straight Connector 71">
              <a:extLst>
                <a:ext uri="{FF2B5EF4-FFF2-40B4-BE49-F238E27FC236}">
                  <a16:creationId xmlns:a16="http://schemas.microsoft.com/office/drawing/2014/main" id="{CC090C7B-882C-91BB-C9BD-5377C820015C}"/>
                </a:ext>
              </a:extLst>
            </p:cNvPr>
            <p:cNvCxnSpPr>
              <a:cxnSpLocks/>
            </p:cNvCxnSpPr>
            <p:nvPr/>
          </p:nvCxnSpPr>
          <p:spPr>
            <a:xfrm>
              <a:off x="1783705" y="647982"/>
              <a:ext cx="9000022" cy="823103"/>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429D6FA1-38FC-5BA9-E201-20DB02CFDA8A}"/>
                </a:ext>
              </a:extLst>
            </p:cNvPr>
            <p:cNvCxnSpPr>
              <a:cxnSpLocks/>
            </p:cNvCxnSpPr>
            <p:nvPr/>
          </p:nvCxnSpPr>
          <p:spPr>
            <a:xfrm flipH="1">
              <a:off x="1783446" y="630741"/>
              <a:ext cx="259" cy="301327"/>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DE4E8EAF-99B5-9ED1-7A31-A1B1D1DBFE6B}"/>
                </a:ext>
              </a:extLst>
            </p:cNvPr>
            <p:cNvCxnSpPr>
              <a:cxnSpLocks/>
            </p:cNvCxnSpPr>
            <p:nvPr/>
          </p:nvCxnSpPr>
          <p:spPr>
            <a:xfrm>
              <a:off x="10763378" y="1462846"/>
              <a:ext cx="0" cy="35236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A1644E83-C0BB-91E1-5579-6BC05A1CEC2D}"/>
                </a:ext>
              </a:extLst>
            </p:cNvPr>
            <p:cNvSpPr txBox="1"/>
            <p:nvPr/>
          </p:nvSpPr>
          <p:spPr>
            <a:xfrm rot="311596">
              <a:off x="5265720" y="824540"/>
              <a:ext cx="2753228" cy="276999"/>
            </a:xfrm>
            <a:prstGeom prst="rect">
              <a:avLst/>
            </a:prstGeom>
            <a:noFill/>
          </p:spPr>
          <p:txBody>
            <a:bodyPr wrap="square" rtlCol="0">
              <a:spAutoFit/>
            </a:bodyPr>
            <a:lstStyle/>
            <a:p>
              <a:r>
                <a:rPr lang="en-AU" sz="1200" dirty="0"/>
                <a:t>Distance travelled in two seconds</a:t>
              </a:r>
            </a:p>
          </p:txBody>
        </p:sp>
      </p:grpSp>
      <p:cxnSp>
        <p:nvCxnSpPr>
          <p:cNvPr id="96" name="Straight Connector 95">
            <a:extLst>
              <a:ext uri="{FF2B5EF4-FFF2-40B4-BE49-F238E27FC236}">
                <a16:creationId xmlns:a16="http://schemas.microsoft.com/office/drawing/2014/main" id="{C1705422-A904-8DC7-98EE-0D529634E82C}"/>
              </a:ext>
            </a:extLst>
          </p:cNvPr>
          <p:cNvCxnSpPr>
            <a:cxnSpLocks/>
          </p:cNvCxnSpPr>
          <p:nvPr/>
        </p:nvCxnSpPr>
        <p:spPr>
          <a:xfrm>
            <a:off x="4933313" y="4531246"/>
            <a:ext cx="5693340" cy="52492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0AFCF3FA-A482-ED5B-5C30-C8BD6976669E}"/>
              </a:ext>
            </a:extLst>
          </p:cNvPr>
          <p:cNvCxnSpPr>
            <a:cxnSpLocks/>
          </p:cNvCxnSpPr>
          <p:nvPr/>
        </p:nvCxnSpPr>
        <p:spPr>
          <a:xfrm flipH="1">
            <a:off x="4933054" y="4514005"/>
            <a:ext cx="259" cy="30132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AA03DE7B-F47B-C967-47A0-78EA450C024C}"/>
              </a:ext>
            </a:extLst>
          </p:cNvPr>
          <p:cNvCxnSpPr>
            <a:cxnSpLocks/>
          </p:cNvCxnSpPr>
          <p:nvPr/>
        </p:nvCxnSpPr>
        <p:spPr>
          <a:xfrm>
            <a:off x="10626653" y="5047027"/>
            <a:ext cx="0" cy="241196"/>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1DE2388A-2645-5A5A-65A1-42A0B1DB4646}"/>
              </a:ext>
            </a:extLst>
          </p:cNvPr>
          <p:cNvSpPr txBox="1"/>
          <p:nvPr/>
        </p:nvSpPr>
        <p:spPr>
          <a:xfrm rot="311596">
            <a:off x="5692938" y="4448393"/>
            <a:ext cx="4542621" cy="276999"/>
          </a:xfrm>
          <a:prstGeom prst="rect">
            <a:avLst/>
          </a:prstGeom>
          <a:noFill/>
        </p:spPr>
        <p:txBody>
          <a:bodyPr wrap="square" rtlCol="0">
            <a:spAutoFit/>
          </a:bodyPr>
          <a:lstStyle/>
          <a:p>
            <a:r>
              <a:rPr lang="en-AU" sz="1200" dirty="0"/>
              <a:t>Distance travelled between one second and two seconds </a:t>
            </a:r>
          </a:p>
        </p:txBody>
      </p:sp>
    </p:spTree>
    <p:extLst>
      <p:ext uri="{BB962C8B-B14F-4D97-AF65-F5344CB8AC3E}">
        <p14:creationId xmlns:p14="http://schemas.microsoft.com/office/powerpoint/2010/main" val="16052494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12303-2FE8-C81E-0362-452603D86F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5B9881-4477-7EAD-BFC5-6213468499E2}"/>
              </a:ext>
            </a:extLst>
          </p:cNvPr>
          <p:cNvSpPr>
            <a:spLocks noGrp="1"/>
          </p:cNvSpPr>
          <p:nvPr>
            <p:ph type="title"/>
          </p:nvPr>
        </p:nvSpPr>
        <p:spPr/>
        <p:txBody>
          <a:bodyPr/>
          <a:lstStyle/>
          <a:p>
            <a:r>
              <a:rPr lang="en-US" dirty="0"/>
              <a:t>Integrate: Marble on ramp activity</a:t>
            </a:r>
            <a:endParaRPr lang="en-AU" dirty="0"/>
          </a:p>
        </p:txBody>
      </p:sp>
      <p:sp>
        <p:nvSpPr>
          <p:cNvPr id="5" name="Slide Number Placeholder 4">
            <a:extLst>
              <a:ext uri="{FF2B5EF4-FFF2-40B4-BE49-F238E27FC236}">
                <a16:creationId xmlns:a16="http://schemas.microsoft.com/office/drawing/2014/main" id="{8B47CE09-2325-A799-1E6C-47D377AFBC6D}"/>
              </a:ext>
            </a:extLst>
          </p:cNvPr>
          <p:cNvSpPr>
            <a:spLocks noGrp="1"/>
          </p:cNvSpPr>
          <p:nvPr>
            <p:ph type="sldNum" sz="quarter" idx="4"/>
          </p:nvPr>
        </p:nvSpPr>
        <p:spPr/>
        <p:txBody>
          <a:bodyPr/>
          <a:lstStyle/>
          <a:p>
            <a:endParaRPr lang="en-AU" dirty="0"/>
          </a:p>
          <a:p>
            <a:endParaRPr lang="en-AU" sz="1200" dirty="0">
              <a:solidFill>
                <a:schemeClr val="bg2"/>
              </a:solidFill>
            </a:endParaRPr>
          </a:p>
        </p:txBody>
      </p:sp>
      <p:sp>
        <p:nvSpPr>
          <p:cNvPr id="6" name="Footer Placeholder 5">
            <a:extLst>
              <a:ext uri="{FF2B5EF4-FFF2-40B4-BE49-F238E27FC236}">
                <a16:creationId xmlns:a16="http://schemas.microsoft.com/office/drawing/2014/main" id="{EEAB2DE9-3361-F342-680A-4B821E2F8AFF}"/>
              </a:ext>
            </a:extLst>
          </p:cNvPr>
          <p:cNvSpPr>
            <a:spLocks noGrp="1"/>
          </p:cNvSpPr>
          <p:nvPr>
            <p:ph type="ftr" sz="quarter" idx="16"/>
          </p:nvPr>
        </p:nvSpPr>
        <p:spPr/>
        <p:txBody>
          <a:bodyPr/>
          <a:lstStyle/>
          <a:p>
            <a:r>
              <a:rPr lang="en-AU"/>
              <a:t>scienceconnections.edu.au</a:t>
            </a:r>
            <a:endParaRPr lang="en-AU" dirty="0"/>
          </a:p>
        </p:txBody>
      </p:sp>
      <p:graphicFrame>
        <p:nvGraphicFramePr>
          <p:cNvPr id="29" name="Table 28">
            <a:extLst>
              <a:ext uri="{FF2B5EF4-FFF2-40B4-BE49-F238E27FC236}">
                <a16:creationId xmlns:a16="http://schemas.microsoft.com/office/drawing/2014/main" id="{1537F4ED-A775-3E73-8911-73DF169CBA7B}"/>
              </a:ext>
            </a:extLst>
          </p:cNvPr>
          <p:cNvGraphicFramePr>
            <a:graphicFrameLocks noGrp="1"/>
          </p:cNvGraphicFramePr>
          <p:nvPr/>
        </p:nvGraphicFramePr>
        <p:xfrm>
          <a:off x="0" y="0"/>
          <a:ext cx="1905000" cy="185420"/>
        </p:xfrm>
        <a:graphic>
          <a:graphicData uri="http://schemas.openxmlformats.org/drawingml/2006/table">
            <a:tbl>
              <a:tblPr/>
              <a:tblGrid>
                <a:gridCol w="1905000">
                  <a:extLst>
                    <a:ext uri="{9D8B030D-6E8A-4147-A177-3AD203B41FA5}">
                      <a16:colId xmlns:a16="http://schemas.microsoft.com/office/drawing/2014/main" val="2552239571"/>
                    </a:ext>
                  </a:extLst>
                </a:gridCol>
              </a:tblGrid>
              <a:tr h="185420">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713018558"/>
                  </a:ext>
                </a:extLst>
              </a:tr>
            </a:tbl>
          </a:graphicData>
        </a:graphic>
      </p:graphicFrame>
      <p:graphicFrame>
        <p:nvGraphicFramePr>
          <p:cNvPr id="31" name="Table 30">
            <a:extLst>
              <a:ext uri="{FF2B5EF4-FFF2-40B4-BE49-F238E27FC236}">
                <a16:creationId xmlns:a16="http://schemas.microsoft.com/office/drawing/2014/main" id="{0298BCFE-9507-74ED-67EC-313A7D06B75D}"/>
              </a:ext>
            </a:extLst>
          </p:cNvPr>
          <p:cNvGraphicFramePr>
            <a:graphicFrameLocks noGrp="1"/>
          </p:cNvGraphicFramePr>
          <p:nvPr/>
        </p:nvGraphicFramePr>
        <p:xfrm>
          <a:off x="2225570" y="5241959"/>
          <a:ext cx="1905000" cy="904779"/>
        </p:xfrm>
        <a:graphic>
          <a:graphicData uri="http://schemas.openxmlformats.org/drawingml/2006/table">
            <a:tbl>
              <a:tblPr/>
              <a:tblGrid>
                <a:gridCol w="1905000">
                  <a:extLst>
                    <a:ext uri="{9D8B030D-6E8A-4147-A177-3AD203B41FA5}">
                      <a16:colId xmlns:a16="http://schemas.microsoft.com/office/drawing/2014/main" val="2807832845"/>
                    </a:ext>
                  </a:extLst>
                </a:gridCol>
              </a:tblGrid>
              <a:tr h="904779">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1157625638"/>
                  </a:ext>
                </a:extLst>
              </a:tr>
            </a:tbl>
          </a:graphicData>
        </a:graphic>
      </p:graphicFrame>
      <p:graphicFrame>
        <p:nvGraphicFramePr>
          <p:cNvPr id="32" name="Table 31">
            <a:extLst>
              <a:ext uri="{FF2B5EF4-FFF2-40B4-BE49-F238E27FC236}">
                <a16:creationId xmlns:a16="http://schemas.microsoft.com/office/drawing/2014/main" id="{7B948C37-72EE-8C31-DE31-6033AA2C634B}"/>
              </a:ext>
            </a:extLst>
          </p:cNvPr>
          <p:cNvGraphicFramePr>
            <a:graphicFrameLocks noGrp="1"/>
          </p:cNvGraphicFramePr>
          <p:nvPr/>
        </p:nvGraphicFramePr>
        <p:xfrm>
          <a:off x="0" y="-1"/>
          <a:ext cx="1905000" cy="711261"/>
        </p:xfrm>
        <a:graphic>
          <a:graphicData uri="http://schemas.openxmlformats.org/drawingml/2006/table">
            <a:tbl>
              <a:tblPr/>
              <a:tblGrid>
                <a:gridCol w="1905000">
                  <a:extLst>
                    <a:ext uri="{9D8B030D-6E8A-4147-A177-3AD203B41FA5}">
                      <a16:colId xmlns:a16="http://schemas.microsoft.com/office/drawing/2014/main" val="2536012151"/>
                    </a:ext>
                  </a:extLst>
                </a:gridCol>
              </a:tblGrid>
              <a:tr h="711261">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4196581896"/>
                  </a:ext>
                </a:extLst>
              </a:tr>
            </a:tbl>
          </a:graphicData>
        </a:graphic>
      </p:graphicFrame>
      <p:grpSp>
        <p:nvGrpSpPr>
          <p:cNvPr id="64" name="Group 63">
            <a:extLst>
              <a:ext uri="{FF2B5EF4-FFF2-40B4-BE49-F238E27FC236}">
                <a16:creationId xmlns:a16="http://schemas.microsoft.com/office/drawing/2014/main" id="{3F14DE36-0802-A550-1BB0-913FCB05A759}"/>
              </a:ext>
            </a:extLst>
          </p:cNvPr>
          <p:cNvGrpSpPr/>
          <p:nvPr/>
        </p:nvGrpSpPr>
        <p:grpSpPr>
          <a:xfrm>
            <a:off x="918974" y="4104873"/>
            <a:ext cx="10103624" cy="1747893"/>
            <a:chOff x="1055440" y="2906737"/>
            <a:chExt cx="10103624" cy="1747893"/>
          </a:xfrm>
        </p:grpSpPr>
        <p:sp>
          <p:nvSpPr>
            <p:cNvPr id="65" name="Rectangle 64">
              <a:extLst>
                <a:ext uri="{FF2B5EF4-FFF2-40B4-BE49-F238E27FC236}">
                  <a16:creationId xmlns:a16="http://schemas.microsoft.com/office/drawing/2014/main" id="{8806B0B2-AD6D-C277-AC05-AF405596239E}"/>
                </a:ext>
              </a:extLst>
            </p:cNvPr>
            <p:cNvSpPr/>
            <p:nvPr/>
          </p:nvSpPr>
          <p:spPr>
            <a:xfrm>
              <a:off x="1055440" y="3705521"/>
              <a:ext cx="1935216" cy="554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AU" sz="1200" dirty="0">
                  <a:solidFill>
                    <a:schemeClr val="tx1"/>
                  </a:solidFill>
                </a:rPr>
                <a:t>book</a:t>
              </a:r>
            </a:p>
          </p:txBody>
        </p:sp>
        <p:cxnSp>
          <p:nvCxnSpPr>
            <p:cNvPr id="66" name="Straight Connector 65">
              <a:extLst>
                <a:ext uri="{FF2B5EF4-FFF2-40B4-BE49-F238E27FC236}">
                  <a16:creationId xmlns:a16="http://schemas.microsoft.com/office/drawing/2014/main" id="{A3257FE6-06E8-E391-B4B2-A9682B49E385}"/>
                </a:ext>
              </a:extLst>
            </p:cNvPr>
            <p:cNvCxnSpPr/>
            <p:nvPr/>
          </p:nvCxnSpPr>
          <p:spPr>
            <a:xfrm>
              <a:off x="1190455" y="4284095"/>
              <a:ext cx="9901100" cy="0"/>
            </a:xfrm>
            <a:prstGeom prst="line">
              <a:avLst/>
            </a:prstGeom>
          </p:spPr>
          <p:style>
            <a:lnRef idx="1">
              <a:schemeClr val="dk1"/>
            </a:lnRef>
            <a:fillRef idx="0">
              <a:schemeClr val="dk1"/>
            </a:fillRef>
            <a:effectRef idx="0">
              <a:schemeClr val="dk1"/>
            </a:effectRef>
            <a:fontRef idx="minor">
              <a:schemeClr val="tx1"/>
            </a:fontRef>
          </p:style>
        </p:cxnSp>
        <p:sp>
          <p:nvSpPr>
            <p:cNvPr id="67" name="TextBox 66">
              <a:extLst>
                <a:ext uri="{FF2B5EF4-FFF2-40B4-BE49-F238E27FC236}">
                  <a16:creationId xmlns:a16="http://schemas.microsoft.com/office/drawing/2014/main" id="{E2CE7E17-72C8-3DC7-B46C-374C5B71AFDE}"/>
                </a:ext>
              </a:extLst>
            </p:cNvPr>
            <p:cNvSpPr txBox="1"/>
            <p:nvPr/>
          </p:nvSpPr>
          <p:spPr>
            <a:xfrm>
              <a:off x="10213958" y="4377632"/>
              <a:ext cx="945106" cy="276998"/>
            </a:xfrm>
            <a:prstGeom prst="rect">
              <a:avLst/>
            </a:prstGeom>
            <a:noFill/>
          </p:spPr>
          <p:txBody>
            <a:bodyPr wrap="square" rtlCol="0">
              <a:spAutoFit/>
            </a:bodyPr>
            <a:lstStyle/>
            <a:p>
              <a:r>
                <a:rPr lang="en-AU" sz="1200" dirty="0"/>
                <a:t>surface</a:t>
              </a:r>
            </a:p>
          </p:txBody>
        </p:sp>
        <p:cxnSp>
          <p:nvCxnSpPr>
            <p:cNvPr id="68" name="Straight Connector 67">
              <a:extLst>
                <a:ext uri="{FF2B5EF4-FFF2-40B4-BE49-F238E27FC236}">
                  <a16:creationId xmlns:a16="http://schemas.microsoft.com/office/drawing/2014/main" id="{50CF073F-3546-FC4E-B783-1C53EF68043A}"/>
                </a:ext>
              </a:extLst>
            </p:cNvPr>
            <p:cNvCxnSpPr>
              <a:cxnSpLocks/>
            </p:cNvCxnSpPr>
            <p:nvPr/>
          </p:nvCxnSpPr>
          <p:spPr>
            <a:xfrm>
              <a:off x="1550495" y="3519010"/>
              <a:ext cx="9406045" cy="741045"/>
            </a:xfrm>
            <a:prstGeom prst="line">
              <a:avLst/>
            </a:prstGeom>
            <a:ln w="76200"/>
          </p:spPr>
          <p:style>
            <a:lnRef idx="1">
              <a:schemeClr val="dk1"/>
            </a:lnRef>
            <a:fillRef idx="0">
              <a:schemeClr val="dk1"/>
            </a:fillRef>
            <a:effectRef idx="0">
              <a:schemeClr val="dk1"/>
            </a:effectRef>
            <a:fontRef idx="minor">
              <a:schemeClr val="tx1"/>
            </a:fontRef>
          </p:style>
        </p:cxnSp>
        <p:sp>
          <p:nvSpPr>
            <p:cNvPr id="69" name="TextBox 68">
              <a:extLst>
                <a:ext uri="{FF2B5EF4-FFF2-40B4-BE49-F238E27FC236}">
                  <a16:creationId xmlns:a16="http://schemas.microsoft.com/office/drawing/2014/main" id="{AEF50523-E76E-025C-8635-9F1006791C8E}"/>
                </a:ext>
              </a:extLst>
            </p:cNvPr>
            <p:cNvSpPr txBox="1"/>
            <p:nvPr/>
          </p:nvSpPr>
          <p:spPr>
            <a:xfrm>
              <a:off x="3658017" y="3705521"/>
              <a:ext cx="945106" cy="276999"/>
            </a:xfrm>
            <a:prstGeom prst="rect">
              <a:avLst/>
            </a:prstGeom>
            <a:noFill/>
          </p:spPr>
          <p:txBody>
            <a:bodyPr wrap="square" rtlCol="0">
              <a:spAutoFit/>
            </a:bodyPr>
            <a:lstStyle/>
            <a:p>
              <a:r>
                <a:rPr lang="en-AU" sz="1200" dirty="0"/>
                <a:t>ramp</a:t>
              </a:r>
            </a:p>
          </p:txBody>
        </p:sp>
        <p:sp>
          <p:nvSpPr>
            <p:cNvPr id="70" name="Oval 69">
              <a:extLst>
                <a:ext uri="{FF2B5EF4-FFF2-40B4-BE49-F238E27FC236}">
                  <a16:creationId xmlns:a16="http://schemas.microsoft.com/office/drawing/2014/main" id="{6C87708D-6D2B-A9B8-7C1A-81BBFAC03582}"/>
                </a:ext>
              </a:extLst>
            </p:cNvPr>
            <p:cNvSpPr/>
            <p:nvPr/>
          </p:nvSpPr>
          <p:spPr>
            <a:xfrm>
              <a:off x="1631081" y="3150108"/>
              <a:ext cx="360040" cy="338554"/>
            </a:xfrm>
            <a:prstGeom prst="ellipse">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dirty="0">
                <a:solidFill>
                  <a:schemeClr val="tx1"/>
                </a:solidFill>
              </a:endParaRPr>
            </a:p>
          </p:txBody>
        </p:sp>
        <p:sp>
          <p:nvSpPr>
            <p:cNvPr id="71" name="TextBox 70">
              <a:extLst>
                <a:ext uri="{FF2B5EF4-FFF2-40B4-BE49-F238E27FC236}">
                  <a16:creationId xmlns:a16="http://schemas.microsoft.com/office/drawing/2014/main" id="{9F90EC09-A90F-539B-76AD-330DB0126117}"/>
                </a:ext>
              </a:extLst>
            </p:cNvPr>
            <p:cNvSpPr txBox="1"/>
            <p:nvPr/>
          </p:nvSpPr>
          <p:spPr>
            <a:xfrm>
              <a:off x="1624100" y="2906737"/>
              <a:ext cx="945106" cy="276999"/>
            </a:xfrm>
            <a:prstGeom prst="rect">
              <a:avLst/>
            </a:prstGeom>
            <a:noFill/>
          </p:spPr>
          <p:txBody>
            <a:bodyPr wrap="square" rtlCol="0">
              <a:spAutoFit/>
            </a:bodyPr>
            <a:lstStyle/>
            <a:p>
              <a:r>
                <a:rPr lang="en-AU" sz="1200" dirty="0"/>
                <a:t>marble</a:t>
              </a:r>
            </a:p>
          </p:txBody>
        </p:sp>
      </p:grpSp>
      <p:cxnSp>
        <p:nvCxnSpPr>
          <p:cNvPr id="96" name="Straight Connector 95">
            <a:extLst>
              <a:ext uri="{FF2B5EF4-FFF2-40B4-BE49-F238E27FC236}">
                <a16:creationId xmlns:a16="http://schemas.microsoft.com/office/drawing/2014/main" id="{4AC14AFD-D0F6-5236-950E-C8266E0099DD}"/>
              </a:ext>
            </a:extLst>
          </p:cNvPr>
          <p:cNvCxnSpPr>
            <a:cxnSpLocks/>
          </p:cNvCxnSpPr>
          <p:nvPr/>
        </p:nvCxnSpPr>
        <p:spPr>
          <a:xfrm>
            <a:off x="4933313" y="4531246"/>
            <a:ext cx="5693340" cy="52492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AF32D872-B335-48A7-E5D3-B377C74508F3}"/>
              </a:ext>
            </a:extLst>
          </p:cNvPr>
          <p:cNvCxnSpPr>
            <a:cxnSpLocks/>
          </p:cNvCxnSpPr>
          <p:nvPr/>
        </p:nvCxnSpPr>
        <p:spPr>
          <a:xfrm flipH="1">
            <a:off x="4933054" y="4514005"/>
            <a:ext cx="259" cy="30132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366F43C3-01E1-61B2-C406-D1656386D1D2}"/>
              </a:ext>
            </a:extLst>
          </p:cNvPr>
          <p:cNvCxnSpPr>
            <a:cxnSpLocks/>
          </p:cNvCxnSpPr>
          <p:nvPr/>
        </p:nvCxnSpPr>
        <p:spPr>
          <a:xfrm>
            <a:off x="10626653" y="5047027"/>
            <a:ext cx="0" cy="241196"/>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1DF09364-312F-9ECE-718B-14604E8D40BA}"/>
              </a:ext>
            </a:extLst>
          </p:cNvPr>
          <p:cNvSpPr txBox="1"/>
          <p:nvPr/>
        </p:nvSpPr>
        <p:spPr>
          <a:xfrm rot="311596">
            <a:off x="5693559" y="4434704"/>
            <a:ext cx="4240151" cy="276999"/>
          </a:xfrm>
          <a:prstGeom prst="rect">
            <a:avLst/>
          </a:prstGeom>
          <a:noFill/>
        </p:spPr>
        <p:txBody>
          <a:bodyPr wrap="square" rtlCol="0">
            <a:spAutoFit/>
          </a:bodyPr>
          <a:lstStyle/>
          <a:p>
            <a:r>
              <a:rPr lang="en-AU" sz="1200" dirty="0"/>
              <a:t>Distance travelled between one second and two seconds </a:t>
            </a:r>
          </a:p>
        </p:txBody>
      </p:sp>
      <p:sp>
        <p:nvSpPr>
          <p:cNvPr id="4" name="Speech Bubble: Oval 3">
            <a:extLst>
              <a:ext uri="{FF2B5EF4-FFF2-40B4-BE49-F238E27FC236}">
                <a16:creationId xmlns:a16="http://schemas.microsoft.com/office/drawing/2014/main" id="{F0141163-65EA-47DD-F87F-2F43E2DA58ED}"/>
              </a:ext>
            </a:extLst>
          </p:cNvPr>
          <p:cNvSpPr/>
          <p:nvPr/>
        </p:nvSpPr>
        <p:spPr>
          <a:xfrm rot="21138918">
            <a:off x="1058701" y="1685175"/>
            <a:ext cx="3108063" cy="1797134"/>
          </a:xfrm>
          <a:prstGeom prst="wedgeEllipseCallout">
            <a:avLst>
              <a:gd name="adj1" fmla="val 45988"/>
              <a:gd name="adj2" fmla="val 104030"/>
            </a:avLst>
          </a:prstGeom>
          <a:solidFill>
            <a:srgbClr val="F0F3D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r>
              <a:rPr lang="en-AU" sz="2000" dirty="0">
                <a:solidFill>
                  <a:schemeClr val="tx1"/>
                </a:solidFill>
              </a:rPr>
              <a:t>The marble must have been speeding up over time. </a:t>
            </a:r>
          </a:p>
        </p:txBody>
      </p:sp>
      <p:sp>
        <p:nvSpPr>
          <p:cNvPr id="7" name="Speech Bubble: Oval 6">
            <a:extLst>
              <a:ext uri="{FF2B5EF4-FFF2-40B4-BE49-F238E27FC236}">
                <a16:creationId xmlns:a16="http://schemas.microsoft.com/office/drawing/2014/main" id="{FC7826CA-8C8F-F6F8-A231-AA1323463614}"/>
              </a:ext>
            </a:extLst>
          </p:cNvPr>
          <p:cNvSpPr/>
          <p:nvPr/>
        </p:nvSpPr>
        <p:spPr>
          <a:xfrm>
            <a:off x="4466657" y="1523618"/>
            <a:ext cx="3108063" cy="1797134"/>
          </a:xfrm>
          <a:prstGeom prst="wedgeEllipseCallout">
            <a:avLst>
              <a:gd name="adj1" fmla="val -5917"/>
              <a:gd name="adj2" fmla="val 98044"/>
            </a:avLst>
          </a:prstGeom>
          <a:solidFill>
            <a:srgbClr val="F0F3D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r>
              <a:rPr lang="en-AU" sz="2000" dirty="0">
                <a:solidFill>
                  <a:schemeClr val="tx1"/>
                </a:solidFill>
              </a:rPr>
              <a:t>Gravitational force was the net force acting on the marble. </a:t>
            </a:r>
          </a:p>
        </p:txBody>
      </p:sp>
      <p:sp>
        <p:nvSpPr>
          <p:cNvPr id="14" name="Speech Bubble: Oval 13">
            <a:extLst>
              <a:ext uri="{FF2B5EF4-FFF2-40B4-BE49-F238E27FC236}">
                <a16:creationId xmlns:a16="http://schemas.microsoft.com/office/drawing/2014/main" id="{EF572052-6EFB-464C-9AEB-F968C1BD35F8}"/>
              </a:ext>
            </a:extLst>
          </p:cNvPr>
          <p:cNvSpPr/>
          <p:nvPr/>
        </p:nvSpPr>
        <p:spPr>
          <a:xfrm rot="431930">
            <a:off x="7822083" y="1670385"/>
            <a:ext cx="3462898" cy="2247383"/>
          </a:xfrm>
          <a:prstGeom prst="wedgeEllipseCallout">
            <a:avLst>
              <a:gd name="adj1" fmla="val -39831"/>
              <a:gd name="adj2" fmla="val 76368"/>
            </a:avLst>
          </a:prstGeom>
          <a:solidFill>
            <a:srgbClr val="F0F3D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r>
              <a:rPr lang="en-AU" sz="2000" dirty="0">
                <a:solidFill>
                  <a:schemeClr val="tx1"/>
                </a:solidFill>
              </a:rPr>
              <a:t>Gravitational force caused the marble to speed up (or accelerate) as it rolled down the ramp.</a:t>
            </a:r>
            <a:endParaRPr lang="en-AU" sz="1800" dirty="0">
              <a:solidFill>
                <a:schemeClr val="tx1"/>
              </a:solidFill>
            </a:endParaRPr>
          </a:p>
        </p:txBody>
      </p:sp>
      <p:sp>
        <p:nvSpPr>
          <p:cNvPr id="17" name="Speech Bubble: Oval 16">
            <a:extLst>
              <a:ext uri="{FF2B5EF4-FFF2-40B4-BE49-F238E27FC236}">
                <a16:creationId xmlns:a16="http://schemas.microsoft.com/office/drawing/2014/main" id="{297872A6-3A58-1A5E-7CA8-D6E80AAE8597}"/>
              </a:ext>
            </a:extLst>
          </p:cNvPr>
          <p:cNvSpPr/>
          <p:nvPr/>
        </p:nvSpPr>
        <p:spPr>
          <a:xfrm rot="21138918">
            <a:off x="914435" y="1591639"/>
            <a:ext cx="3108063" cy="1797134"/>
          </a:xfrm>
          <a:prstGeom prst="wedgeEllipseCallout">
            <a:avLst>
              <a:gd name="adj1" fmla="val 99204"/>
              <a:gd name="adj2" fmla="val 140694"/>
            </a:avLst>
          </a:prstGeom>
          <a:solidFill>
            <a:srgbClr val="F0F3D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AU" sz="2000" dirty="0">
                <a:solidFill>
                  <a:schemeClr val="tx1"/>
                </a:solidFill>
              </a:rPr>
              <a:t>The marble travelled farther in second</a:t>
            </a:r>
            <a:r>
              <a:rPr lang="en-AU" sz="2000">
                <a:solidFill>
                  <a:schemeClr val="tx1"/>
                </a:solidFill>
              </a:rPr>
              <a:t> 2</a:t>
            </a:r>
            <a:r>
              <a:rPr lang="en-AU" sz="2000" dirty="0">
                <a:solidFill>
                  <a:schemeClr val="tx1"/>
                </a:solidFill>
              </a:rPr>
              <a:t>. </a:t>
            </a:r>
          </a:p>
          <a:p>
            <a:pPr algn="ctr"/>
            <a:endParaRPr lang="en-AU" sz="1400" dirty="0">
              <a:solidFill>
                <a:schemeClr val="tx1"/>
              </a:solidFill>
            </a:endParaRPr>
          </a:p>
        </p:txBody>
      </p:sp>
    </p:spTree>
    <p:extLst>
      <p:ext uri="{BB962C8B-B14F-4D97-AF65-F5344CB8AC3E}">
        <p14:creationId xmlns:p14="http://schemas.microsoft.com/office/powerpoint/2010/main" val="3751051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4" grpId="0" animBg="1"/>
      <p:bldP spid="1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08870-C22A-9A86-8257-1E1E9DFB1A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220049-83C1-BCB1-495B-A197A41C5395}"/>
              </a:ext>
            </a:extLst>
          </p:cNvPr>
          <p:cNvSpPr>
            <a:spLocks noGrp="1"/>
          </p:cNvSpPr>
          <p:nvPr>
            <p:ph type="title"/>
          </p:nvPr>
        </p:nvSpPr>
        <p:spPr/>
        <p:txBody>
          <a:bodyPr/>
          <a:lstStyle/>
          <a:p>
            <a:r>
              <a:rPr lang="en-US" dirty="0"/>
              <a:t>Integrate: Controlling the curve</a:t>
            </a:r>
            <a:endParaRPr lang="en-AU" dirty="0"/>
          </a:p>
        </p:txBody>
      </p:sp>
      <p:sp>
        <p:nvSpPr>
          <p:cNvPr id="5" name="Slide Number Placeholder 4">
            <a:extLst>
              <a:ext uri="{FF2B5EF4-FFF2-40B4-BE49-F238E27FC236}">
                <a16:creationId xmlns:a16="http://schemas.microsoft.com/office/drawing/2014/main" id="{777BE7E1-7661-DD5C-6C8F-B4543D98ED5A}"/>
              </a:ext>
            </a:extLst>
          </p:cNvPr>
          <p:cNvSpPr>
            <a:spLocks noGrp="1"/>
          </p:cNvSpPr>
          <p:nvPr>
            <p:ph type="sldNum" sz="quarter" idx="4"/>
          </p:nvPr>
        </p:nvSpPr>
        <p:spPr/>
        <p:txBody>
          <a:bodyPr/>
          <a:lstStyle/>
          <a:p>
            <a:endParaRPr lang="en-AU" dirty="0"/>
          </a:p>
          <a:p>
            <a:endParaRPr lang="en-AU" sz="1200" dirty="0">
              <a:solidFill>
                <a:schemeClr val="bg2"/>
              </a:solidFill>
            </a:endParaRPr>
          </a:p>
        </p:txBody>
      </p:sp>
      <p:sp>
        <p:nvSpPr>
          <p:cNvPr id="6" name="Footer Placeholder 5">
            <a:extLst>
              <a:ext uri="{FF2B5EF4-FFF2-40B4-BE49-F238E27FC236}">
                <a16:creationId xmlns:a16="http://schemas.microsoft.com/office/drawing/2014/main" id="{6BECD990-1A47-E4F6-E5E3-AB052CD7D84F}"/>
              </a:ext>
            </a:extLst>
          </p:cNvPr>
          <p:cNvSpPr>
            <a:spLocks noGrp="1"/>
          </p:cNvSpPr>
          <p:nvPr>
            <p:ph type="ftr" sz="quarter" idx="16"/>
          </p:nvPr>
        </p:nvSpPr>
        <p:spPr/>
        <p:txBody>
          <a:bodyPr/>
          <a:lstStyle/>
          <a:p>
            <a:r>
              <a:rPr lang="en-AU"/>
              <a:t>scienceconnections.edu.au</a:t>
            </a:r>
            <a:endParaRPr lang="en-AU" dirty="0"/>
          </a:p>
        </p:txBody>
      </p:sp>
      <p:sp>
        <p:nvSpPr>
          <p:cNvPr id="9" name="TextBox 8">
            <a:extLst>
              <a:ext uri="{FF2B5EF4-FFF2-40B4-BE49-F238E27FC236}">
                <a16:creationId xmlns:a16="http://schemas.microsoft.com/office/drawing/2014/main" id="{47021C2D-8BF2-1A4B-BB04-ABD7B02B8820}"/>
              </a:ext>
            </a:extLst>
          </p:cNvPr>
          <p:cNvSpPr txBox="1"/>
          <p:nvPr/>
        </p:nvSpPr>
        <p:spPr>
          <a:xfrm>
            <a:off x="782590" y="1483286"/>
            <a:ext cx="6288340" cy="2369880"/>
          </a:xfrm>
          <a:prstGeom prst="rect">
            <a:avLst/>
          </a:prstGeom>
          <a:noFill/>
        </p:spPr>
        <p:txBody>
          <a:bodyPr wrap="square" rtlCol="0">
            <a:spAutoFit/>
          </a:bodyPr>
          <a:lstStyle/>
          <a:p>
            <a:r>
              <a:rPr lang="en-US" sz="2400" dirty="0"/>
              <a:t>Gravitational force constantly accelerates the ball downward, causing its speed to change throughout the flight. </a:t>
            </a:r>
          </a:p>
          <a:p>
            <a:endParaRPr lang="en-US" sz="1200" dirty="0"/>
          </a:p>
          <a:p>
            <a:r>
              <a:rPr lang="en-US" sz="2400" dirty="0"/>
              <a:t>Kicks, passes, and shots follow curved paths as they rise and fall. </a:t>
            </a:r>
          </a:p>
          <a:p>
            <a:pPr algn="ctr"/>
            <a:endParaRPr lang="en-US" sz="1600" dirty="0"/>
          </a:p>
        </p:txBody>
      </p:sp>
      <p:graphicFrame>
        <p:nvGraphicFramePr>
          <p:cNvPr id="29" name="Table 28">
            <a:extLst>
              <a:ext uri="{FF2B5EF4-FFF2-40B4-BE49-F238E27FC236}">
                <a16:creationId xmlns:a16="http://schemas.microsoft.com/office/drawing/2014/main" id="{03D72AC9-A59E-1B41-82BC-C953AF7AB2D0}"/>
              </a:ext>
            </a:extLst>
          </p:cNvPr>
          <p:cNvGraphicFramePr>
            <a:graphicFrameLocks noGrp="1"/>
          </p:cNvGraphicFramePr>
          <p:nvPr/>
        </p:nvGraphicFramePr>
        <p:xfrm>
          <a:off x="0" y="0"/>
          <a:ext cx="1905000" cy="185420"/>
        </p:xfrm>
        <a:graphic>
          <a:graphicData uri="http://schemas.openxmlformats.org/drawingml/2006/table">
            <a:tbl>
              <a:tblPr/>
              <a:tblGrid>
                <a:gridCol w="1905000">
                  <a:extLst>
                    <a:ext uri="{9D8B030D-6E8A-4147-A177-3AD203B41FA5}">
                      <a16:colId xmlns:a16="http://schemas.microsoft.com/office/drawing/2014/main" val="2552239571"/>
                    </a:ext>
                  </a:extLst>
                </a:gridCol>
              </a:tblGrid>
              <a:tr h="185420">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713018558"/>
                  </a:ext>
                </a:extLst>
              </a:tr>
            </a:tbl>
          </a:graphicData>
        </a:graphic>
      </p:graphicFrame>
      <p:graphicFrame>
        <p:nvGraphicFramePr>
          <p:cNvPr id="32" name="Table 31">
            <a:extLst>
              <a:ext uri="{FF2B5EF4-FFF2-40B4-BE49-F238E27FC236}">
                <a16:creationId xmlns:a16="http://schemas.microsoft.com/office/drawing/2014/main" id="{A4BAAEDD-101D-F112-26CD-04CC188CDF17}"/>
              </a:ext>
            </a:extLst>
          </p:cNvPr>
          <p:cNvGraphicFramePr>
            <a:graphicFrameLocks noGrp="1"/>
          </p:cNvGraphicFramePr>
          <p:nvPr/>
        </p:nvGraphicFramePr>
        <p:xfrm>
          <a:off x="0" y="-1"/>
          <a:ext cx="1905000" cy="711261"/>
        </p:xfrm>
        <a:graphic>
          <a:graphicData uri="http://schemas.openxmlformats.org/drawingml/2006/table">
            <a:tbl>
              <a:tblPr/>
              <a:tblGrid>
                <a:gridCol w="1905000">
                  <a:extLst>
                    <a:ext uri="{9D8B030D-6E8A-4147-A177-3AD203B41FA5}">
                      <a16:colId xmlns:a16="http://schemas.microsoft.com/office/drawing/2014/main" val="2536012151"/>
                    </a:ext>
                  </a:extLst>
                </a:gridCol>
              </a:tblGrid>
              <a:tr h="711261">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4196581896"/>
                  </a:ext>
                </a:extLst>
              </a:tr>
            </a:tbl>
          </a:graphicData>
        </a:graphic>
      </p:graphicFrame>
      <p:pic>
        <p:nvPicPr>
          <p:cNvPr id="8" name="Picture 7">
            <a:extLst>
              <a:ext uri="{FF2B5EF4-FFF2-40B4-BE49-F238E27FC236}">
                <a16:creationId xmlns:a16="http://schemas.microsoft.com/office/drawing/2014/main" id="{AB8376FD-AFCA-A4FE-6367-398ECB98C583}"/>
              </a:ext>
            </a:extLst>
          </p:cNvPr>
          <p:cNvPicPr>
            <a:picLocks noChangeAspect="1"/>
          </p:cNvPicPr>
          <p:nvPr/>
        </p:nvPicPr>
        <p:blipFill>
          <a:blip r:embed="rId2"/>
          <a:stretch>
            <a:fillRect/>
          </a:stretch>
        </p:blipFill>
        <p:spPr>
          <a:xfrm>
            <a:off x="7279284" y="1538790"/>
            <a:ext cx="3532787" cy="4275475"/>
          </a:xfrm>
          <a:prstGeom prst="rect">
            <a:avLst/>
          </a:prstGeom>
        </p:spPr>
      </p:pic>
      <p:sp>
        <p:nvSpPr>
          <p:cNvPr id="11" name="TextBox 10">
            <a:extLst>
              <a:ext uri="{FF2B5EF4-FFF2-40B4-BE49-F238E27FC236}">
                <a16:creationId xmlns:a16="http://schemas.microsoft.com/office/drawing/2014/main" id="{14A074B6-3136-F596-0893-189EF9AAA6CA}"/>
              </a:ext>
            </a:extLst>
          </p:cNvPr>
          <p:cNvSpPr txBox="1"/>
          <p:nvPr/>
        </p:nvSpPr>
        <p:spPr>
          <a:xfrm>
            <a:off x="875420" y="3817021"/>
            <a:ext cx="5805645" cy="1015663"/>
          </a:xfrm>
          <a:prstGeom prst="rect">
            <a:avLst/>
          </a:prstGeom>
          <a:noFill/>
        </p:spPr>
        <p:txBody>
          <a:bodyPr wrap="square" rtlCol="0">
            <a:spAutoFit/>
          </a:bodyPr>
          <a:lstStyle/>
          <a:p>
            <a:pPr marL="285750" indent="-285750">
              <a:buFont typeface="Arial" panose="020B0604020202020204" pitchFamily="34" charset="0"/>
              <a:buChar char="•"/>
            </a:pPr>
            <a:r>
              <a:rPr lang="en-AU" sz="2000" dirty="0"/>
              <a:t>Draw a diagram of a ball in flight. Add force arrows to the diagram at different points during the flight</a:t>
            </a:r>
            <a:r>
              <a:rPr lang="en-AU" sz="1800" dirty="0"/>
              <a:t>.</a:t>
            </a:r>
          </a:p>
        </p:txBody>
      </p:sp>
      <p:sp>
        <p:nvSpPr>
          <p:cNvPr id="12" name="TextBox 11">
            <a:extLst>
              <a:ext uri="{FF2B5EF4-FFF2-40B4-BE49-F238E27FC236}">
                <a16:creationId xmlns:a16="http://schemas.microsoft.com/office/drawing/2014/main" id="{C39E00A2-8972-E773-7759-DC6A2BA4FED7}"/>
              </a:ext>
            </a:extLst>
          </p:cNvPr>
          <p:cNvSpPr txBox="1"/>
          <p:nvPr/>
        </p:nvSpPr>
        <p:spPr>
          <a:xfrm>
            <a:off x="7291624" y="5821234"/>
            <a:ext cx="3532787" cy="184666"/>
          </a:xfrm>
          <a:prstGeom prst="rect">
            <a:avLst/>
          </a:prstGeom>
          <a:noFill/>
        </p:spPr>
        <p:txBody>
          <a:bodyPr wrap="square" rtlCol="0">
            <a:spAutoFit/>
          </a:bodyPr>
          <a:lstStyle/>
          <a:p>
            <a:pPr algn="r"/>
            <a:r>
              <a:rPr lang="en-US" sz="600" dirty="0"/>
              <a:t>Photo by Ollie Craig from </a:t>
            </a:r>
            <a:r>
              <a:rPr lang="en-US" sz="600" dirty="0" err="1"/>
              <a:t>Pexels</a:t>
            </a:r>
            <a:endParaRPr lang="en-AU" sz="600" dirty="0"/>
          </a:p>
        </p:txBody>
      </p:sp>
      <p:sp>
        <p:nvSpPr>
          <p:cNvPr id="13" name="TextBox 12">
            <a:extLst>
              <a:ext uri="{FF2B5EF4-FFF2-40B4-BE49-F238E27FC236}">
                <a16:creationId xmlns:a16="http://schemas.microsoft.com/office/drawing/2014/main" id="{FED47F30-94E0-5CD1-DFDC-5DB66D360671}"/>
              </a:ext>
            </a:extLst>
          </p:cNvPr>
          <p:cNvSpPr txBox="1"/>
          <p:nvPr/>
        </p:nvSpPr>
        <p:spPr>
          <a:xfrm>
            <a:off x="875420" y="4961892"/>
            <a:ext cx="5801645" cy="1064843"/>
          </a:xfrm>
          <a:prstGeom prst="rect">
            <a:avLst/>
          </a:prstGeom>
          <a:noFill/>
        </p:spPr>
        <p:txBody>
          <a:bodyPr wrap="square" rtlCol="0">
            <a:spAutoFit/>
          </a:bodyPr>
          <a:lstStyle/>
          <a:p>
            <a:pPr marL="285750" indent="-285750">
              <a:lnSpc>
                <a:spcPct val="108000"/>
              </a:lnSpc>
              <a:buFont typeface="Arial" panose="020B0604020202020204" pitchFamily="34" charset="0"/>
              <a:buChar char="•"/>
            </a:pPr>
            <a:r>
              <a:rPr lang="en-US" sz="2000" dirty="0"/>
              <a:t>Explain how players predict a ball’s path, timing, and likely landing point during a game. Use examples.</a:t>
            </a:r>
            <a:endParaRPr lang="en-AU" sz="2000" dirty="0"/>
          </a:p>
        </p:txBody>
      </p:sp>
    </p:spTree>
    <p:extLst>
      <p:ext uri="{BB962C8B-B14F-4D97-AF65-F5344CB8AC3E}">
        <p14:creationId xmlns:p14="http://schemas.microsoft.com/office/powerpoint/2010/main" val="22638526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A370E-5BD2-3432-54B7-AE8A9BC412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655AA2-D8F8-4A4C-DDD3-6CCD61BAE331}"/>
              </a:ext>
            </a:extLst>
          </p:cNvPr>
          <p:cNvSpPr>
            <a:spLocks noGrp="1"/>
          </p:cNvSpPr>
          <p:nvPr>
            <p:ph type="title"/>
          </p:nvPr>
        </p:nvSpPr>
        <p:spPr/>
        <p:txBody>
          <a:bodyPr/>
          <a:lstStyle/>
          <a:p>
            <a:r>
              <a:rPr lang="en-AU" dirty="0"/>
              <a:t>Lesson 6A</a:t>
            </a:r>
          </a:p>
        </p:txBody>
      </p:sp>
      <p:sp>
        <p:nvSpPr>
          <p:cNvPr id="3" name="Text Placeholder 2">
            <a:extLst>
              <a:ext uri="{FF2B5EF4-FFF2-40B4-BE49-F238E27FC236}">
                <a16:creationId xmlns:a16="http://schemas.microsoft.com/office/drawing/2014/main" id="{3AD38091-FDA5-9BEE-61F3-71FDEA9BF55B}"/>
              </a:ext>
            </a:extLst>
          </p:cNvPr>
          <p:cNvSpPr>
            <a:spLocks noGrp="1"/>
          </p:cNvSpPr>
          <p:nvPr>
            <p:ph type="body" sz="quarter" idx="10"/>
          </p:nvPr>
        </p:nvSpPr>
        <p:spPr/>
        <p:txBody>
          <a:bodyPr/>
          <a:lstStyle/>
          <a:p>
            <a:r>
              <a:rPr lang="en-US" dirty="0"/>
              <a:t>How does magnetic force affect motion?</a:t>
            </a:r>
            <a:endParaRPr lang="en-AU" dirty="0">
              <a:solidFill>
                <a:schemeClr val="bg2"/>
              </a:solidFill>
            </a:endParaRPr>
          </a:p>
        </p:txBody>
      </p:sp>
      <p:sp>
        <p:nvSpPr>
          <p:cNvPr id="5" name="Footer Placeholder 4">
            <a:extLst>
              <a:ext uri="{FF2B5EF4-FFF2-40B4-BE49-F238E27FC236}">
                <a16:creationId xmlns:a16="http://schemas.microsoft.com/office/drawing/2014/main" id="{A6BA9B92-ECB3-8D9B-2359-FD5A4DD7755D}"/>
              </a:ext>
            </a:extLst>
          </p:cNvPr>
          <p:cNvSpPr>
            <a:spLocks noGrp="1"/>
          </p:cNvSpPr>
          <p:nvPr>
            <p:ph type="ftr" sz="quarter" idx="11"/>
          </p:nvPr>
        </p:nvSpPr>
        <p:spPr>
          <a:xfrm>
            <a:off x="3985527" y="6264315"/>
            <a:ext cx="4220946" cy="310740"/>
          </a:xfrm>
        </p:spPr>
        <p:txBody>
          <a:bodyPr/>
          <a:lstStyle/>
          <a:p>
            <a:r>
              <a:rPr lang="en-AU"/>
              <a:t>scienceconnections.edu.au</a:t>
            </a:r>
            <a:endParaRPr lang="en-AU" dirty="0"/>
          </a:p>
        </p:txBody>
      </p:sp>
      <p:sp>
        <p:nvSpPr>
          <p:cNvPr id="6" name="Slide Number Placeholder 5">
            <a:extLst>
              <a:ext uri="{FF2B5EF4-FFF2-40B4-BE49-F238E27FC236}">
                <a16:creationId xmlns:a16="http://schemas.microsoft.com/office/drawing/2014/main" id="{9CAA824E-B7AF-AEBC-2399-8D0CC0132C73}"/>
              </a:ext>
            </a:extLst>
          </p:cNvPr>
          <p:cNvSpPr>
            <a:spLocks noGrp="1"/>
          </p:cNvSpPr>
          <p:nvPr>
            <p:ph type="sldNum" sz="quarter" idx="4"/>
          </p:nvPr>
        </p:nvSpPr>
        <p:spPr/>
        <p:txBody>
          <a:bodyPr/>
          <a:lstStyle/>
          <a:p>
            <a:fld id="{29D5CE74-914C-4689-99FC-1AEF49CE2B47}" type="slidenum">
              <a:rPr lang="en-AU" smtClean="0"/>
              <a:pPr/>
              <a:t>73</a:t>
            </a:fld>
            <a:endParaRPr lang="en-AU" sz="1200" dirty="0">
              <a:solidFill>
                <a:schemeClr val="bg2"/>
              </a:solidFill>
            </a:endParaRPr>
          </a:p>
        </p:txBody>
      </p:sp>
    </p:spTree>
    <p:extLst>
      <p:ext uri="{BB962C8B-B14F-4D97-AF65-F5344CB8AC3E}">
        <p14:creationId xmlns:p14="http://schemas.microsoft.com/office/powerpoint/2010/main" val="14870963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C8A70-CD33-DC33-92E8-4A12E04771FE}"/>
              </a:ext>
            </a:extLst>
          </p:cNvPr>
          <p:cNvSpPr>
            <a:spLocks noGrp="1"/>
          </p:cNvSpPr>
          <p:nvPr>
            <p:ph type="title"/>
          </p:nvPr>
        </p:nvSpPr>
        <p:spPr/>
        <p:txBody>
          <a:bodyPr/>
          <a:lstStyle/>
          <a:p>
            <a:r>
              <a:rPr lang="en-US" dirty="0"/>
              <a:t>Recall</a:t>
            </a:r>
            <a:endParaRPr lang="en-AU" dirty="0"/>
          </a:p>
        </p:txBody>
      </p:sp>
      <p:sp>
        <p:nvSpPr>
          <p:cNvPr id="5" name="Slide Number Placeholder 4">
            <a:extLst>
              <a:ext uri="{FF2B5EF4-FFF2-40B4-BE49-F238E27FC236}">
                <a16:creationId xmlns:a16="http://schemas.microsoft.com/office/drawing/2014/main" id="{6D8D2C27-5DA0-9944-5EC0-D536F835E300}"/>
              </a:ext>
            </a:extLst>
          </p:cNvPr>
          <p:cNvSpPr>
            <a:spLocks noGrp="1"/>
          </p:cNvSpPr>
          <p:nvPr>
            <p:ph type="sldNum" sz="quarter" idx="4"/>
          </p:nvPr>
        </p:nvSpPr>
        <p:spPr/>
        <p:txBody>
          <a:bodyPr/>
          <a:lstStyle/>
          <a:p>
            <a:fld id="{29D5CE74-914C-4689-99FC-1AEF49CE2B47}" type="slidenum">
              <a:rPr lang="en-AU" smtClean="0"/>
              <a:pPr/>
              <a:t>74</a:t>
            </a:fld>
            <a:endParaRPr lang="en-AU" sz="1200" dirty="0">
              <a:solidFill>
                <a:schemeClr val="bg2"/>
              </a:solidFill>
            </a:endParaRPr>
          </a:p>
        </p:txBody>
      </p:sp>
      <p:sp>
        <p:nvSpPr>
          <p:cNvPr id="6" name="Footer Placeholder 5">
            <a:extLst>
              <a:ext uri="{FF2B5EF4-FFF2-40B4-BE49-F238E27FC236}">
                <a16:creationId xmlns:a16="http://schemas.microsoft.com/office/drawing/2014/main" id="{4970AC6F-76F1-C27F-506E-7BFFC5DBC233}"/>
              </a:ext>
            </a:extLst>
          </p:cNvPr>
          <p:cNvSpPr>
            <a:spLocks noGrp="1"/>
          </p:cNvSpPr>
          <p:nvPr>
            <p:ph type="ftr" sz="quarter" idx="15"/>
          </p:nvPr>
        </p:nvSpPr>
        <p:spPr/>
        <p:txBody>
          <a:bodyPr/>
          <a:lstStyle/>
          <a:p>
            <a:r>
              <a:rPr lang="en-AU"/>
              <a:t>scienceconnections.edu.au</a:t>
            </a:r>
            <a:endParaRPr lang="en-AU" dirty="0"/>
          </a:p>
        </p:txBody>
      </p:sp>
      <p:graphicFrame>
        <p:nvGraphicFramePr>
          <p:cNvPr id="10" name="Table 9">
            <a:extLst>
              <a:ext uri="{FF2B5EF4-FFF2-40B4-BE49-F238E27FC236}">
                <a16:creationId xmlns:a16="http://schemas.microsoft.com/office/drawing/2014/main" id="{78691972-2D6D-93D2-F027-84C138DC3A17}"/>
              </a:ext>
            </a:extLst>
          </p:cNvPr>
          <p:cNvGraphicFramePr>
            <a:graphicFrameLocks noGrp="1"/>
          </p:cNvGraphicFramePr>
          <p:nvPr>
            <p:extLst>
              <p:ext uri="{D42A27DB-BD31-4B8C-83A1-F6EECF244321}">
                <p14:modId xmlns:p14="http://schemas.microsoft.com/office/powerpoint/2010/main" val="1646663215"/>
              </p:ext>
            </p:extLst>
          </p:nvPr>
        </p:nvGraphicFramePr>
        <p:xfrm>
          <a:off x="0" y="-1"/>
          <a:ext cx="1905000" cy="773705"/>
        </p:xfrm>
        <a:graphic>
          <a:graphicData uri="http://schemas.openxmlformats.org/drawingml/2006/table">
            <a:tbl>
              <a:tblPr/>
              <a:tblGrid>
                <a:gridCol w="1905000">
                  <a:extLst>
                    <a:ext uri="{9D8B030D-6E8A-4147-A177-3AD203B41FA5}">
                      <a16:colId xmlns:a16="http://schemas.microsoft.com/office/drawing/2014/main" val="4131641551"/>
                    </a:ext>
                  </a:extLst>
                </a:gridCol>
              </a:tblGrid>
              <a:tr h="773705">
                <a:tc>
                  <a:txBody>
                    <a:bodyPr/>
                    <a:lstStyle/>
                    <a:p>
                      <a:pPr algn="l" fontAlgn="b">
                        <a:buNone/>
                      </a:pPr>
                      <a:endParaRPr lang="en-AU"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3094886080"/>
                  </a:ext>
                </a:extLst>
              </a:tr>
            </a:tbl>
          </a:graphicData>
        </a:graphic>
      </p:graphicFrame>
      <p:sp>
        <p:nvSpPr>
          <p:cNvPr id="17" name="TextBox 16">
            <a:extLst>
              <a:ext uri="{FF2B5EF4-FFF2-40B4-BE49-F238E27FC236}">
                <a16:creationId xmlns:a16="http://schemas.microsoft.com/office/drawing/2014/main" id="{299A57BD-002F-D1FE-14AB-2EE393E88404}"/>
              </a:ext>
            </a:extLst>
          </p:cNvPr>
          <p:cNvSpPr txBox="1"/>
          <p:nvPr/>
        </p:nvSpPr>
        <p:spPr>
          <a:xfrm>
            <a:off x="7850020" y="5285208"/>
            <a:ext cx="3691585" cy="184666"/>
          </a:xfrm>
          <a:prstGeom prst="rect">
            <a:avLst/>
          </a:prstGeom>
          <a:noFill/>
        </p:spPr>
        <p:txBody>
          <a:bodyPr wrap="square" rtlCol="0">
            <a:spAutoFit/>
          </a:bodyPr>
          <a:lstStyle/>
          <a:p>
            <a:r>
              <a:rPr lang="en-GB" sz="600" dirty="0">
                <a:hlinkClick r:id="rId2"/>
              </a:rPr>
              <a:t>U.S. Space Force photo by Senior Airman Danielle McBride</a:t>
            </a:r>
            <a:r>
              <a:rPr lang="en-GB" sz="600" dirty="0"/>
              <a:t>, Public domain, via Wikimedia Commons</a:t>
            </a:r>
            <a:endParaRPr lang="en-AU" sz="600" dirty="0"/>
          </a:p>
        </p:txBody>
      </p:sp>
      <p:pic>
        <p:nvPicPr>
          <p:cNvPr id="19" name="Picture 18">
            <a:extLst>
              <a:ext uri="{FF2B5EF4-FFF2-40B4-BE49-F238E27FC236}">
                <a16:creationId xmlns:a16="http://schemas.microsoft.com/office/drawing/2014/main" id="{ABFF7343-0B95-604A-32C6-2C6374E2395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827035" y="1572791"/>
            <a:ext cx="5579300" cy="3712417"/>
          </a:xfrm>
          <a:prstGeom prst="rect">
            <a:avLst/>
          </a:prstGeom>
        </p:spPr>
      </p:pic>
      <p:sp>
        <p:nvSpPr>
          <p:cNvPr id="21" name="TextBox 20">
            <a:extLst>
              <a:ext uri="{FF2B5EF4-FFF2-40B4-BE49-F238E27FC236}">
                <a16:creationId xmlns:a16="http://schemas.microsoft.com/office/drawing/2014/main" id="{E7BFB476-9E1F-562A-ED1A-2963BB97D1DF}"/>
              </a:ext>
            </a:extLst>
          </p:cNvPr>
          <p:cNvSpPr txBox="1"/>
          <p:nvPr/>
        </p:nvSpPr>
        <p:spPr>
          <a:xfrm>
            <a:off x="875420" y="1413062"/>
            <a:ext cx="4675995" cy="4185761"/>
          </a:xfrm>
          <a:prstGeom prst="rect">
            <a:avLst/>
          </a:prstGeom>
          <a:noFill/>
        </p:spPr>
        <p:txBody>
          <a:bodyPr wrap="square" rtlCol="0">
            <a:spAutoFit/>
          </a:bodyPr>
          <a:lstStyle/>
          <a:p>
            <a:r>
              <a:rPr lang="en-US" sz="2000" dirty="0"/>
              <a:t>Gravitational force has:</a:t>
            </a:r>
          </a:p>
          <a:p>
            <a:pPr marL="342900" indent="-342900">
              <a:buFont typeface="Arial" panose="020B0604020202020204" pitchFamily="34" charset="0"/>
              <a:buChar char="•"/>
            </a:pPr>
            <a:r>
              <a:rPr lang="en-US" sz="2000" dirty="0"/>
              <a:t>magnitude.</a:t>
            </a:r>
          </a:p>
          <a:p>
            <a:pPr marL="342900" indent="-342900">
              <a:buFont typeface="Arial" panose="020B0604020202020204" pitchFamily="34" charset="0"/>
              <a:buChar char="•"/>
            </a:pPr>
            <a:r>
              <a:rPr lang="en-US" sz="2000" dirty="0"/>
              <a:t>direction.</a:t>
            </a:r>
          </a:p>
          <a:p>
            <a:endParaRPr lang="en-AU" sz="1200" dirty="0"/>
          </a:p>
          <a:p>
            <a:endParaRPr lang="en-AU" sz="1200" dirty="0"/>
          </a:p>
          <a:p>
            <a:r>
              <a:rPr lang="en-AU" sz="2000" dirty="0"/>
              <a:t>Gravitational force can be represented using arrows.</a:t>
            </a:r>
          </a:p>
          <a:p>
            <a:endParaRPr lang="en-AU" sz="1200" dirty="0"/>
          </a:p>
          <a:p>
            <a:endParaRPr lang="en-AU" sz="1200" dirty="0"/>
          </a:p>
          <a:p>
            <a:r>
              <a:rPr lang="en-US" sz="2000" dirty="0"/>
              <a:t>Gravitational force constantly accelerates a ball downward, causing its speed to change throughout the flight so kicks, passes, and shots follow curved paths as they rise and fall. </a:t>
            </a:r>
            <a:endParaRPr lang="en-AU" sz="2000" dirty="0"/>
          </a:p>
          <a:p>
            <a:endParaRPr lang="en-AU" sz="1800" dirty="0"/>
          </a:p>
        </p:txBody>
      </p:sp>
    </p:spTree>
    <p:extLst>
      <p:ext uri="{BB962C8B-B14F-4D97-AF65-F5344CB8AC3E}">
        <p14:creationId xmlns:p14="http://schemas.microsoft.com/office/powerpoint/2010/main" val="15851979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BA601-062C-2C25-AFEC-E1F7A1BEC9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E31980-F4CE-44D1-BEFD-1316E25B0BBB}"/>
              </a:ext>
            </a:extLst>
          </p:cNvPr>
          <p:cNvSpPr>
            <a:spLocks noGrp="1"/>
          </p:cNvSpPr>
          <p:nvPr>
            <p:ph type="title"/>
          </p:nvPr>
        </p:nvSpPr>
        <p:spPr/>
        <p:txBody>
          <a:bodyPr/>
          <a:lstStyle/>
          <a:p>
            <a:r>
              <a:rPr lang="en-US" dirty="0"/>
              <a:t>Question</a:t>
            </a:r>
            <a:endParaRPr lang="en-AU" dirty="0"/>
          </a:p>
        </p:txBody>
      </p:sp>
      <p:sp>
        <p:nvSpPr>
          <p:cNvPr id="5" name="Slide Number Placeholder 4">
            <a:extLst>
              <a:ext uri="{FF2B5EF4-FFF2-40B4-BE49-F238E27FC236}">
                <a16:creationId xmlns:a16="http://schemas.microsoft.com/office/drawing/2014/main" id="{0CC75D34-A922-171B-A621-A5F1B6342B62}"/>
              </a:ext>
            </a:extLst>
          </p:cNvPr>
          <p:cNvSpPr>
            <a:spLocks noGrp="1"/>
          </p:cNvSpPr>
          <p:nvPr>
            <p:ph type="sldNum" sz="quarter" idx="4"/>
          </p:nvPr>
        </p:nvSpPr>
        <p:spPr/>
        <p:txBody>
          <a:bodyPr/>
          <a:lstStyle/>
          <a:p>
            <a:fld id="{29D5CE74-914C-4689-99FC-1AEF49CE2B47}" type="slidenum">
              <a:rPr lang="en-AU" smtClean="0"/>
              <a:pPr/>
              <a:t>75</a:t>
            </a:fld>
            <a:endParaRPr lang="en-AU" sz="1200" dirty="0">
              <a:solidFill>
                <a:schemeClr val="bg2"/>
              </a:solidFill>
            </a:endParaRPr>
          </a:p>
        </p:txBody>
      </p:sp>
      <p:sp>
        <p:nvSpPr>
          <p:cNvPr id="6" name="Footer Placeholder 5">
            <a:extLst>
              <a:ext uri="{FF2B5EF4-FFF2-40B4-BE49-F238E27FC236}">
                <a16:creationId xmlns:a16="http://schemas.microsoft.com/office/drawing/2014/main" id="{4BF1FAB8-A355-C781-0C58-BF60CE3B6EF4}"/>
              </a:ext>
            </a:extLst>
          </p:cNvPr>
          <p:cNvSpPr>
            <a:spLocks noGrp="1"/>
          </p:cNvSpPr>
          <p:nvPr>
            <p:ph type="ftr" sz="quarter" idx="15"/>
          </p:nvPr>
        </p:nvSpPr>
        <p:spPr/>
        <p:txBody>
          <a:bodyPr/>
          <a:lstStyle/>
          <a:p>
            <a:r>
              <a:rPr lang="en-AU"/>
              <a:t>scienceconnections.edu.au</a:t>
            </a:r>
            <a:endParaRPr lang="en-AU" dirty="0"/>
          </a:p>
        </p:txBody>
      </p:sp>
      <p:sp>
        <p:nvSpPr>
          <p:cNvPr id="3" name="TextBox 2">
            <a:extLst>
              <a:ext uri="{FF2B5EF4-FFF2-40B4-BE49-F238E27FC236}">
                <a16:creationId xmlns:a16="http://schemas.microsoft.com/office/drawing/2014/main" id="{0863DFA5-CBF3-95D4-3F86-9B9EA55C72FD}"/>
              </a:ext>
            </a:extLst>
          </p:cNvPr>
          <p:cNvSpPr txBox="1"/>
          <p:nvPr/>
        </p:nvSpPr>
        <p:spPr>
          <a:xfrm>
            <a:off x="5752849" y="5654595"/>
            <a:ext cx="5445605" cy="184666"/>
          </a:xfrm>
          <a:prstGeom prst="rect">
            <a:avLst/>
          </a:prstGeom>
          <a:noFill/>
        </p:spPr>
        <p:txBody>
          <a:bodyPr wrap="square" rtlCol="0">
            <a:spAutoFit/>
          </a:bodyPr>
          <a:lstStyle/>
          <a:p>
            <a:pPr algn="r"/>
            <a:r>
              <a:rPr lang="en-GB" sz="600" dirty="0"/>
              <a:t>Photo by photography lover from </a:t>
            </a:r>
            <a:r>
              <a:rPr lang="en-GB" sz="600" dirty="0" err="1"/>
              <a:t>Pexels</a:t>
            </a:r>
            <a:r>
              <a:rPr lang="en-GB" sz="600" dirty="0"/>
              <a:t>,  Photo by DΛVΞ GΛRCIΛ from </a:t>
            </a:r>
            <a:r>
              <a:rPr lang="en-GB" sz="600" dirty="0" err="1"/>
              <a:t>Pexels</a:t>
            </a:r>
            <a:r>
              <a:rPr lang="en-GB" sz="600" dirty="0"/>
              <a:t>, Photo by Victor Freitas from </a:t>
            </a:r>
            <a:r>
              <a:rPr lang="en-GB" sz="600" dirty="0" err="1"/>
              <a:t>Pexels</a:t>
            </a:r>
            <a:r>
              <a:rPr lang="en-GB" sz="600" dirty="0"/>
              <a:t> </a:t>
            </a:r>
            <a:endParaRPr lang="en-AU" sz="600" dirty="0">
              <a:solidFill>
                <a:srgbClr val="3366CC"/>
              </a:solidFill>
              <a:latin typeface="Arial" panose="020B0604020202020204" pitchFamily="34" charset="0"/>
            </a:endParaRPr>
          </a:p>
        </p:txBody>
      </p:sp>
      <p:graphicFrame>
        <p:nvGraphicFramePr>
          <p:cNvPr id="10" name="Table 9">
            <a:extLst>
              <a:ext uri="{FF2B5EF4-FFF2-40B4-BE49-F238E27FC236}">
                <a16:creationId xmlns:a16="http://schemas.microsoft.com/office/drawing/2014/main" id="{7AE57C9D-6FD0-4EE7-AEEA-F6598A151A3C}"/>
              </a:ext>
            </a:extLst>
          </p:cNvPr>
          <p:cNvGraphicFramePr>
            <a:graphicFrameLocks noGrp="1"/>
          </p:cNvGraphicFramePr>
          <p:nvPr/>
        </p:nvGraphicFramePr>
        <p:xfrm>
          <a:off x="0" y="-1"/>
          <a:ext cx="1905000" cy="773705"/>
        </p:xfrm>
        <a:graphic>
          <a:graphicData uri="http://schemas.openxmlformats.org/drawingml/2006/table">
            <a:tbl>
              <a:tblPr/>
              <a:tblGrid>
                <a:gridCol w="1905000">
                  <a:extLst>
                    <a:ext uri="{9D8B030D-6E8A-4147-A177-3AD203B41FA5}">
                      <a16:colId xmlns:a16="http://schemas.microsoft.com/office/drawing/2014/main" val="4131641551"/>
                    </a:ext>
                  </a:extLst>
                </a:gridCol>
              </a:tblGrid>
              <a:tr h="773705">
                <a:tc>
                  <a:txBody>
                    <a:bodyPr/>
                    <a:lstStyle/>
                    <a:p>
                      <a:pPr algn="l" fontAlgn="b">
                        <a:buNone/>
                      </a:pPr>
                      <a:endParaRPr lang="en-AU"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3094886080"/>
                  </a:ext>
                </a:extLst>
              </a:tr>
            </a:tbl>
          </a:graphicData>
        </a:graphic>
      </p:graphicFrame>
      <p:grpSp>
        <p:nvGrpSpPr>
          <p:cNvPr id="17" name="Group 16">
            <a:extLst>
              <a:ext uri="{FF2B5EF4-FFF2-40B4-BE49-F238E27FC236}">
                <a16:creationId xmlns:a16="http://schemas.microsoft.com/office/drawing/2014/main" id="{EF0A0F50-5384-1090-8ECD-560BEAF63887}"/>
              </a:ext>
            </a:extLst>
          </p:cNvPr>
          <p:cNvGrpSpPr/>
          <p:nvPr/>
        </p:nvGrpSpPr>
        <p:grpSpPr>
          <a:xfrm>
            <a:off x="957393" y="2105255"/>
            <a:ext cx="10201718" cy="3503078"/>
            <a:chOff x="1204617" y="1721627"/>
            <a:chExt cx="10201718" cy="3503078"/>
          </a:xfrm>
        </p:grpSpPr>
        <p:grpSp>
          <p:nvGrpSpPr>
            <p:cNvPr id="13" name="Group 12">
              <a:extLst>
                <a:ext uri="{FF2B5EF4-FFF2-40B4-BE49-F238E27FC236}">
                  <a16:creationId xmlns:a16="http://schemas.microsoft.com/office/drawing/2014/main" id="{ED2EAD9B-AD27-0FB2-55C6-F7927CBA3216}"/>
                </a:ext>
              </a:extLst>
            </p:cNvPr>
            <p:cNvGrpSpPr/>
            <p:nvPr/>
          </p:nvGrpSpPr>
          <p:grpSpPr>
            <a:xfrm>
              <a:off x="3664687" y="1721627"/>
              <a:ext cx="7741648" cy="3503078"/>
              <a:chOff x="2450595" y="1677461"/>
              <a:chExt cx="7741648" cy="3503078"/>
            </a:xfrm>
          </p:grpSpPr>
          <p:pic>
            <p:nvPicPr>
              <p:cNvPr id="9" name="Picture 8">
                <a:extLst>
                  <a:ext uri="{FF2B5EF4-FFF2-40B4-BE49-F238E27FC236}">
                    <a16:creationId xmlns:a16="http://schemas.microsoft.com/office/drawing/2014/main" id="{F6AE239D-68EA-9577-F3D3-A23E007D96F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4925870" y="1677461"/>
                <a:ext cx="5266373" cy="3503078"/>
              </a:xfrm>
              <a:prstGeom prst="rect">
                <a:avLst/>
              </a:prstGeom>
            </p:spPr>
          </p:pic>
          <p:pic>
            <p:nvPicPr>
              <p:cNvPr id="12" name="Picture 11">
                <a:extLst>
                  <a:ext uri="{FF2B5EF4-FFF2-40B4-BE49-F238E27FC236}">
                    <a16:creationId xmlns:a16="http://schemas.microsoft.com/office/drawing/2014/main" id="{4B65E7FA-DC11-1FA6-3200-9EFE7CDC9A4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450595" y="1677461"/>
                <a:ext cx="2335386" cy="3503078"/>
              </a:xfrm>
              <a:prstGeom prst="rect">
                <a:avLst/>
              </a:prstGeom>
            </p:spPr>
          </p:pic>
        </p:grpSp>
        <p:pic>
          <p:nvPicPr>
            <p:cNvPr id="16" name="Picture 15">
              <a:extLst>
                <a:ext uri="{FF2B5EF4-FFF2-40B4-BE49-F238E27FC236}">
                  <a16:creationId xmlns:a16="http://schemas.microsoft.com/office/drawing/2014/main" id="{8700965F-BF1C-2949-BDD3-EC82F23C0F65}"/>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tretch>
              <a:fillRect/>
            </a:stretch>
          </p:blipFill>
          <p:spPr>
            <a:xfrm>
              <a:off x="1204617" y="1721627"/>
              <a:ext cx="2320181" cy="3503078"/>
            </a:xfrm>
            <a:prstGeom prst="rect">
              <a:avLst/>
            </a:prstGeom>
          </p:spPr>
        </p:pic>
      </p:grpSp>
      <p:sp>
        <p:nvSpPr>
          <p:cNvPr id="18" name="TextBox 17">
            <a:extLst>
              <a:ext uri="{FF2B5EF4-FFF2-40B4-BE49-F238E27FC236}">
                <a16:creationId xmlns:a16="http://schemas.microsoft.com/office/drawing/2014/main" id="{9DAC4578-8B8E-546C-40A9-B48BEC5A73BA}"/>
              </a:ext>
            </a:extLst>
          </p:cNvPr>
          <p:cNvSpPr txBox="1"/>
          <p:nvPr/>
        </p:nvSpPr>
        <p:spPr>
          <a:xfrm>
            <a:off x="952500" y="1420058"/>
            <a:ext cx="8069068" cy="461665"/>
          </a:xfrm>
          <a:prstGeom prst="rect">
            <a:avLst/>
          </a:prstGeom>
          <a:noFill/>
        </p:spPr>
        <p:txBody>
          <a:bodyPr wrap="none" rtlCol="0">
            <a:spAutoFit/>
          </a:bodyPr>
          <a:lstStyle/>
          <a:p>
            <a:r>
              <a:rPr lang="en-US" sz="2400" dirty="0"/>
              <a:t>How do magnets affect the motion of sporting equipment?</a:t>
            </a:r>
            <a:endParaRPr lang="en-AU" sz="2400" dirty="0"/>
          </a:p>
        </p:txBody>
      </p:sp>
    </p:spTree>
    <p:extLst>
      <p:ext uri="{BB962C8B-B14F-4D97-AF65-F5344CB8AC3E}">
        <p14:creationId xmlns:p14="http://schemas.microsoft.com/office/powerpoint/2010/main" val="31699008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EFAAC-7625-BF44-DA57-ED0493832F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A0A257-8332-B079-897C-6AA5C83DC548}"/>
              </a:ext>
            </a:extLst>
          </p:cNvPr>
          <p:cNvSpPr>
            <a:spLocks noGrp="1"/>
          </p:cNvSpPr>
          <p:nvPr>
            <p:ph type="title"/>
          </p:nvPr>
        </p:nvSpPr>
        <p:spPr/>
        <p:txBody>
          <a:bodyPr/>
          <a:lstStyle/>
          <a:p>
            <a:r>
              <a:rPr lang="en-AU" sz="4000" dirty="0"/>
              <a:t>How do magnets affect the motion of sporting equipment?</a:t>
            </a:r>
            <a:br>
              <a:rPr lang="en-AU" sz="4000" dirty="0"/>
            </a:br>
            <a:endParaRPr lang="en-AU" sz="4000" dirty="0"/>
          </a:p>
        </p:txBody>
      </p:sp>
      <p:sp>
        <p:nvSpPr>
          <p:cNvPr id="3" name="Slide Number Placeholder 2">
            <a:extLst>
              <a:ext uri="{FF2B5EF4-FFF2-40B4-BE49-F238E27FC236}">
                <a16:creationId xmlns:a16="http://schemas.microsoft.com/office/drawing/2014/main" id="{78740DCC-817C-8C41-B116-8D534261EB8B}"/>
              </a:ext>
            </a:extLst>
          </p:cNvPr>
          <p:cNvSpPr>
            <a:spLocks noGrp="1"/>
          </p:cNvSpPr>
          <p:nvPr>
            <p:ph type="sldNum" sz="quarter" idx="4"/>
          </p:nvPr>
        </p:nvSpPr>
        <p:spPr/>
        <p:txBody>
          <a:bodyPr/>
          <a:lstStyle/>
          <a:p>
            <a:fld id="{29D5CE74-914C-4689-99FC-1AEF49CE2B47}" type="slidenum">
              <a:rPr lang="en-AU" smtClean="0"/>
              <a:pPr/>
              <a:t>76</a:t>
            </a:fld>
            <a:endParaRPr lang="en-AU" sz="1200" dirty="0">
              <a:solidFill>
                <a:schemeClr val="bg2"/>
              </a:solidFill>
            </a:endParaRPr>
          </a:p>
        </p:txBody>
      </p:sp>
      <p:sp>
        <p:nvSpPr>
          <p:cNvPr id="4" name="Footer Placeholder 3">
            <a:extLst>
              <a:ext uri="{FF2B5EF4-FFF2-40B4-BE49-F238E27FC236}">
                <a16:creationId xmlns:a16="http://schemas.microsoft.com/office/drawing/2014/main" id="{5E7F4DA3-6A2B-7BA0-D55B-526E2AD678D4}"/>
              </a:ext>
            </a:extLst>
          </p:cNvPr>
          <p:cNvSpPr>
            <a:spLocks noGrp="1"/>
          </p:cNvSpPr>
          <p:nvPr>
            <p:ph type="ftr" sz="quarter" idx="10"/>
          </p:nvPr>
        </p:nvSpPr>
        <p:spPr/>
        <p:txBody>
          <a:bodyPr/>
          <a:lstStyle/>
          <a:p>
            <a:r>
              <a:rPr lang="en-AU"/>
              <a:t>scienceconnections.edu.au</a:t>
            </a:r>
            <a:endParaRPr lang="en-AU" dirty="0"/>
          </a:p>
        </p:txBody>
      </p:sp>
    </p:spTree>
    <p:extLst>
      <p:ext uri="{BB962C8B-B14F-4D97-AF65-F5344CB8AC3E}">
        <p14:creationId xmlns:p14="http://schemas.microsoft.com/office/powerpoint/2010/main" val="12070166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96645-30D0-6C9A-1C16-50A69328D4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CBB0B8-C1FD-8D49-EB07-C11B2FDE2B7E}"/>
              </a:ext>
            </a:extLst>
          </p:cNvPr>
          <p:cNvSpPr>
            <a:spLocks noGrp="1"/>
          </p:cNvSpPr>
          <p:nvPr>
            <p:ph type="title"/>
          </p:nvPr>
        </p:nvSpPr>
        <p:spPr>
          <a:xfrm>
            <a:off x="789935" y="711261"/>
            <a:ext cx="10616400" cy="531544"/>
          </a:xfrm>
        </p:spPr>
        <p:txBody>
          <a:bodyPr anchor="t">
            <a:normAutofit/>
          </a:bodyPr>
          <a:lstStyle/>
          <a:p>
            <a:r>
              <a:rPr lang="en-US" dirty="0"/>
              <a:t>Investigate: Magnetic force</a:t>
            </a:r>
            <a:endParaRPr lang="en-AU" dirty="0"/>
          </a:p>
        </p:txBody>
      </p:sp>
      <p:sp>
        <p:nvSpPr>
          <p:cNvPr id="5" name="Slide Number Placeholder 4">
            <a:extLst>
              <a:ext uri="{FF2B5EF4-FFF2-40B4-BE49-F238E27FC236}">
                <a16:creationId xmlns:a16="http://schemas.microsoft.com/office/drawing/2014/main" id="{59CE5FBF-0937-F573-A9BE-9D679D49AB37}"/>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77</a:t>
            </a:fld>
            <a:endParaRPr lang="en-AU"/>
          </a:p>
        </p:txBody>
      </p:sp>
      <p:sp>
        <p:nvSpPr>
          <p:cNvPr id="6" name="Footer Placeholder 5">
            <a:extLst>
              <a:ext uri="{FF2B5EF4-FFF2-40B4-BE49-F238E27FC236}">
                <a16:creationId xmlns:a16="http://schemas.microsoft.com/office/drawing/2014/main" id="{937CDAEA-A592-E29B-E6DB-E03594933E40}"/>
              </a:ext>
            </a:extLst>
          </p:cNvPr>
          <p:cNvSpPr>
            <a:spLocks noGrp="1"/>
          </p:cNvSpPr>
          <p:nvPr>
            <p:ph type="ftr" sz="quarter" idx="14"/>
          </p:nvPr>
        </p:nvSpPr>
        <p:spPr>
          <a:xfrm>
            <a:off x="3985527" y="6264315"/>
            <a:ext cx="4220946" cy="310740"/>
          </a:xfrm>
        </p:spPr>
        <p:txBody>
          <a:bodyPr anchor="ctr">
            <a:normAutofit/>
          </a:bodyPr>
          <a:lstStyle/>
          <a:p>
            <a:pPr>
              <a:spcAft>
                <a:spcPts val="600"/>
              </a:spcAft>
            </a:pPr>
            <a:r>
              <a:rPr lang="en-AU"/>
              <a:t>scienceconnections.edu.au</a:t>
            </a:r>
          </a:p>
        </p:txBody>
      </p:sp>
      <p:sp>
        <p:nvSpPr>
          <p:cNvPr id="4" name="Content Placeholder 3">
            <a:extLst>
              <a:ext uri="{FF2B5EF4-FFF2-40B4-BE49-F238E27FC236}">
                <a16:creationId xmlns:a16="http://schemas.microsoft.com/office/drawing/2014/main" id="{0BF65290-271F-337D-D270-71673859DB89}"/>
              </a:ext>
            </a:extLst>
          </p:cNvPr>
          <p:cNvSpPr>
            <a:spLocks noGrp="1"/>
          </p:cNvSpPr>
          <p:nvPr>
            <p:ph sz="quarter" idx="13"/>
          </p:nvPr>
        </p:nvSpPr>
        <p:spPr>
          <a:xfrm>
            <a:off x="875420" y="1503000"/>
            <a:ext cx="4220946" cy="3852000"/>
          </a:xfrm>
        </p:spPr>
        <p:txBody>
          <a:bodyPr vert="horz" lIns="0" tIns="0" rIns="0" bIns="0" rtlCol="0" anchor="t">
            <a:noAutofit/>
          </a:bodyPr>
          <a:lstStyle/>
          <a:p>
            <a:r>
              <a:rPr lang="en-US" sz="2400" dirty="0"/>
              <a:t>What is magnetic force? </a:t>
            </a:r>
          </a:p>
          <a:p>
            <a:pPr marL="285750" indent="-285750">
              <a:buFont typeface="Arial" panose="020B0604020202020204" pitchFamily="34" charset="0"/>
              <a:buChar char="•"/>
            </a:pPr>
            <a:r>
              <a:rPr lang="en-AU" sz="2400" b="0">
                <a:cs typeface="Arial"/>
              </a:rPr>
              <a:t>Sliding the north pole towards the south pole of a second magnet</a:t>
            </a:r>
          </a:p>
          <a:p>
            <a:pPr marL="285750" indent="-285750">
              <a:buFont typeface="Arial" panose="020B0604020202020204" pitchFamily="34" charset="0"/>
              <a:buChar char="•"/>
            </a:pPr>
            <a:endParaRPr lang="en-AU" sz="1200" b="0" dirty="0"/>
          </a:p>
          <a:p>
            <a:pPr marL="285750" indent="-285750">
              <a:buFont typeface="Arial" panose="020B0604020202020204" pitchFamily="34" charset="0"/>
              <a:buChar char="•"/>
            </a:pPr>
            <a:endParaRPr lang="en-AU" sz="1200" b="0" dirty="0"/>
          </a:p>
          <a:p>
            <a:pPr marL="285750" indent="-285750">
              <a:buFont typeface="Arial" panose="020B0604020202020204" pitchFamily="34" charset="0"/>
              <a:buChar char="•"/>
            </a:pPr>
            <a:endParaRPr lang="en-AU" sz="1200" b="0" dirty="0"/>
          </a:p>
          <a:p>
            <a:pPr marL="285750" indent="-285750">
              <a:buFont typeface="Arial" panose="020B0604020202020204" pitchFamily="34" charset="0"/>
              <a:buChar char="•"/>
            </a:pPr>
            <a:r>
              <a:rPr lang="en-AU" sz="2400" b="0">
                <a:cs typeface="Arial"/>
              </a:rPr>
              <a:t>Sliding the north pole towards the north pole of a second magnet</a:t>
            </a:r>
          </a:p>
        </p:txBody>
      </p:sp>
      <p:grpSp>
        <p:nvGrpSpPr>
          <p:cNvPr id="14" name="Group 13">
            <a:extLst>
              <a:ext uri="{FF2B5EF4-FFF2-40B4-BE49-F238E27FC236}">
                <a16:creationId xmlns:a16="http://schemas.microsoft.com/office/drawing/2014/main" id="{BB2AD7F4-70FA-D2BC-26FC-54F4A9A51274}"/>
              </a:ext>
            </a:extLst>
          </p:cNvPr>
          <p:cNvGrpSpPr/>
          <p:nvPr/>
        </p:nvGrpSpPr>
        <p:grpSpPr>
          <a:xfrm>
            <a:off x="5413621" y="1834049"/>
            <a:ext cx="5563513" cy="1680505"/>
            <a:chOff x="5340690" y="1739838"/>
            <a:chExt cx="5563513" cy="1680505"/>
          </a:xfrm>
        </p:grpSpPr>
        <p:pic>
          <p:nvPicPr>
            <p:cNvPr id="9" name="Picture 8">
              <a:extLst>
                <a:ext uri="{FF2B5EF4-FFF2-40B4-BE49-F238E27FC236}">
                  <a16:creationId xmlns:a16="http://schemas.microsoft.com/office/drawing/2014/main" id="{B9832479-97B4-1D85-3DC3-A31F75C9C5C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340690" y="1739838"/>
              <a:ext cx="5541324" cy="791214"/>
            </a:xfrm>
            <a:prstGeom prst="rect">
              <a:avLst/>
            </a:prstGeom>
          </p:spPr>
        </p:pic>
        <p:pic>
          <p:nvPicPr>
            <p:cNvPr id="10" name="Picture 9">
              <a:extLst>
                <a:ext uri="{FF2B5EF4-FFF2-40B4-BE49-F238E27FC236}">
                  <a16:creationId xmlns:a16="http://schemas.microsoft.com/office/drawing/2014/main" id="{0D01F1AB-6D95-1BAF-10F3-0D011B45A08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82557" y="2528566"/>
              <a:ext cx="4521646" cy="891777"/>
            </a:xfrm>
            <a:prstGeom prst="rect">
              <a:avLst/>
            </a:prstGeom>
          </p:spPr>
        </p:pic>
      </p:grpSp>
      <p:grpSp>
        <p:nvGrpSpPr>
          <p:cNvPr id="13" name="Group 12">
            <a:extLst>
              <a:ext uri="{FF2B5EF4-FFF2-40B4-BE49-F238E27FC236}">
                <a16:creationId xmlns:a16="http://schemas.microsoft.com/office/drawing/2014/main" id="{9ED8ECB5-443D-067B-8775-60D8C556CD7F}"/>
              </a:ext>
            </a:extLst>
          </p:cNvPr>
          <p:cNvGrpSpPr/>
          <p:nvPr/>
        </p:nvGrpSpPr>
        <p:grpSpPr>
          <a:xfrm>
            <a:off x="5498601" y="4052086"/>
            <a:ext cx="5408723" cy="1752842"/>
            <a:chOff x="5495480" y="4048733"/>
            <a:chExt cx="5408723" cy="1752842"/>
          </a:xfrm>
        </p:grpSpPr>
        <p:pic>
          <p:nvPicPr>
            <p:cNvPr id="11" name="Picture 10">
              <a:extLst>
                <a:ext uri="{FF2B5EF4-FFF2-40B4-BE49-F238E27FC236}">
                  <a16:creationId xmlns:a16="http://schemas.microsoft.com/office/drawing/2014/main" id="{473C8637-7279-695D-0723-37B06535801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495480" y="4048733"/>
              <a:ext cx="5386534" cy="645144"/>
            </a:xfrm>
            <a:prstGeom prst="rect">
              <a:avLst/>
            </a:prstGeom>
          </p:spPr>
        </p:pic>
        <p:pic>
          <p:nvPicPr>
            <p:cNvPr id="12" name="Picture 11">
              <a:extLst>
                <a:ext uri="{FF2B5EF4-FFF2-40B4-BE49-F238E27FC236}">
                  <a16:creationId xmlns:a16="http://schemas.microsoft.com/office/drawing/2014/main" id="{F69E7F67-FCF9-ED73-9CE6-41CED25D8BD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521396" y="4892638"/>
              <a:ext cx="4382807" cy="908937"/>
            </a:xfrm>
            <a:prstGeom prst="rect">
              <a:avLst/>
            </a:prstGeom>
          </p:spPr>
        </p:pic>
      </p:grpSp>
    </p:spTree>
    <p:extLst>
      <p:ext uri="{BB962C8B-B14F-4D97-AF65-F5344CB8AC3E}">
        <p14:creationId xmlns:p14="http://schemas.microsoft.com/office/powerpoint/2010/main" val="35367428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F36AC-0D52-F4B9-4943-86D3B0EA28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783825-5154-6CA7-EF78-857B9411CCC5}"/>
              </a:ext>
            </a:extLst>
          </p:cNvPr>
          <p:cNvSpPr>
            <a:spLocks noGrp="1"/>
          </p:cNvSpPr>
          <p:nvPr>
            <p:ph type="title"/>
          </p:nvPr>
        </p:nvSpPr>
        <p:spPr>
          <a:xfrm>
            <a:off x="789935" y="711261"/>
            <a:ext cx="10616400" cy="531544"/>
          </a:xfrm>
        </p:spPr>
        <p:txBody>
          <a:bodyPr anchor="t">
            <a:normAutofit/>
          </a:bodyPr>
          <a:lstStyle/>
          <a:p>
            <a:r>
              <a:rPr lang="en-US" dirty="0"/>
              <a:t>Integrate: Magnetic force</a:t>
            </a:r>
            <a:endParaRPr lang="en-AU" dirty="0"/>
          </a:p>
        </p:txBody>
      </p:sp>
      <p:sp>
        <p:nvSpPr>
          <p:cNvPr id="5" name="Slide Number Placeholder 4">
            <a:extLst>
              <a:ext uri="{FF2B5EF4-FFF2-40B4-BE49-F238E27FC236}">
                <a16:creationId xmlns:a16="http://schemas.microsoft.com/office/drawing/2014/main" id="{4F0EED1F-2FBE-7D01-50DA-D3A53C466E74}"/>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78</a:t>
            </a:fld>
            <a:endParaRPr lang="en-AU"/>
          </a:p>
        </p:txBody>
      </p:sp>
      <p:sp>
        <p:nvSpPr>
          <p:cNvPr id="6" name="Footer Placeholder 5">
            <a:extLst>
              <a:ext uri="{FF2B5EF4-FFF2-40B4-BE49-F238E27FC236}">
                <a16:creationId xmlns:a16="http://schemas.microsoft.com/office/drawing/2014/main" id="{DBB3D91E-7719-7B0B-9B83-1A6C2B4E1881}"/>
              </a:ext>
            </a:extLst>
          </p:cNvPr>
          <p:cNvSpPr>
            <a:spLocks noGrp="1"/>
          </p:cNvSpPr>
          <p:nvPr>
            <p:ph type="ftr" sz="quarter" idx="14"/>
          </p:nvPr>
        </p:nvSpPr>
        <p:spPr>
          <a:xfrm>
            <a:off x="3985527" y="6264315"/>
            <a:ext cx="4220946" cy="310740"/>
          </a:xfrm>
        </p:spPr>
        <p:txBody>
          <a:bodyPr anchor="ctr">
            <a:normAutofit/>
          </a:bodyPr>
          <a:lstStyle/>
          <a:p>
            <a:pPr>
              <a:spcAft>
                <a:spcPts val="600"/>
              </a:spcAft>
            </a:pPr>
            <a:r>
              <a:rPr lang="en-AU"/>
              <a:t>scienceconnections.edu.au</a:t>
            </a:r>
          </a:p>
        </p:txBody>
      </p:sp>
      <p:sp>
        <p:nvSpPr>
          <p:cNvPr id="4" name="Content Placeholder 3">
            <a:extLst>
              <a:ext uri="{FF2B5EF4-FFF2-40B4-BE49-F238E27FC236}">
                <a16:creationId xmlns:a16="http://schemas.microsoft.com/office/drawing/2014/main" id="{BA7B8D18-84BE-32CA-648C-5B7B1E436A94}"/>
              </a:ext>
            </a:extLst>
          </p:cNvPr>
          <p:cNvSpPr>
            <a:spLocks noGrp="1"/>
          </p:cNvSpPr>
          <p:nvPr>
            <p:ph sz="quarter" idx="13"/>
          </p:nvPr>
        </p:nvSpPr>
        <p:spPr>
          <a:xfrm>
            <a:off x="1010435" y="1572483"/>
            <a:ext cx="4220946" cy="531544"/>
          </a:xfrm>
        </p:spPr>
        <p:txBody>
          <a:bodyPr/>
          <a:lstStyle/>
          <a:p>
            <a:r>
              <a:rPr lang="en-US" sz="2400" dirty="0"/>
              <a:t>What is magnetic force? </a:t>
            </a:r>
          </a:p>
          <a:p>
            <a:endParaRPr lang="en-AU" dirty="0"/>
          </a:p>
        </p:txBody>
      </p:sp>
      <p:pic>
        <p:nvPicPr>
          <p:cNvPr id="15" name="Picture 14">
            <a:extLst>
              <a:ext uri="{FF2B5EF4-FFF2-40B4-BE49-F238E27FC236}">
                <a16:creationId xmlns:a16="http://schemas.microsoft.com/office/drawing/2014/main" id="{7E93A788-F5AF-E02F-6341-748D37702E61}"/>
              </a:ext>
            </a:extLst>
          </p:cNvPr>
          <p:cNvPicPr>
            <a:picLocks noChangeAspect="1"/>
          </p:cNvPicPr>
          <p:nvPr/>
        </p:nvPicPr>
        <p:blipFill>
          <a:blip r:embed="rId2"/>
          <a:stretch>
            <a:fillRect/>
          </a:stretch>
        </p:blipFill>
        <p:spPr>
          <a:xfrm>
            <a:off x="1010434" y="2158640"/>
            <a:ext cx="10178537" cy="3520610"/>
          </a:xfrm>
          <a:prstGeom prst="rect">
            <a:avLst/>
          </a:prstGeom>
        </p:spPr>
      </p:pic>
    </p:spTree>
    <p:extLst>
      <p:ext uri="{BB962C8B-B14F-4D97-AF65-F5344CB8AC3E}">
        <p14:creationId xmlns:p14="http://schemas.microsoft.com/office/powerpoint/2010/main" val="354431006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0ED78-9DE6-10AC-2580-6FA2DB8996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B764B9-4E91-7C3D-8520-60782F5A83C0}"/>
              </a:ext>
            </a:extLst>
          </p:cNvPr>
          <p:cNvSpPr>
            <a:spLocks noGrp="1"/>
          </p:cNvSpPr>
          <p:nvPr>
            <p:ph type="title"/>
          </p:nvPr>
        </p:nvSpPr>
        <p:spPr>
          <a:xfrm>
            <a:off x="789935" y="711261"/>
            <a:ext cx="10616400" cy="531544"/>
          </a:xfrm>
        </p:spPr>
        <p:txBody>
          <a:bodyPr anchor="t">
            <a:normAutofit/>
          </a:bodyPr>
          <a:lstStyle/>
          <a:p>
            <a:r>
              <a:rPr lang="en-US" dirty="0"/>
              <a:t>Investigate: Magnetic force</a:t>
            </a:r>
            <a:endParaRPr lang="en-AU" dirty="0"/>
          </a:p>
        </p:txBody>
      </p:sp>
      <p:sp>
        <p:nvSpPr>
          <p:cNvPr id="5" name="Slide Number Placeholder 4">
            <a:extLst>
              <a:ext uri="{FF2B5EF4-FFF2-40B4-BE49-F238E27FC236}">
                <a16:creationId xmlns:a16="http://schemas.microsoft.com/office/drawing/2014/main" id="{80B7240B-7E8F-5E4C-B86D-AFADAD92FA75}"/>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79</a:t>
            </a:fld>
            <a:endParaRPr lang="en-AU"/>
          </a:p>
        </p:txBody>
      </p:sp>
      <p:sp>
        <p:nvSpPr>
          <p:cNvPr id="6" name="Footer Placeholder 5">
            <a:extLst>
              <a:ext uri="{FF2B5EF4-FFF2-40B4-BE49-F238E27FC236}">
                <a16:creationId xmlns:a16="http://schemas.microsoft.com/office/drawing/2014/main" id="{9BDB57DC-BAE4-9E9E-EEBF-5A50A1350F84}"/>
              </a:ext>
            </a:extLst>
          </p:cNvPr>
          <p:cNvSpPr>
            <a:spLocks noGrp="1"/>
          </p:cNvSpPr>
          <p:nvPr>
            <p:ph type="ftr" sz="quarter" idx="14"/>
          </p:nvPr>
        </p:nvSpPr>
        <p:spPr>
          <a:xfrm>
            <a:off x="3985527" y="6264315"/>
            <a:ext cx="4220946" cy="310740"/>
          </a:xfrm>
        </p:spPr>
        <p:txBody>
          <a:bodyPr anchor="ctr">
            <a:normAutofit/>
          </a:bodyPr>
          <a:lstStyle/>
          <a:p>
            <a:pPr>
              <a:spcAft>
                <a:spcPts val="600"/>
              </a:spcAft>
            </a:pPr>
            <a:r>
              <a:rPr lang="en-AU"/>
              <a:t>scienceconnections.edu.au</a:t>
            </a:r>
          </a:p>
        </p:txBody>
      </p:sp>
      <p:sp>
        <p:nvSpPr>
          <p:cNvPr id="4" name="Content Placeholder 3">
            <a:extLst>
              <a:ext uri="{FF2B5EF4-FFF2-40B4-BE49-F238E27FC236}">
                <a16:creationId xmlns:a16="http://schemas.microsoft.com/office/drawing/2014/main" id="{B305DA3C-A9D9-7AE4-A103-2FFF9FF8EC73}"/>
              </a:ext>
            </a:extLst>
          </p:cNvPr>
          <p:cNvSpPr>
            <a:spLocks noGrp="1"/>
          </p:cNvSpPr>
          <p:nvPr>
            <p:ph sz="quarter" idx="13"/>
          </p:nvPr>
        </p:nvSpPr>
        <p:spPr>
          <a:xfrm>
            <a:off x="921225" y="1492870"/>
            <a:ext cx="4220946" cy="3852000"/>
          </a:xfrm>
        </p:spPr>
        <p:txBody>
          <a:bodyPr/>
          <a:lstStyle/>
          <a:p>
            <a:r>
              <a:rPr lang="en-AU" sz="2400" dirty="0"/>
              <a:t>Where is magnetic force strongest?</a:t>
            </a:r>
          </a:p>
          <a:p>
            <a:endParaRPr lang="en-AU" sz="1200" dirty="0"/>
          </a:p>
          <a:p>
            <a:r>
              <a:rPr lang="en-GB" sz="2400" b="0" dirty="0"/>
              <a:t>Use iron filings to identify where magnetic force is strongest:</a:t>
            </a:r>
            <a:endParaRPr lang="en-GB" sz="1200" b="0" dirty="0"/>
          </a:p>
          <a:p>
            <a:pPr marL="285750" indent="-285750">
              <a:buFont typeface="Arial" panose="020B0604020202020204" pitchFamily="34" charset="0"/>
              <a:buChar char="•"/>
            </a:pPr>
            <a:r>
              <a:rPr lang="en-AU" sz="2400" b="0" dirty="0"/>
              <a:t>around two magnets – same poles facing</a:t>
            </a:r>
          </a:p>
          <a:p>
            <a:pPr marL="285750" indent="-285750">
              <a:buFont typeface="Arial" panose="020B0604020202020204" pitchFamily="34" charset="0"/>
              <a:buChar char="•"/>
            </a:pPr>
            <a:r>
              <a:rPr lang="en-AU" sz="2400" b="0" dirty="0"/>
              <a:t>around two magnets – opposite poles facing</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p:txBody>
      </p:sp>
      <p:pic>
        <p:nvPicPr>
          <p:cNvPr id="9" name="Picture 8">
            <a:extLst>
              <a:ext uri="{FF2B5EF4-FFF2-40B4-BE49-F238E27FC236}">
                <a16:creationId xmlns:a16="http://schemas.microsoft.com/office/drawing/2014/main" id="{5A374C95-C00D-3636-0B4C-5907DDC23C9C}"/>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tretch>
            <a:fillRect/>
          </a:stretch>
        </p:blipFill>
        <p:spPr>
          <a:xfrm>
            <a:off x="5420925" y="1492870"/>
            <a:ext cx="5832140" cy="4374105"/>
          </a:xfrm>
          <a:prstGeom prst="rect">
            <a:avLst/>
          </a:prstGeom>
        </p:spPr>
      </p:pic>
    </p:spTree>
    <p:extLst>
      <p:ext uri="{BB962C8B-B14F-4D97-AF65-F5344CB8AC3E}">
        <p14:creationId xmlns:p14="http://schemas.microsoft.com/office/powerpoint/2010/main" val="5905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A3B04-8B11-7FBB-2B4F-CA8825F210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7A4AE5-90CB-B666-7D72-DAAB5F4D6C9B}"/>
              </a:ext>
            </a:extLst>
          </p:cNvPr>
          <p:cNvSpPr>
            <a:spLocks noGrp="1"/>
          </p:cNvSpPr>
          <p:nvPr>
            <p:ph type="title"/>
          </p:nvPr>
        </p:nvSpPr>
        <p:spPr>
          <a:xfrm>
            <a:off x="789935" y="711261"/>
            <a:ext cx="10616400" cy="531544"/>
          </a:xfrm>
        </p:spPr>
        <p:txBody>
          <a:bodyPr/>
          <a:lstStyle/>
          <a:p>
            <a:r>
              <a:rPr lang="en-AU" dirty="0"/>
              <a:t>What forces?</a:t>
            </a:r>
          </a:p>
        </p:txBody>
      </p:sp>
      <p:sp>
        <p:nvSpPr>
          <p:cNvPr id="3" name="Content Placeholder 2">
            <a:extLst>
              <a:ext uri="{FF2B5EF4-FFF2-40B4-BE49-F238E27FC236}">
                <a16:creationId xmlns:a16="http://schemas.microsoft.com/office/drawing/2014/main" id="{68F980ED-C2D7-74E2-5465-35F5BD21BB19}"/>
              </a:ext>
            </a:extLst>
          </p:cNvPr>
          <p:cNvSpPr>
            <a:spLocks noGrp="1"/>
          </p:cNvSpPr>
          <p:nvPr>
            <p:ph sz="quarter" idx="13"/>
          </p:nvPr>
        </p:nvSpPr>
        <p:spPr>
          <a:xfrm>
            <a:off x="789936" y="1503000"/>
            <a:ext cx="10616398" cy="3852000"/>
          </a:xfrm>
        </p:spPr>
        <p:txBody>
          <a:bodyPr/>
          <a:lstStyle/>
          <a:p>
            <a:r>
              <a:rPr lang="en-AU" dirty="0"/>
              <a:t> </a:t>
            </a:r>
          </a:p>
        </p:txBody>
      </p:sp>
      <p:sp>
        <p:nvSpPr>
          <p:cNvPr id="4" name="Footer Placeholder 3">
            <a:extLst>
              <a:ext uri="{FF2B5EF4-FFF2-40B4-BE49-F238E27FC236}">
                <a16:creationId xmlns:a16="http://schemas.microsoft.com/office/drawing/2014/main" id="{6678C24E-4FE7-9CB6-A70D-78AAE43CC15A}"/>
              </a:ext>
            </a:extLst>
          </p:cNvPr>
          <p:cNvSpPr>
            <a:spLocks noGrp="1"/>
          </p:cNvSpPr>
          <p:nvPr>
            <p:ph type="ftr" sz="quarter" idx="14"/>
          </p:nvPr>
        </p:nvSpPr>
        <p:spPr>
          <a:xfrm>
            <a:off x="3985527" y="6264315"/>
            <a:ext cx="4220946" cy="310740"/>
          </a:xfrm>
        </p:spPr>
        <p:txBody>
          <a:bodyPr/>
          <a:lstStyle/>
          <a:p>
            <a:r>
              <a:rPr lang="en-AU" dirty="0"/>
              <a:t>scienceconnections.edu.au</a:t>
            </a:r>
          </a:p>
        </p:txBody>
      </p:sp>
      <p:sp>
        <p:nvSpPr>
          <p:cNvPr id="6" name="Slide Number Placeholder 5">
            <a:extLst>
              <a:ext uri="{FF2B5EF4-FFF2-40B4-BE49-F238E27FC236}">
                <a16:creationId xmlns:a16="http://schemas.microsoft.com/office/drawing/2014/main" id="{0BE342B5-D77E-418C-EBE8-7BFA737A7BBE}"/>
              </a:ext>
            </a:extLst>
          </p:cNvPr>
          <p:cNvSpPr>
            <a:spLocks noGrp="1"/>
          </p:cNvSpPr>
          <p:nvPr>
            <p:ph type="sldNum" sz="quarter" idx="4"/>
          </p:nvPr>
        </p:nvSpPr>
        <p:spPr/>
        <p:txBody>
          <a:bodyPr/>
          <a:lstStyle/>
          <a:p>
            <a:fld id="{29D5CE74-914C-4689-99FC-1AEF49CE2B47}" type="slidenum">
              <a:rPr lang="en-AU" smtClean="0"/>
              <a:pPr/>
              <a:t>8</a:t>
            </a:fld>
            <a:endParaRPr lang="en-AU" sz="1200" dirty="0">
              <a:solidFill>
                <a:schemeClr val="bg2"/>
              </a:solidFill>
            </a:endParaRPr>
          </a:p>
        </p:txBody>
      </p:sp>
      <p:pic>
        <p:nvPicPr>
          <p:cNvPr id="19" name="Picture 18">
            <a:extLst>
              <a:ext uri="{FF2B5EF4-FFF2-40B4-BE49-F238E27FC236}">
                <a16:creationId xmlns:a16="http://schemas.microsoft.com/office/drawing/2014/main" id="{A6EE7D80-EFC0-4CFC-3BBE-A574F1E2D0A4}"/>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8283945" y="1930375"/>
            <a:ext cx="3340796" cy="2487619"/>
          </a:xfrm>
          <a:prstGeom prst="rect">
            <a:avLst/>
          </a:prstGeom>
        </p:spPr>
      </p:pic>
      <p:pic>
        <p:nvPicPr>
          <p:cNvPr id="8" name="Picture 7">
            <a:extLst>
              <a:ext uri="{FF2B5EF4-FFF2-40B4-BE49-F238E27FC236}">
                <a16:creationId xmlns:a16="http://schemas.microsoft.com/office/drawing/2014/main" id="{9F4934D3-52C6-C88E-1ADE-36BA87CD735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49959" y="1924968"/>
            <a:ext cx="3735075" cy="2487618"/>
          </a:xfrm>
          <a:prstGeom prst="rect">
            <a:avLst/>
          </a:prstGeom>
        </p:spPr>
      </p:pic>
      <p:graphicFrame>
        <p:nvGraphicFramePr>
          <p:cNvPr id="12" name="Table 11">
            <a:extLst>
              <a:ext uri="{FF2B5EF4-FFF2-40B4-BE49-F238E27FC236}">
                <a16:creationId xmlns:a16="http://schemas.microsoft.com/office/drawing/2014/main" id="{1153CA86-1AC8-380A-C7DD-BE951B572C89}"/>
              </a:ext>
            </a:extLst>
          </p:cNvPr>
          <p:cNvGraphicFramePr>
            <a:graphicFrameLocks noGrp="1"/>
          </p:cNvGraphicFramePr>
          <p:nvPr>
            <p:extLst>
              <p:ext uri="{D42A27DB-BD31-4B8C-83A1-F6EECF244321}">
                <p14:modId xmlns:p14="http://schemas.microsoft.com/office/powerpoint/2010/main" val="2724966284"/>
              </p:ext>
            </p:extLst>
          </p:nvPr>
        </p:nvGraphicFramePr>
        <p:xfrm>
          <a:off x="5060885" y="506545"/>
          <a:ext cx="1905000" cy="531544"/>
        </p:xfrm>
        <a:graphic>
          <a:graphicData uri="http://schemas.openxmlformats.org/drawingml/2006/table">
            <a:tbl>
              <a:tblPr/>
              <a:tblGrid>
                <a:gridCol w="1905000">
                  <a:extLst>
                    <a:ext uri="{9D8B030D-6E8A-4147-A177-3AD203B41FA5}">
                      <a16:colId xmlns:a16="http://schemas.microsoft.com/office/drawing/2014/main" val="2466682104"/>
                    </a:ext>
                  </a:extLst>
                </a:gridCol>
              </a:tblGrid>
              <a:tr h="531544">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1052321625"/>
                  </a:ext>
                </a:extLst>
              </a:tr>
            </a:tbl>
          </a:graphicData>
        </a:graphic>
      </p:graphicFrame>
      <p:graphicFrame>
        <p:nvGraphicFramePr>
          <p:cNvPr id="13" name="Table 12">
            <a:extLst>
              <a:ext uri="{FF2B5EF4-FFF2-40B4-BE49-F238E27FC236}">
                <a16:creationId xmlns:a16="http://schemas.microsoft.com/office/drawing/2014/main" id="{DE927330-4ED5-1941-CDF7-B48C5D7876CF}"/>
              </a:ext>
            </a:extLst>
          </p:cNvPr>
          <p:cNvGraphicFramePr>
            <a:graphicFrameLocks noGrp="1"/>
          </p:cNvGraphicFramePr>
          <p:nvPr>
            <p:extLst>
              <p:ext uri="{D42A27DB-BD31-4B8C-83A1-F6EECF244321}">
                <p14:modId xmlns:p14="http://schemas.microsoft.com/office/powerpoint/2010/main" val="816665480"/>
              </p:ext>
            </p:extLst>
          </p:nvPr>
        </p:nvGraphicFramePr>
        <p:xfrm>
          <a:off x="0" y="-1"/>
          <a:ext cx="1905000" cy="598415"/>
        </p:xfrm>
        <a:graphic>
          <a:graphicData uri="http://schemas.openxmlformats.org/drawingml/2006/table">
            <a:tbl>
              <a:tblPr/>
              <a:tblGrid>
                <a:gridCol w="1905000">
                  <a:extLst>
                    <a:ext uri="{9D8B030D-6E8A-4147-A177-3AD203B41FA5}">
                      <a16:colId xmlns:a16="http://schemas.microsoft.com/office/drawing/2014/main" val="516102294"/>
                    </a:ext>
                  </a:extLst>
                </a:gridCol>
              </a:tblGrid>
              <a:tr h="598415">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2172563881"/>
                  </a:ext>
                </a:extLst>
              </a:tr>
            </a:tbl>
          </a:graphicData>
        </a:graphic>
      </p:graphicFrame>
      <p:pic>
        <p:nvPicPr>
          <p:cNvPr id="7" name="Picture 6">
            <a:extLst>
              <a:ext uri="{FF2B5EF4-FFF2-40B4-BE49-F238E27FC236}">
                <a16:creationId xmlns:a16="http://schemas.microsoft.com/office/drawing/2014/main" id="{A3EF03B0-1234-DACD-A2E9-FAF07B66C041}"/>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4377355" y="1944093"/>
            <a:ext cx="3829118" cy="2491195"/>
          </a:xfrm>
          <a:prstGeom prst="rect">
            <a:avLst/>
          </a:prstGeom>
        </p:spPr>
      </p:pic>
      <p:sp>
        <p:nvSpPr>
          <p:cNvPr id="16" name="TextBox 15">
            <a:extLst>
              <a:ext uri="{FF2B5EF4-FFF2-40B4-BE49-F238E27FC236}">
                <a16:creationId xmlns:a16="http://schemas.microsoft.com/office/drawing/2014/main" id="{8143E822-7BCE-4428-2142-7FE1DB7E4AB1}"/>
              </a:ext>
            </a:extLst>
          </p:cNvPr>
          <p:cNvSpPr txBox="1"/>
          <p:nvPr/>
        </p:nvSpPr>
        <p:spPr>
          <a:xfrm flipH="1">
            <a:off x="8206473" y="4453123"/>
            <a:ext cx="3644691" cy="276999"/>
          </a:xfrm>
          <a:prstGeom prst="rect">
            <a:avLst/>
          </a:prstGeom>
          <a:noFill/>
        </p:spPr>
        <p:txBody>
          <a:bodyPr wrap="square" rtlCol="0">
            <a:spAutoFit/>
          </a:bodyPr>
          <a:lstStyle/>
          <a:p>
            <a:r>
              <a:rPr lang="en-GB" sz="600" dirty="0">
                <a:solidFill>
                  <a:srgbClr val="3366CC"/>
                </a:solidFill>
                <a:latin typeface="Arial" panose="020B0604020202020204" pitchFamily="34" charset="0"/>
              </a:rPr>
              <a:t>John Walton (51) from West Sussex, United Kingdom</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 2.0</a:t>
            </a:r>
            <a:r>
              <a:rPr lang="en-GB" sz="600" dirty="0">
                <a:solidFill>
                  <a:srgbClr val="362B36"/>
                </a:solidFill>
                <a:latin typeface="Arial" panose="020B0604020202020204" pitchFamily="34" charset="0"/>
              </a:rPr>
              <a:t>, via Wikimedia Commons, </a:t>
            </a:r>
            <a:r>
              <a:rPr lang="en-GB" sz="600" dirty="0">
                <a:solidFill>
                  <a:srgbClr val="3366CC"/>
                </a:solidFill>
                <a:latin typeface="Arial" panose="020B0604020202020204" pitchFamily="34" charset="0"/>
              </a:rPr>
              <a:t>Jared Gray</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 2.0</a:t>
            </a:r>
            <a:r>
              <a:rPr lang="en-GB" sz="600" dirty="0">
                <a:solidFill>
                  <a:srgbClr val="362B36"/>
                </a:solidFill>
                <a:latin typeface="Arial" panose="020B0604020202020204" pitchFamily="34" charset="0"/>
              </a:rPr>
              <a:t>, via Wikimedia Commons, </a:t>
            </a:r>
            <a:r>
              <a:rPr lang="en-GB" sz="600" dirty="0">
                <a:solidFill>
                  <a:srgbClr val="3366CC"/>
                </a:solidFill>
                <a:latin typeface="Arial" panose="020B0604020202020204" pitchFamily="34" charset="0"/>
              </a:rPr>
              <a:t>Erik Drost</a:t>
            </a:r>
            <a:r>
              <a:rPr lang="en-GB" sz="600" dirty="0">
                <a:solidFill>
                  <a:srgbClr val="362B36"/>
                </a:solidFill>
                <a:latin typeface="Arial" panose="020B0604020202020204" pitchFamily="34" charset="0"/>
              </a:rPr>
              <a:t>, </a:t>
            </a:r>
            <a:r>
              <a:rPr lang="en-GB" sz="600" dirty="0">
                <a:solidFill>
                  <a:srgbClr val="3366CC"/>
                </a:solidFill>
                <a:latin typeface="Arial" panose="020B0604020202020204" pitchFamily="34" charset="0"/>
              </a:rPr>
              <a:t>CC BY 2.0</a:t>
            </a:r>
            <a:r>
              <a:rPr lang="en-GB" sz="600" dirty="0">
                <a:solidFill>
                  <a:srgbClr val="362B36"/>
                </a:solidFill>
                <a:latin typeface="Arial" panose="020B0604020202020204" pitchFamily="34" charset="0"/>
              </a:rPr>
              <a:t>, via Wikimedia Commons</a:t>
            </a:r>
            <a:endParaRPr lang="en-AU" sz="600" dirty="0"/>
          </a:p>
        </p:txBody>
      </p:sp>
    </p:spTree>
    <p:extLst>
      <p:ext uri="{BB962C8B-B14F-4D97-AF65-F5344CB8AC3E}">
        <p14:creationId xmlns:p14="http://schemas.microsoft.com/office/powerpoint/2010/main" val="33112741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E50DC-F689-654C-E7F0-5AFC235ECD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24E011-8C90-610C-46E1-3959DED98C07}"/>
              </a:ext>
            </a:extLst>
          </p:cNvPr>
          <p:cNvSpPr>
            <a:spLocks noGrp="1"/>
          </p:cNvSpPr>
          <p:nvPr>
            <p:ph type="title"/>
          </p:nvPr>
        </p:nvSpPr>
        <p:spPr>
          <a:xfrm>
            <a:off x="789935" y="711261"/>
            <a:ext cx="10616400" cy="531544"/>
          </a:xfrm>
        </p:spPr>
        <p:txBody>
          <a:bodyPr anchor="t">
            <a:normAutofit/>
          </a:bodyPr>
          <a:lstStyle/>
          <a:p>
            <a:r>
              <a:rPr lang="en-US" dirty="0"/>
              <a:t>Investigate: Magnetic force</a:t>
            </a:r>
            <a:endParaRPr lang="en-AU" dirty="0"/>
          </a:p>
        </p:txBody>
      </p:sp>
      <p:sp>
        <p:nvSpPr>
          <p:cNvPr id="5" name="Slide Number Placeholder 4">
            <a:extLst>
              <a:ext uri="{FF2B5EF4-FFF2-40B4-BE49-F238E27FC236}">
                <a16:creationId xmlns:a16="http://schemas.microsoft.com/office/drawing/2014/main" id="{17E960E9-0002-CAA6-F2B7-FBC7381CA8C1}"/>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80</a:t>
            </a:fld>
            <a:endParaRPr lang="en-AU"/>
          </a:p>
        </p:txBody>
      </p:sp>
      <p:sp>
        <p:nvSpPr>
          <p:cNvPr id="6" name="Footer Placeholder 5">
            <a:extLst>
              <a:ext uri="{FF2B5EF4-FFF2-40B4-BE49-F238E27FC236}">
                <a16:creationId xmlns:a16="http://schemas.microsoft.com/office/drawing/2014/main" id="{5935859D-E664-3D84-BE7E-D15BFEB174B6}"/>
              </a:ext>
            </a:extLst>
          </p:cNvPr>
          <p:cNvSpPr>
            <a:spLocks noGrp="1"/>
          </p:cNvSpPr>
          <p:nvPr>
            <p:ph type="ftr" sz="quarter" idx="14"/>
          </p:nvPr>
        </p:nvSpPr>
        <p:spPr>
          <a:xfrm>
            <a:off x="3985527" y="6264315"/>
            <a:ext cx="4220946" cy="310740"/>
          </a:xfrm>
        </p:spPr>
        <p:txBody>
          <a:bodyPr anchor="ctr">
            <a:normAutofit/>
          </a:bodyPr>
          <a:lstStyle/>
          <a:p>
            <a:pPr>
              <a:spcAft>
                <a:spcPts val="600"/>
              </a:spcAft>
            </a:pPr>
            <a:r>
              <a:rPr lang="en-AU"/>
              <a:t>scienceconnections.edu.au</a:t>
            </a:r>
          </a:p>
        </p:txBody>
      </p:sp>
      <p:sp>
        <p:nvSpPr>
          <p:cNvPr id="4" name="Content Placeholder 3">
            <a:extLst>
              <a:ext uri="{FF2B5EF4-FFF2-40B4-BE49-F238E27FC236}">
                <a16:creationId xmlns:a16="http://schemas.microsoft.com/office/drawing/2014/main" id="{8CF638DB-CCBE-71EE-801A-BE6D53148C51}"/>
              </a:ext>
            </a:extLst>
          </p:cNvPr>
          <p:cNvSpPr>
            <a:spLocks noGrp="1"/>
          </p:cNvSpPr>
          <p:nvPr>
            <p:ph sz="quarter" idx="13"/>
          </p:nvPr>
        </p:nvSpPr>
        <p:spPr>
          <a:xfrm>
            <a:off x="1023842" y="1544507"/>
            <a:ext cx="7592438" cy="531544"/>
          </a:xfrm>
        </p:spPr>
        <p:txBody>
          <a:bodyPr/>
          <a:lstStyle/>
          <a:p>
            <a:r>
              <a:rPr lang="en-US" sz="2400" dirty="0"/>
              <a:t>Where is magnetic force strongest? </a:t>
            </a:r>
          </a:p>
          <a:p>
            <a:endParaRPr lang="en-AU" dirty="0"/>
          </a:p>
        </p:txBody>
      </p:sp>
      <p:graphicFrame>
        <p:nvGraphicFramePr>
          <p:cNvPr id="17" name="Table 16">
            <a:extLst>
              <a:ext uri="{FF2B5EF4-FFF2-40B4-BE49-F238E27FC236}">
                <a16:creationId xmlns:a16="http://schemas.microsoft.com/office/drawing/2014/main" id="{BB6FAACB-2894-D1EA-6E99-3C0AF51C334E}"/>
              </a:ext>
            </a:extLst>
          </p:cNvPr>
          <p:cNvGraphicFramePr>
            <a:graphicFrameLocks noGrp="1"/>
          </p:cNvGraphicFramePr>
          <p:nvPr>
            <p:extLst>
              <p:ext uri="{D42A27DB-BD31-4B8C-83A1-F6EECF244321}">
                <p14:modId xmlns:p14="http://schemas.microsoft.com/office/powerpoint/2010/main" val="3024268441"/>
              </p:ext>
            </p:extLst>
          </p:nvPr>
        </p:nvGraphicFramePr>
        <p:xfrm>
          <a:off x="1010435" y="2389664"/>
          <a:ext cx="4905545" cy="2908469"/>
        </p:xfrm>
        <a:graphic>
          <a:graphicData uri="http://schemas.openxmlformats.org/drawingml/2006/table">
            <a:tbl>
              <a:tblPr firstRow="1" bandRow="1">
                <a:tableStyleId>{69012ECD-51FC-41F1-AA8D-1B2483CD663E}</a:tableStyleId>
              </a:tblPr>
              <a:tblGrid>
                <a:gridCol w="1086486">
                  <a:extLst>
                    <a:ext uri="{9D8B030D-6E8A-4147-A177-3AD203B41FA5}">
                      <a16:colId xmlns:a16="http://schemas.microsoft.com/office/drawing/2014/main" val="1861811316"/>
                    </a:ext>
                  </a:extLst>
                </a:gridCol>
                <a:gridCol w="3819059">
                  <a:extLst>
                    <a:ext uri="{9D8B030D-6E8A-4147-A177-3AD203B41FA5}">
                      <a16:colId xmlns:a16="http://schemas.microsoft.com/office/drawing/2014/main" val="1591891891"/>
                    </a:ext>
                  </a:extLst>
                </a:gridCol>
              </a:tblGrid>
              <a:tr h="439589">
                <a:tc gridSpan="2">
                  <a:txBody>
                    <a:bodyPr/>
                    <a:lstStyle/>
                    <a:p>
                      <a:r>
                        <a:rPr lang="en-US" sz="1200" dirty="0"/>
                        <a:t>Diagram of iron filings pattern</a:t>
                      </a:r>
                      <a:endParaRPr lang="en-AU"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17495918"/>
                  </a:ext>
                </a:extLst>
              </a:tr>
              <a:tr h="764047">
                <a:tc>
                  <a:txBody>
                    <a:bodyPr/>
                    <a:lstStyle/>
                    <a:p>
                      <a:endParaRPr lang="en-US" sz="1200" dirty="0"/>
                    </a:p>
                    <a:p>
                      <a:r>
                        <a:rPr lang="en-US" sz="1200" dirty="0"/>
                        <a:t>Around two bar magnets with a north and south pole facing</a:t>
                      </a:r>
                    </a:p>
                    <a:p>
                      <a:endParaRPr lang="en-US" sz="1200" dirty="0"/>
                    </a:p>
                    <a:p>
                      <a:endParaRPr lang="en-US" sz="1200" dirty="0"/>
                    </a:p>
                    <a:p>
                      <a:endParaRPr lang="en-US" sz="1200" dirty="0"/>
                    </a:p>
                    <a:p>
                      <a:endParaRPr lang="en-US" sz="1200" dirty="0"/>
                    </a:p>
                    <a:p>
                      <a:endParaRPr lang="en-US" sz="1200" dirty="0"/>
                    </a:p>
                    <a:p>
                      <a:endParaRPr lang="en-US" sz="1200" dirty="0"/>
                    </a:p>
                    <a:p>
                      <a:endParaRPr lang="en-AU"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14626876"/>
                  </a:ext>
                </a:extLst>
              </a:tr>
            </a:tbl>
          </a:graphicData>
        </a:graphic>
      </p:graphicFrame>
      <p:graphicFrame>
        <p:nvGraphicFramePr>
          <p:cNvPr id="18" name="Table 17">
            <a:extLst>
              <a:ext uri="{FF2B5EF4-FFF2-40B4-BE49-F238E27FC236}">
                <a16:creationId xmlns:a16="http://schemas.microsoft.com/office/drawing/2014/main" id="{F4F20206-F463-191D-884A-97BB6BF2A49C}"/>
              </a:ext>
            </a:extLst>
          </p:cNvPr>
          <p:cNvGraphicFramePr>
            <a:graphicFrameLocks noGrp="1"/>
          </p:cNvGraphicFramePr>
          <p:nvPr>
            <p:extLst>
              <p:ext uri="{D42A27DB-BD31-4B8C-83A1-F6EECF244321}">
                <p14:modId xmlns:p14="http://schemas.microsoft.com/office/powerpoint/2010/main" val="4129855921"/>
              </p:ext>
            </p:extLst>
          </p:nvPr>
        </p:nvGraphicFramePr>
        <p:xfrm>
          <a:off x="6097637" y="2378974"/>
          <a:ext cx="4905545" cy="2908469"/>
        </p:xfrm>
        <a:graphic>
          <a:graphicData uri="http://schemas.openxmlformats.org/drawingml/2006/table">
            <a:tbl>
              <a:tblPr firstRow="1" bandRow="1">
                <a:tableStyleId>{69012ECD-51FC-41F1-AA8D-1B2483CD663E}</a:tableStyleId>
              </a:tblPr>
              <a:tblGrid>
                <a:gridCol w="1086486">
                  <a:extLst>
                    <a:ext uri="{9D8B030D-6E8A-4147-A177-3AD203B41FA5}">
                      <a16:colId xmlns:a16="http://schemas.microsoft.com/office/drawing/2014/main" val="420399859"/>
                    </a:ext>
                  </a:extLst>
                </a:gridCol>
                <a:gridCol w="3819059">
                  <a:extLst>
                    <a:ext uri="{9D8B030D-6E8A-4147-A177-3AD203B41FA5}">
                      <a16:colId xmlns:a16="http://schemas.microsoft.com/office/drawing/2014/main" val="53249583"/>
                    </a:ext>
                  </a:extLst>
                </a:gridCol>
              </a:tblGrid>
              <a:tr h="439589">
                <a:tc gridSpan="2">
                  <a:txBody>
                    <a:bodyPr/>
                    <a:lstStyle/>
                    <a:p>
                      <a:r>
                        <a:rPr lang="en-US" sz="1200" dirty="0"/>
                        <a:t>Diagram of iron filings pattern</a:t>
                      </a:r>
                      <a:endParaRPr lang="en-AU"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9901494"/>
                  </a:ext>
                </a:extLst>
              </a:tr>
              <a:tr h="764047">
                <a:tc>
                  <a:txBody>
                    <a:bodyPr/>
                    <a:lstStyle/>
                    <a:p>
                      <a:endParaRPr lang="en-US" sz="1200" dirty="0"/>
                    </a:p>
                    <a:p>
                      <a:r>
                        <a:rPr lang="en-US" sz="1200" dirty="0"/>
                        <a:t>Around two bar magnets with a north and north pole facing</a:t>
                      </a:r>
                    </a:p>
                    <a:p>
                      <a:endParaRPr lang="en-US" sz="1200" dirty="0"/>
                    </a:p>
                    <a:p>
                      <a:endParaRPr lang="en-US" sz="1200" dirty="0"/>
                    </a:p>
                    <a:p>
                      <a:endParaRPr lang="en-US" sz="1200" dirty="0"/>
                    </a:p>
                    <a:p>
                      <a:endParaRPr lang="en-US" sz="1200" dirty="0"/>
                    </a:p>
                    <a:p>
                      <a:endParaRPr lang="en-US" sz="1200" dirty="0"/>
                    </a:p>
                    <a:p>
                      <a:endParaRPr lang="en-US" sz="1200" dirty="0"/>
                    </a:p>
                    <a:p>
                      <a:endParaRPr lang="en-AU"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4569579"/>
                  </a:ext>
                </a:extLst>
              </a:tr>
            </a:tbl>
          </a:graphicData>
        </a:graphic>
      </p:graphicFrame>
      <p:sp>
        <p:nvSpPr>
          <p:cNvPr id="19" name="TextBox 18">
            <a:extLst>
              <a:ext uri="{FF2B5EF4-FFF2-40B4-BE49-F238E27FC236}">
                <a16:creationId xmlns:a16="http://schemas.microsoft.com/office/drawing/2014/main" id="{12418215-AC5D-8F79-BCF7-197C34C26061}"/>
              </a:ext>
            </a:extLst>
          </p:cNvPr>
          <p:cNvSpPr txBox="1"/>
          <p:nvPr/>
        </p:nvSpPr>
        <p:spPr>
          <a:xfrm>
            <a:off x="993316" y="2070487"/>
            <a:ext cx="3735415" cy="276999"/>
          </a:xfrm>
          <a:prstGeom prst="rect">
            <a:avLst/>
          </a:prstGeom>
          <a:noFill/>
        </p:spPr>
        <p:txBody>
          <a:bodyPr wrap="square" rtlCol="0">
            <a:spAutoFit/>
          </a:bodyPr>
          <a:lstStyle/>
          <a:p>
            <a:r>
              <a:rPr lang="en-US" sz="1200" b="1" dirty="0"/>
              <a:t>Results:</a:t>
            </a:r>
            <a:endParaRPr lang="en-AU" sz="1200" b="1" dirty="0"/>
          </a:p>
        </p:txBody>
      </p:sp>
    </p:spTree>
    <p:extLst>
      <p:ext uri="{BB962C8B-B14F-4D97-AF65-F5344CB8AC3E}">
        <p14:creationId xmlns:p14="http://schemas.microsoft.com/office/powerpoint/2010/main" val="26222286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90208-81FD-BCB1-45FC-259C780D3AB9}"/>
              </a:ext>
            </a:extLst>
          </p:cNvPr>
          <p:cNvSpPr>
            <a:spLocks noGrp="1"/>
          </p:cNvSpPr>
          <p:nvPr>
            <p:ph type="title"/>
          </p:nvPr>
        </p:nvSpPr>
        <p:spPr/>
        <p:txBody>
          <a:bodyPr/>
          <a:lstStyle/>
          <a:p>
            <a:r>
              <a:rPr lang="en-US" dirty="0"/>
              <a:t>Integrate: Magnetic force</a:t>
            </a:r>
            <a:endParaRPr lang="en-AU" dirty="0"/>
          </a:p>
        </p:txBody>
      </p:sp>
      <p:sp>
        <p:nvSpPr>
          <p:cNvPr id="3" name="Content Placeholder 2">
            <a:extLst>
              <a:ext uri="{FF2B5EF4-FFF2-40B4-BE49-F238E27FC236}">
                <a16:creationId xmlns:a16="http://schemas.microsoft.com/office/drawing/2014/main" id="{8075F1FC-CD0C-DC84-C5B3-5654611EE8F0}"/>
              </a:ext>
            </a:extLst>
          </p:cNvPr>
          <p:cNvSpPr>
            <a:spLocks noGrp="1"/>
          </p:cNvSpPr>
          <p:nvPr>
            <p:ph sz="quarter" idx="13"/>
          </p:nvPr>
        </p:nvSpPr>
        <p:spPr>
          <a:xfrm>
            <a:off x="789937" y="1511862"/>
            <a:ext cx="6881238" cy="3852000"/>
          </a:xfrm>
        </p:spPr>
        <p:txBody>
          <a:bodyPr/>
          <a:lstStyle/>
          <a:p>
            <a:pPr fontAlgn="base"/>
            <a:r>
              <a:rPr lang="en-AU" sz="2000" dirty="0"/>
              <a:t>What did the investigation show about magnetic force?</a:t>
            </a:r>
          </a:p>
          <a:p>
            <a:pPr marL="285750" lvl="0" indent="-285750" fontAlgn="base">
              <a:buFont typeface="Wingdings" panose="05000000000000000000" pitchFamily="2" charset="2"/>
              <a:buChar char="Ø"/>
            </a:pPr>
            <a:r>
              <a:rPr lang="en-AU" sz="2000" b="0" dirty="0"/>
              <a:t>Magnets exert force without touching other magnets or objects.</a:t>
            </a:r>
          </a:p>
          <a:p>
            <a:pPr marL="285750" lvl="0" indent="-285750" fontAlgn="base">
              <a:buFont typeface="Wingdings" panose="05000000000000000000" pitchFamily="2" charset="2"/>
              <a:buChar char="Ø"/>
            </a:pPr>
            <a:r>
              <a:rPr lang="en-AU" sz="2000" b="0" dirty="0"/>
              <a:t>An attractive magnetic force existed between unlike poles.</a:t>
            </a:r>
          </a:p>
          <a:p>
            <a:pPr marL="285750" lvl="0" indent="-285750" fontAlgn="base">
              <a:buFont typeface="Wingdings" panose="05000000000000000000" pitchFamily="2" charset="2"/>
              <a:buChar char="Ø"/>
            </a:pPr>
            <a:r>
              <a:rPr lang="en-AU" sz="2000" b="0" dirty="0"/>
              <a:t>A repulsive magnetic force existed between like poles.</a:t>
            </a:r>
          </a:p>
          <a:p>
            <a:pPr marL="285750" lvl="0" indent="-285750" fontAlgn="base">
              <a:buFont typeface="Wingdings" panose="05000000000000000000" pitchFamily="2" charset="2"/>
              <a:buChar char="Ø"/>
            </a:pPr>
            <a:r>
              <a:rPr lang="en-AU" sz="2000" b="0" dirty="0"/>
              <a:t>Magnetic force changes with distance</a:t>
            </a:r>
          </a:p>
          <a:p>
            <a:pPr marL="806450" lvl="0" indent="-266700" fontAlgn="base">
              <a:buFont typeface="Courier New" panose="02070309020205020404" pitchFamily="49" charset="0"/>
              <a:buChar char="o"/>
            </a:pPr>
            <a:r>
              <a:rPr lang="en-AU" sz="2000" b="0" dirty="0"/>
              <a:t>the force felt stronger when the magnets were closer</a:t>
            </a:r>
          </a:p>
          <a:p>
            <a:pPr marL="806450" lvl="0" indent="-266700" fontAlgn="base">
              <a:lnSpc>
                <a:spcPct val="108000"/>
              </a:lnSpc>
              <a:buFont typeface="Courier New" panose="02070309020205020404" pitchFamily="49" charset="0"/>
              <a:buChar char="o"/>
            </a:pPr>
            <a:r>
              <a:rPr lang="en-US" sz="2000" b="0" dirty="0"/>
              <a:t>the iron filings pattern showed that magnetic force is strongest near the magnet, particularly at the poles, and weakest further away.</a:t>
            </a:r>
            <a:endParaRPr lang="en-AU" sz="2000" b="0" dirty="0"/>
          </a:p>
          <a:p>
            <a:pPr>
              <a:lnSpc>
                <a:spcPct val="114000"/>
              </a:lnSpc>
            </a:pPr>
            <a:endParaRPr lang="en-US" dirty="0"/>
          </a:p>
          <a:p>
            <a:pPr>
              <a:lnSpc>
                <a:spcPct val="114000"/>
              </a:lnSpc>
            </a:pPr>
            <a:endParaRPr lang="en-US" dirty="0"/>
          </a:p>
          <a:p>
            <a:pPr>
              <a:lnSpc>
                <a:spcPct val="114000"/>
              </a:lnSpc>
            </a:pPr>
            <a:endParaRPr lang="en-AU" b="0" dirty="0"/>
          </a:p>
        </p:txBody>
      </p:sp>
      <p:sp>
        <p:nvSpPr>
          <p:cNvPr id="4" name="Slide Number Placeholder 3">
            <a:extLst>
              <a:ext uri="{FF2B5EF4-FFF2-40B4-BE49-F238E27FC236}">
                <a16:creationId xmlns:a16="http://schemas.microsoft.com/office/drawing/2014/main" id="{C59D0AC9-B08D-B3C8-D2F1-0E5E7043E68B}"/>
              </a:ext>
            </a:extLst>
          </p:cNvPr>
          <p:cNvSpPr>
            <a:spLocks noGrp="1"/>
          </p:cNvSpPr>
          <p:nvPr>
            <p:ph type="sldNum" sz="quarter" idx="4"/>
          </p:nvPr>
        </p:nvSpPr>
        <p:spPr/>
        <p:txBody>
          <a:bodyPr/>
          <a:lstStyle/>
          <a:p>
            <a:fld id="{29D5CE74-914C-4689-99FC-1AEF49CE2B47}" type="slidenum">
              <a:rPr lang="en-AU" smtClean="0"/>
              <a:pPr/>
              <a:t>81</a:t>
            </a:fld>
            <a:endParaRPr lang="en-AU" sz="1200" dirty="0">
              <a:solidFill>
                <a:schemeClr val="bg2"/>
              </a:solidFill>
            </a:endParaRPr>
          </a:p>
        </p:txBody>
      </p:sp>
      <p:sp>
        <p:nvSpPr>
          <p:cNvPr id="5" name="Footer Placeholder 4">
            <a:extLst>
              <a:ext uri="{FF2B5EF4-FFF2-40B4-BE49-F238E27FC236}">
                <a16:creationId xmlns:a16="http://schemas.microsoft.com/office/drawing/2014/main" id="{FC4633C0-7201-3228-41F7-EB5C3CC03156}"/>
              </a:ext>
            </a:extLst>
          </p:cNvPr>
          <p:cNvSpPr>
            <a:spLocks noGrp="1"/>
          </p:cNvSpPr>
          <p:nvPr>
            <p:ph type="ftr" sz="quarter" idx="14"/>
          </p:nvPr>
        </p:nvSpPr>
        <p:spPr/>
        <p:txBody>
          <a:bodyPr/>
          <a:lstStyle/>
          <a:p>
            <a:r>
              <a:rPr lang="en-AU"/>
              <a:t>scienceconnections.edu.au</a:t>
            </a:r>
            <a:endParaRPr lang="en-AU" dirty="0"/>
          </a:p>
        </p:txBody>
      </p:sp>
      <p:graphicFrame>
        <p:nvGraphicFramePr>
          <p:cNvPr id="9" name="Table 8">
            <a:extLst>
              <a:ext uri="{FF2B5EF4-FFF2-40B4-BE49-F238E27FC236}">
                <a16:creationId xmlns:a16="http://schemas.microsoft.com/office/drawing/2014/main" id="{28B241E7-63CD-4937-3D05-ED4222E94D53}"/>
              </a:ext>
            </a:extLst>
          </p:cNvPr>
          <p:cNvGraphicFramePr>
            <a:graphicFrameLocks noGrp="1"/>
          </p:cNvGraphicFramePr>
          <p:nvPr>
            <p:extLst>
              <p:ext uri="{D42A27DB-BD31-4B8C-83A1-F6EECF244321}">
                <p14:modId xmlns:p14="http://schemas.microsoft.com/office/powerpoint/2010/main" val="65394164"/>
              </p:ext>
            </p:extLst>
          </p:nvPr>
        </p:nvGraphicFramePr>
        <p:xfrm>
          <a:off x="0" y="-1"/>
          <a:ext cx="1905000" cy="442205"/>
        </p:xfrm>
        <a:graphic>
          <a:graphicData uri="http://schemas.openxmlformats.org/drawingml/2006/table">
            <a:tbl>
              <a:tblPr/>
              <a:tblGrid>
                <a:gridCol w="1905000">
                  <a:extLst>
                    <a:ext uri="{9D8B030D-6E8A-4147-A177-3AD203B41FA5}">
                      <a16:colId xmlns:a16="http://schemas.microsoft.com/office/drawing/2014/main" val="4261571954"/>
                    </a:ext>
                  </a:extLst>
                </a:gridCol>
              </a:tblGrid>
              <a:tr h="442205">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1768500963"/>
                  </a:ext>
                </a:extLst>
              </a:tr>
            </a:tbl>
          </a:graphicData>
        </a:graphic>
      </p:graphicFrame>
      <p:pic>
        <p:nvPicPr>
          <p:cNvPr id="7" name="Picture 6">
            <a:extLst>
              <a:ext uri="{FF2B5EF4-FFF2-40B4-BE49-F238E27FC236}">
                <a16:creationId xmlns:a16="http://schemas.microsoft.com/office/drawing/2014/main" id="{9140916A-4CED-0AA9-AD24-34D53B090AAA}"/>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761185" y="1992815"/>
            <a:ext cx="3786307" cy="2872370"/>
          </a:xfrm>
          <a:prstGeom prst="rect">
            <a:avLst/>
          </a:prstGeom>
        </p:spPr>
      </p:pic>
    </p:spTree>
    <p:extLst>
      <p:ext uri="{BB962C8B-B14F-4D97-AF65-F5344CB8AC3E}">
        <p14:creationId xmlns:p14="http://schemas.microsoft.com/office/powerpoint/2010/main" val="20245596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77E70-832D-606E-F973-5818B94EB1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E66089-C092-27C1-1DF9-5AAF4FFD9466}"/>
              </a:ext>
            </a:extLst>
          </p:cNvPr>
          <p:cNvSpPr>
            <a:spLocks noGrp="1"/>
          </p:cNvSpPr>
          <p:nvPr>
            <p:ph type="title"/>
          </p:nvPr>
        </p:nvSpPr>
        <p:spPr/>
        <p:txBody>
          <a:bodyPr/>
          <a:lstStyle/>
          <a:p>
            <a:r>
              <a:rPr lang="en-US" dirty="0"/>
              <a:t>Integrate: Magnetic force &amp; sports equipment</a:t>
            </a:r>
            <a:endParaRPr lang="en-AU" dirty="0"/>
          </a:p>
        </p:txBody>
      </p:sp>
      <p:sp>
        <p:nvSpPr>
          <p:cNvPr id="3" name="Content Placeholder 2">
            <a:extLst>
              <a:ext uri="{FF2B5EF4-FFF2-40B4-BE49-F238E27FC236}">
                <a16:creationId xmlns:a16="http://schemas.microsoft.com/office/drawing/2014/main" id="{30F16FBA-A485-8332-5A88-7870BC3E11BC}"/>
              </a:ext>
            </a:extLst>
          </p:cNvPr>
          <p:cNvSpPr>
            <a:spLocks noGrp="1"/>
          </p:cNvSpPr>
          <p:nvPr>
            <p:ph sz="quarter" idx="13"/>
          </p:nvPr>
        </p:nvSpPr>
        <p:spPr>
          <a:xfrm>
            <a:off x="875420" y="1502061"/>
            <a:ext cx="4365485" cy="3852000"/>
          </a:xfrm>
        </p:spPr>
        <p:txBody>
          <a:bodyPr/>
          <a:lstStyle/>
          <a:p>
            <a:pPr fontAlgn="base"/>
            <a:r>
              <a:rPr lang="en-AU" sz="2000" dirty="0"/>
              <a:t>How do magnets affect motion in sporting equipment?</a:t>
            </a:r>
          </a:p>
          <a:p>
            <a:pPr>
              <a:lnSpc>
                <a:spcPct val="114000"/>
              </a:lnSpc>
            </a:pPr>
            <a:r>
              <a:rPr lang="en-US" sz="2000" b="0" dirty="0"/>
              <a:t>Magnets inside fishing reels and exercise equipment are placed near a spinning metal </a:t>
            </a:r>
            <a:r>
              <a:rPr lang="en-US" sz="2000" b="0"/>
              <a:t>disc </a:t>
            </a:r>
            <a:r>
              <a:rPr lang="en-US" sz="2000" b="0" dirty="0"/>
              <a:t>or flywheel.</a:t>
            </a:r>
          </a:p>
          <a:p>
            <a:pPr>
              <a:lnSpc>
                <a:spcPct val="114000"/>
              </a:lnSpc>
            </a:pPr>
            <a:endParaRPr lang="en-US" sz="300" b="0" dirty="0"/>
          </a:p>
          <a:p>
            <a:pPr>
              <a:lnSpc>
                <a:spcPct val="114000"/>
              </a:lnSpc>
            </a:pPr>
            <a:r>
              <a:rPr lang="en-US" sz="2000" b="0"/>
              <a:t>The magnets create</a:t>
            </a:r>
            <a:r>
              <a:rPr lang="en-US" sz="2000" b="0" dirty="0"/>
              <a:t> resistance or “braking”.</a:t>
            </a:r>
          </a:p>
          <a:p>
            <a:pPr>
              <a:lnSpc>
                <a:spcPct val="114000"/>
              </a:lnSpc>
            </a:pPr>
            <a:endParaRPr lang="en-US" sz="300" b="0" dirty="0"/>
          </a:p>
          <a:p>
            <a:pPr>
              <a:lnSpc>
                <a:spcPct val="114000"/>
              </a:lnSpc>
            </a:pPr>
            <a:r>
              <a:rPr lang="en-US" sz="2000" b="0" dirty="0"/>
              <a:t>This slows the motion of the cast and makes the rowing stroke or pedaling harder.</a:t>
            </a:r>
          </a:p>
          <a:p>
            <a:pPr>
              <a:lnSpc>
                <a:spcPct val="114000"/>
              </a:lnSpc>
            </a:pPr>
            <a:endParaRPr lang="en-US" dirty="0"/>
          </a:p>
          <a:p>
            <a:pPr>
              <a:lnSpc>
                <a:spcPct val="114000"/>
              </a:lnSpc>
            </a:pPr>
            <a:endParaRPr lang="en-US" dirty="0"/>
          </a:p>
          <a:p>
            <a:pPr>
              <a:lnSpc>
                <a:spcPct val="114000"/>
              </a:lnSpc>
            </a:pPr>
            <a:endParaRPr lang="en-AU" b="0" dirty="0"/>
          </a:p>
        </p:txBody>
      </p:sp>
      <p:sp>
        <p:nvSpPr>
          <p:cNvPr id="4" name="Slide Number Placeholder 3">
            <a:extLst>
              <a:ext uri="{FF2B5EF4-FFF2-40B4-BE49-F238E27FC236}">
                <a16:creationId xmlns:a16="http://schemas.microsoft.com/office/drawing/2014/main" id="{ABE7508F-0F2E-4DAC-89DB-091ED0A4B6CB}"/>
              </a:ext>
            </a:extLst>
          </p:cNvPr>
          <p:cNvSpPr>
            <a:spLocks noGrp="1"/>
          </p:cNvSpPr>
          <p:nvPr>
            <p:ph type="sldNum" sz="quarter" idx="4"/>
          </p:nvPr>
        </p:nvSpPr>
        <p:spPr/>
        <p:txBody>
          <a:bodyPr/>
          <a:lstStyle/>
          <a:p>
            <a:fld id="{29D5CE74-914C-4689-99FC-1AEF49CE2B47}" type="slidenum">
              <a:rPr lang="en-AU" smtClean="0"/>
              <a:pPr/>
              <a:t>82</a:t>
            </a:fld>
            <a:endParaRPr lang="en-AU" sz="1200" dirty="0">
              <a:solidFill>
                <a:schemeClr val="bg2"/>
              </a:solidFill>
            </a:endParaRPr>
          </a:p>
        </p:txBody>
      </p:sp>
      <p:sp>
        <p:nvSpPr>
          <p:cNvPr id="5" name="Footer Placeholder 4">
            <a:extLst>
              <a:ext uri="{FF2B5EF4-FFF2-40B4-BE49-F238E27FC236}">
                <a16:creationId xmlns:a16="http://schemas.microsoft.com/office/drawing/2014/main" id="{0822B938-B7C3-2367-D3B0-8BA34EB8AA5F}"/>
              </a:ext>
            </a:extLst>
          </p:cNvPr>
          <p:cNvSpPr>
            <a:spLocks noGrp="1"/>
          </p:cNvSpPr>
          <p:nvPr>
            <p:ph type="ftr" sz="quarter" idx="14"/>
          </p:nvPr>
        </p:nvSpPr>
        <p:spPr/>
        <p:txBody>
          <a:bodyPr/>
          <a:lstStyle/>
          <a:p>
            <a:r>
              <a:rPr lang="en-AU"/>
              <a:t>scienceconnections.edu.au</a:t>
            </a:r>
            <a:endParaRPr lang="en-AU" dirty="0"/>
          </a:p>
        </p:txBody>
      </p:sp>
      <p:pic>
        <p:nvPicPr>
          <p:cNvPr id="11" name="Picture 10">
            <a:extLst>
              <a:ext uri="{FF2B5EF4-FFF2-40B4-BE49-F238E27FC236}">
                <a16:creationId xmlns:a16="http://schemas.microsoft.com/office/drawing/2014/main" id="{1E1C89FB-1204-E7EA-2B77-4FCA232B879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588777" y="1502061"/>
            <a:ext cx="2727803" cy="4235478"/>
          </a:xfrm>
          <a:prstGeom prst="rect">
            <a:avLst/>
          </a:prstGeom>
        </p:spPr>
      </p:pic>
      <p:sp>
        <p:nvSpPr>
          <p:cNvPr id="8" name="TextBox 7">
            <a:extLst>
              <a:ext uri="{FF2B5EF4-FFF2-40B4-BE49-F238E27FC236}">
                <a16:creationId xmlns:a16="http://schemas.microsoft.com/office/drawing/2014/main" id="{4F41017B-8F73-1199-963B-2CE5933254F4}"/>
              </a:ext>
            </a:extLst>
          </p:cNvPr>
          <p:cNvSpPr txBox="1"/>
          <p:nvPr/>
        </p:nvSpPr>
        <p:spPr>
          <a:xfrm>
            <a:off x="6134892" y="5773428"/>
            <a:ext cx="5177818" cy="184666"/>
          </a:xfrm>
          <a:prstGeom prst="rect">
            <a:avLst/>
          </a:prstGeom>
          <a:noFill/>
        </p:spPr>
        <p:txBody>
          <a:bodyPr wrap="square" lIns="91440" tIns="45720" rIns="91440" bIns="45720" rtlCol="0" anchor="t">
            <a:spAutoFit/>
          </a:bodyPr>
          <a:lstStyle/>
          <a:p>
            <a:pPr algn="r"/>
            <a:r>
              <a:rPr lang="en-AU" sz="600" dirty="0" err="1"/>
              <a:t>Kritchai</a:t>
            </a:r>
            <a:r>
              <a:rPr lang="en-AU" sz="600" dirty="0"/>
              <a:t> Chaibangyang via iStock , </a:t>
            </a:r>
            <a:r>
              <a:rPr lang="en-US" sz="600" dirty="0"/>
              <a:t>photography lover via </a:t>
            </a:r>
            <a:r>
              <a:rPr lang="en-US" sz="600" dirty="0" err="1"/>
              <a:t>Pexels</a:t>
            </a:r>
            <a:r>
              <a:rPr lang="en-US" sz="600" dirty="0"/>
              <a:t>, </a:t>
            </a:r>
            <a:r>
              <a:rPr lang="en-GB" sz="600" dirty="0">
                <a:solidFill>
                  <a:srgbClr val="3366CC"/>
                </a:solidFill>
                <a:latin typeface="Arial"/>
                <a:cs typeface="Arial"/>
              </a:rPr>
              <a:t>TChapman9</a:t>
            </a:r>
            <a:r>
              <a:rPr lang="en-GB" sz="600" dirty="0">
                <a:solidFill>
                  <a:srgbClr val="362B36"/>
                </a:solidFill>
                <a:latin typeface="Arial"/>
                <a:cs typeface="Arial"/>
              </a:rPr>
              <a:t>, </a:t>
            </a:r>
            <a:r>
              <a:rPr lang="en-GB" sz="600" dirty="0">
                <a:solidFill>
                  <a:srgbClr val="3366CC"/>
                </a:solidFill>
                <a:latin typeface="Arial"/>
                <a:cs typeface="Arial"/>
              </a:rPr>
              <a:t>CC BY 2.0</a:t>
            </a:r>
            <a:r>
              <a:rPr lang="en-GB" sz="600" dirty="0">
                <a:solidFill>
                  <a:srgbClr val="362B36"/>
                </a:solidFill>
                <a:latin typeface="Arial"/>
                <a:cs typeface="Arial"/>
              </a:rPr>
              <a:t>, via Wikimedia Commons</a:t>
            </a:r>
            <a:endParaRPr lang="en-GB" sz="600" dirty="0">
              <a:solidFill>
                <a:srgbClr val="3366CC"/>
              </a:solidFill>
              <a:latin typeface="Arial"/>
              <a:cs typeface="Arial"/>
            </a:endParaRPr>
          </a:p>
        </p:txBody>
      </p:sp>
      <p:graphicFrame>
        <p:nvGraphicFramePr>
          <p:cNvPr id="9" name="Table 8">
            <a:extLst>
              <a:ext uri="{FF2B5EF4-FFF2-40B4-BE49-F238E27FC236}">
                <a16:creationId xmlns:a16="http://schemas.microsoft.com/office/drawing/2014/main" id="{12629C67-639B-A831-3880-E83C17427EDF}"/>
              </a:ext>
            </a:extLst>
          </p:cNvPr>
          <p:cNvGraphicFramePr>
            <a:graphicFrameLocks noGrp="1"/>
          </p:cNvGraphicFramePr>
          <p:nvPr/>
        </p:nvGraphicFramePr>
        <p:xfrm>
          <a:off x="0" y="-1"/>
          <a:ext cx="1905000" cy="442205"/>
        </p:xfrm>
        <a:graphic>
          <a:graphicData uri="http://schemas.openxmlformats.org/drawingml/2006/table">
            <a:tbl>
              <a:tblPr/>
              <a:tblGrid>
                <a:gridCol w="1905000">
                  <a:extLst>
                    <a:ext uri="{9D8B030D-6E8A-4147-A177-3AD203B41FA5}">
                      <a16:colId xmlns:a16="http://schemas.microsoft.com/office/drawing/2014/main" val="4261571954"/>
                    </a:ext>
                  </a:extLst>
                </a:gridCol>
              </a:tblGrid>
              <a:tr h="442205">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1768500963"/>
                  </a:ext>
                </a:extLst>
              </a:tr>
            </a:tbl>
          </a:graphicData>
        </a:graphic>
      </p:graphicFrame>
      <p:pic>
        <p:nvPicPr>
          <p:cNvPr id="10" name="Picture 9">
            <a:extLst>
              <a:ext uri="{FF2B5EF4-FFF2-40B4-BE49-F238E27FC236}">
                <a16:creationId xmlns:a16="http://schemas.microsoft.com/office/drawing/2014/main" id="{33F04A5C-F1CC-FF7C-D4ED-6D6F235FD60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474089" y="1502061"/>
            <a:ext cx="2990877" cy="1982748"/>
          </a:xfrm>
          <a:prstGeom prst="rect">
            <a:avLst/>
          </a:prstGeom>
        </p:spPr>
      </p:pic>
      <p:pic>
        <p:nvPicPr>
          <p:cNvPr id="15" name="Picture 14">
            <a:extLst>
              <a:ext uri="{FF2B5EF4-FFF2-40B4-BE49-F238E27FC236}">
                <a16:creationId xmlns:a16="http://schemas.microsoft.com/office/drawing/2014/main" id="{A139E404-1485-D0B7-6FC4-3969615568BA}"/>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5487675" y="3556510"/>
            <a:ext cx="2990877" cy="2181029"/>
          </a:xfrm>
          <a:prstGeom prst="rect">
            <a:avLst/>
          </a:prstGeom>
        </p:spPr>
      </p:pic>
    </p:spTree>
    <p:extLst>
      <p:ext uri="{BB962C8B-B14F-4D97-AF65-F5344CB8AC3E}">
        <p14:creationId xmlns:p14="http://schemas.microsoft.com/office/powerpoint/2010/main" val="286896975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7CCFE-D0BF-2D55-7719-9F163BDF8C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EE6B4A-4C58-24C6-25B8-2D817868AA86}"/>
              </a:ext>
            </a:extLst>
          </p:cNvPr>
          <p:cNvSpPr>
            <a:spLocks noGrp="1"/>
          </p:cNvSpPr>
          <p:nvPr>
            <p:ph type="title"/>
          </p:nvPr>
        </p:nvSpPr>
        <p:spPr/>
        <p:txBody>
          <a:bodyPr/>
          <a:lstStyle/>
          <a:p>
            <a:r>
              <a:rPr lang="en-US"/>
              <a:t>Integrate: Magnetic force &amp; sports equipment</a:t>
            </a:r>
            <a:endParaRPr lang="en-AU"/>
          </a:p>
        </p:txBody>
      </p:sp>
      <p:sp>
        <p:nvSpPr>
          <p:cNvPr id="4" name="Slide Number Placeholder 3">
            <a:extLst>
              <a:ext uri="{FF2B5EF4-FFF2-40B4-BE49-F238E27FC236}">
                <a16:creationId xmlns:a16="http://schemas.microsoft.com/office/drawing/2014/main" id="{C121C18E-CFD9-C954-ABEE-078CF61EB82E}"/>
              </a:ext>
            </a:extLst>
          </p:cNvPr>
          <p:cNvSpPr>
            <a:spLocks noGrp="1"/>
          </p:cNvSpPr>
          <p:nvPr>
            <p:ph type="sldNum" sz="quarter" idx="4"/>
          </p:nvPr>
        </p:nvSpPr>
        <p:spPr/>
        <p:txBody>
          <a:bodyPr/>
          <a:lstStyle/>
          <a:p>
            <a:fld id="{29D5CE74-914C-4689-99FC-1AEF49CE2B47}" type="slidenum">
              <a:rPr lang="en-AU" smtClean="0"/>
              <a:pPr/>
              <a:t>83</a:t>
            </a:fld>
            <a:endParaRPr lang="en-AU" sz="1200">
              <a:solidFill>
                <a:schemeClr val="bg2"/>
              </a:solidFill>
            </a:endParaRPr>
          </a:p>
        </p:txBody>
      </p:sp>
      <p:sp>
        <p:nvSpPr>
          <p:cNvPr id="5" name="Footer Placeholder 4">
            <a:extLst>
              <a:ext uri="{FF2B5EF4-FFF2-40B4-BE49-F238E27FC236}">
                <a16:creationId xmlns:a16="http://schemas.microsoft.com/office/drawing/2014/main" id="{BB421048-3123-E198-EEB3-4BCABAC056C2}"/>
              </a:ext>
            </a:extLst>
          </p:cNvPr>
          <p:cNvSpPr>
            <a:spLocks noGrp="1"/>
          </p:cNvSpPr>
          <p:nvPr>
            <p:ph type="ftr" sz="quarter" idx="14"/>
          </p:nvPr>
        </p:nvSpPr>
        <p:spPr/>
        <p:txBody>
          <a:bodyPr/>
          <a:lstStyle/>
          <a:p>
            <a:r>
              <a:rPr lang="en-AU"/>
              <a:t>scienceconnections.edu.au</a:t>
            </a:r>
          </a:p>
        </p:txBody>
      </p:sp>
      <p:graphicFrame>
        <p:nvGraphicFramePr>
          <p:cNvPr id="9" name="Table 8">
            <a:extLst>
              <a:ext uri="{FF2B5EF4-FFF2-40B4-BE49-F238E27FC236}">
                <a16:creationId xmlns:a16="http://schemas.microsoft.com/office/drawing/2014/main" id="{095E4186-2A46-D14B-A6AB-DA6803F24EF3}"/>
              </a:ext>
            </a:extLst>
          </p:cNvPr>
          <p:cNvGraphicFramePr>
            <a:graphicFrameLocks noGrp="1"/>
          </p:cNvGraphicFramePr>
          <p:nvPr/>
        </p:nvGraphicFramePr>
        <p:xfrm>
          <a:off x="0" y="-1"/>
          <a:ext cx="1905000" cy="442205"/>
        </p:xfrm>
        <a:graphic>
          <a:graphicData uri="http://schemas.openxmlformats.org/drawingml/2006/table">
            <a:tbl>
              <a:tblPr/>
              <a:tblGrid>
                <a:gridCol w="1905000">
                  <a:extLst>
                    <a:ext uri="{9D8B030D-6E8A-4147-A177-3AD203B41FA5}">
                      <a16:colId xmlns:a16="http://schemas.microsoft.com/office/drawing/2014/main" val="4261571954"/>
                    </a:ext>
                  </a:extLst>
                </a:gridCol>
              </a:tblGrid>
              <a:tr h="442205">
                <a:tc>
                  <a:txBody>
                    <a:bodyPr/>
                    <a:lstStyle/>
                    <a:p>
                      <a:pPr algn="l" fontAlgn="b">
                        <a:buNone/>
                      </a:pPr>
                      <a:endParaRPr lang="en-GB" sz="400" b="0" i="0" u="none" strike="noStrike" dirty="0">
                        <a:solidFill>
                          <a:srgbClr val="3366CC"/>
                        </a:solidFill>
                        <a:effectLst/>
                        <a:latin typeface="Arial" panose="020B0604020202020204" pitchFamily="34" charset="0"/>
                      </a:endParaRPr>
                    </a:p>
                  </a:txBody>
                  <a:tcPr marL="5443" marR="5443" marT="5443" marB="0" anchor="b">
                    <a:lnL>
                      <a:noFill/>
                    </a:lnL>
                    <a:lnR>
                      <a:noFill/>
                    </a:lnR>
                    <a:lnT>
                      <a:noFill/>
                    </a:lnT>
                    <a:lnB>
                      <a:noFill/>
                    </a:lnB>
                    <a:noFill/>
                  </a:tcPr>
                </a:tc>
                <a:extLst>
                  <a:ext uri="{0D108BD9-81ED-4DB2-BD59-A6C34878D82A}">
                    <a16:rowId xmlns:a16="http://schemas.microsoft.com/office/drawing/2014/main" val="1768500963"/>
                  </a:ext>
                </a:extLst>
              </a:tr>
            </a:tbl>
          </a:graphicData>
        </a:graphic>
      </p:graphicFrame>
      <p:sp>
        <p:nvSpPr>
          <p:cNvPr id="47" name="TextBox 46">
            <a:extLst>
              <a:ext uri="{FF2B5EF4-FFF2-40B4-BE49-F238E27FC236}">
                <a16:creationId xmlns:a16="http://schemas.microsoft.com/office/drawing/2014/main" id="{999DF090-7319-6978-1A53-ABC12A18139E}"/>
              </a:ext>
            </a:extLst>
          </p:cNvPr>
          <p:cNvSpPr txBox="1"/>
          <p:nvPr/>
        </p:nvSpPr>
        <p:spPr>
          <a:xfrm>
            <a:off x="8453153" y="5501751"/>
            <a:ext cx="2700162" cy="276999"/>
          </a:xfrm>
          <a:prstGeom prst="rect">
            <a:avLst/>
          </a:prstGeom>
          <a:noFill/>
        </p:spPr>
        <p:txBody>
          <a:bodyPr wrap="square" lIns="91440" tIns="45720" rIns="91440" bIns="45720" rtlCol="0" anchor="t">
            <a:spAutoFit/>
          </a:bodyPr>
          <a:lstStyle/>
          <a:p>
            <a:pPr algn="r"/>
            <a:r>
              <a:rPr lang="en-AU" sz="600"/>
              <a:t>Photo by Ivan S </a:t>
            </a:r>
            <a:r>
              <a:rPr lang="en-US" sz="600"/>
              <a:t>via </a:t>
            </a:r>
            <a:r>
              <a:rPr lang="en-US" sz="600" err="1"/>
              <a:t>Pexels</a:t>
            </a:r>
            <a:r>
              <a:rPr lang="en-US" sz="600"/>
              <a:t>, </a:t>
            </a:r>
            <a:r>
              <a:rPr lang="en-GB" sz="600"/>
              <a:t>Photo by DΛVΞ GΛRCIΛ from </a:t>
            </a:r>
            <a:r>
              <a:rPr lang="en-GB" sz="600" err="1"/>
              <a:t>Pexels</a:t>
            </a:r>
            <a:r>
              <a:rPr lang="en-US" sz="600"/>
              <a:t> </a:t>
            </a:r>
            <a:endParaRPr lang="en-GB" sz="600">
              <a:solidFill>
                <a:srgbClr val="362B36"/>
              </a:solidFill>
              <a:latin typeface="Arial"/>
              <a:cs typeface="Arial"/>
            </a:endParaRPr>
          </a:p>
          <a:p>
            <a:pPr algn="r"/>
            <a:endParaRPr lang="en-GB" sz="600">
              <a:solidFill>
                <a:srgbClr val="362B36"/>
              </a:solidFill>
              <a:latin typeface="Arial" panose="020B0604020202020204" pitchFamily="34" charset="0"/>
              <a:cs typeface="Arial"/>
            </a:endParaRPr>
          </a:p>
        </p:txBody>
      </p:sp>
      <p:sp>
        <p:nvSpPr>
          <p:cNvPr id="8" name="TextBox 7">
            <a:extLst>
              <a:ext uri="{FF2B5EF4-FFF2-40B4-BE49-F238E27FC236}">
                <a16:creationId xmlns:a16="http://schemas.microsoft.com/office/drawing/2014/main" id="{AABDFCA2-58F6-8CA6-1FBC-3E860475552B}"/>
              </a:ext>
            </a:extLst>
          </p:cNvPr>
          <p:cNvSpPr txBox="1"/>
          <p:nvPr/>
        </p:nvSpPr>
        <p:spPr>
          <a:xfrm>
            <a:off x="740405" y="1517430"/>
            <a:ext cx="4095455" cy="2854884"/>
          </a:xfrm>
          <a:prstGeom prst="rect">
            <a:avLst/>
          </a:prstGeom>
          <a:noFill/>
        </p:spPr>
        <p:txBody>
          <a:bodyPr wrap="square">
            <a:spAutoFit/>
          </a:bodyPr>
          <a:lstStyle/>
          <a:p>
            <a:pPr fontAlgn="base">
              <a:lnSpc>
                <a:spcPct val="108000"/>
              </a:lnSpc>
            </a:pPr>
            <a:r>
              <a:rPr lang="en-AU" sz="2400" b="1"/>
              <a:t>Compare:</a:t>
            </a:r>
          </a:p>
          <a:p>
            <a:pPr fontAlgn="base">
              <a:lnSpc>
                <a:spcPct val="108000"/>
              </a:lnSpc>
            </a:pPr>
            <a:endParaRPr lang="en-AU" sz="2400" b="1"/>
          </a:p>
          <a:p>
            <a:pPr marL="342900" indent="-342900" fontAlgn="base">
              <a:lnSpc>
                <a:spcPct val="108000"/>
              </a:lnSpc>
              <a:buFont typeface="Wingdings" panose="05000000000000000000" pitchFamily="2" charset="2"/>
              <a:buChar char="Ø"/>
            </a:pPr>
            <a:r>
              <a:rPr lang="en-AU" sz="2400"/>
              <a:t>contact braking on road bikes and </a:t>
            </a:r>
          </a:p>
          <a:p>
            <a:pPr fontAlgn="base">
              <a:lnSpc>
                <a:spcPct val="108000"/>
              </a:lnSpc>
            </a:pPr>
            <a:endParaRPr lang="en-AU" sz="2400"/>
          </a:p>
          <a:p>
            <a:pPr marL="342900" indent="-342900" fontAlgn="base">
              <a:lnSpc>
                <a:spcPct val="108000"/>
              </a:lnSpc>
              <a:buFont typeface="Wingdings" panose="05000000000000000000" pitchFamily="2" charset="2"/>
              <a:buChar char="Ø"/>
            </a:pPr>
            <a:r>
              <a:rPr lang="en-AU" sz="2400"/>
              <a:t>magnetic braking on exercise bikes.</a:t>
            </a:r>
          </a:p>
        </p:txBody>
      </p:sp>
      <p:grpSp>
        <p:nvGrpSpPr>
          <p:cNvPr id="17" name="Group 16">
            <a:extLst>
              <a:ext uri="{FF2B5EF4-FFF2-40B4-BE49-F238E27FC236}">
                <a16:creationId xmlns:a16="http://schemas.microsoft.com/office/drawing/2014/main" id="{C6C5763F-0840-FABA-6705-CDDC00BF8FD7}"/>
              </a:ext>
            </a:extLst>
          </p:cNvPr>
          <p:cNvGrpSpPr/>
          <p:nvPr/>
        </p:nvGrpSpPr>
        <p:grpSpPr>
          <a:xfrm>
            <a:off x="5496401" y="1451508"/>
            <a:ext cx="5530714" cy="4050243"/>
            <a:chOff x="5375920" y="1501878"/>
            <a:chExt cx="5530714" cy="4050243"/>
          </a:xfrm>
        </p:grpSpPr>
        <p:pic>
          <p:nvPicPr>
            <p:cNvPr id="13" name="Picture 12">
              <a:extLst>
                <a:ext uri="{FF2B5EF4-FFF2-40B4-BE49-F238E27FC236}">
                  <a16:creationId xmlns:a16="http://schemas.microsoft.com/office/drawing/2014/main" id="{C7F480C9-1567-AB28-4EF6-805BFC1F061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375920" y="1501878"/>
              <a:ext cx="2700162" cy="4050243"/>
            </a:xfrm>
            <a:prstGeom prst="rect">
              <a:avLst/>
            </a:prstGeom>
          </p:spPr>
        </p:pic>
        <p:pic>
          <p:nvPicPr>
            <p:cNvPr id="15" name="Picture 14">
              <a:extLst>
                <a:ext uri="{FF2B5EF4-FFF2-40B4-BE49-F238E27FC236}">
                  <a16:creationId xmlns:a16="http://schemas.microsoft.com/office/drawing/2014/main" id="{FA358D96-8276-C50C-B0A1-1B41B6D8399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206473" y="1501878"/>
              <a:ext cx="2700161" cy="4050240"/>
            </a:xfrm>
            <a:prstGeom prst="rect">
              <a:avLst/>
            </a:prstGeom>
          </p:spPr>
        </p:pic>
      </p:grpSp>
    </p:spTree>
    <p:extLst>
      <p:ext uri="{BB962C8B-B14F-4D97-AF65-F5344CB8AC3E}">
        <p14:creationId xmlns:p14="http://schemas.microsoft.com/office/powerpoint/2010/main" val="108358794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7327B-6FBF-CAF4-7389-4C5A0A60E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A7DCB-6E4A-DCA4-51BE-F47FA4DCD3D4}"/>
              </a:ext>
            </a:extLst>
          </p:cNvPr>
          <p:cNvSpPr>
            <a:spLocks noGrp="1"/>
          </p:cNvSpPr>
          <p:nvPr>
            <p:ph type="title"/>
          </p:nvPr>
        </p:nvSpPr>
        <p:spPr/>
        <p:txBody>
          <a:bodyPr/>
          <a:lstStyle/>
          <a:p>
            <a:r>
              <a:rPr lang="en-AU" dirty="0"/>
              <a:t>Lesson 7</a:t>
            </a:r>
          </a:p>
        </p:txBody>
      </p:sp>
      <p:sp>
        <p:nvSpPr>
          <p:cNvPr id="3" name="Text Placeholder 2">
            <a:extLst>
              <a:ext uri="{FF2B5EF4-FFF2-40B4-BE49-F238E27FC236}">
                <a16:creationId xmlns:a16="http://schemas.microsoft.com/office/drawing/2014/main" id="{46E52413-B50E-90FB-195C-06D0A1564365}"/>
              </a:ext>
            </a:extLst>
          </p:cNvPr>
          <p:cNvSpPr>
            <a:spLocks noGrp="1"/>
          </p:cNvSpPr>
          <p:nvPr>
            <p:ph type="body" sz="quarter" idx="10"/>
          </p:nvPr>
        </p:nvSpPr>
        <p:spPr/>
        <p:txBody>
          <a:bodyPr vert="horz" lIns="0" tIns="0" rIns="0" bIns="0" rtlCol="0" anchor="t">
            <a:noAutofit/>
          </a:bodyPr>
          <a:lstStyle/>
          <a:p>
            <a:r>
              <a:rPr lang="en-US">
                <a:cs typeface="Arial"/>
              </a:rPr>
              <a:t>Designing a forces infographic</a:t>
            </a:r>
            <a:endParaRPr lang="en-AU">
              <a:cs typeface="Arial"/>
            </a:endParaRPr>
          </a:p>
        </p:txBody>
      </p:sp>
      <p:sp>
        <p:nvSpPr>
          <p:cNvPr id="5" name="Footer Placeholder 4">
            <a:extLst>
              <a:ext uri="{FF2B5EF4-FFF2-40B4-BE49-F238E27FC236}">
                <a16:creationId xmlns:a16="http://schemas.microsoft.com/office/drawing/2014/main" id="{4C28D3D3-1250-DDC3-897F-33650F66FE83}"/>
              </a:ext>
            </a:extLst>
          </p:cNvPr>
          <p:cNvSpPr>
            <a:spLocks noGrp="1"/>
          </p:cNvSpPr>
          <p:nvPr>
            <p:ph type="ftr" sz="quarter" idx="11"/>
          </p:nvPr>
        </p:nvSpPr>
        <p:spPr>
          <a:xfrm>
            <a:off x="3985527" y="6264315"/>
            <a:ext cx="4220946" cy="310740"/>
          </a:xfrm>
        </p:spPr>
        <p:txBody>
          <a:bodyPr/>
          <a:lstStyle/>
          <a:p>
            <a:r>
              <a:rPr lang="en-AU"/>
              <a:t>scienceconnections.edu.au</a:t>
            </a:r>
            <a:endParaRPr lang="en-AU" dirty="0"/>
          </a:p>
        </p:txBody>
      </p:sp>
      <p:sp>
        <p:nvSpPr>
          <p:cNvPr id="6" name="Slide Number Placeholder 5">
            <a:extLst>
              <a:ext uri="{FF2B5EF4-FFF2-40B4-BE49-F238E27FC236}">
                <a16:creationId xmlns:a16="http://schemas.microsoft.com/office/drawing/2014/main" id="{622A4957-9707-8756-C747-5BAA18F7C302}"/>
              </a:ext>
            </a:extLst>
          </p:cNvPr>
          <p:cNvSpPr>
            <a:spLocks noGrp="1"/>
          </p:cNvSpPr>
          <p:nvPr>
            <p:ph type="sldNum" sz="quarter" idx="4"/>
          </p:nvPr>
        </p:nvSpPr>
        <p:spPr/>
        <p:txBody>
          <a:bodyPr/>
          <a:lstStyle/>
          <a:p>
            <a:fld id="{29D5CE74-914C-4689-99FC-1AEF49CE2B47}" type="slidenum">
              <a:rPr lang="en-AU" smtClean="0"/>
              <a:pPr/>
              <a:t>84</a:t>
            </a:fld>
            <a:endParaRPr lang="en-AU" sz="1200" dirty="0">
              <a:solidFill>
                <a:schemeClr val="bg2"/>
              </a:solidFill>
            </a:endParaRPr>
          </a:p>
        </p:txBody>
      </p:sp>
    </p:spTree>
    <p:extLst>
      <p:ext uri="{BB962C8B-B14F-4D97-AF65-F5344CB8AC3E}">
        <p14:creationId xmlns:p14="http://schemas.microsoft.com/office/powerpoint/2010/main" val="163780794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6F886-E6D0-EE67-B25C-E925688DE4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1F51F7-2D01-B6CC-93DF-D3E3038F6BBF}"/>
              </a:ext>
            </a:extLst>
          </p:cNvPr>
          <p:cNvSpPr>
            <a:spLocks noGrp="1"/>
          </p:cNvSpPr>
          <p:nvPr>
            <p:ph type="title"/>
          </p:nvPr>
        </p:nvSpPr>
        <p:spPr>
          <a:xfrm>
            <a:off x="789935" y="711261"/>
            <a:ext cx="10616400" cy="531544"/>
          </a:xfrm>
        </p:spPr>
        <p:txBody>
          <a:bodyPr anchor="t">
            <a:normAutofit/>
          </a:bodyPr>
          <a:lstStyle/>
          <a:p>
            <a:r>
              <a:rPr lang="en-US" dirty="0"/>
              <a:t>Activity: Play </a:t>
            </a:r>
            <a:r>
              <a:rPr lang="en-US" i="1" dirty="0"/>
              <a:t>Buroinjin (</a:t>
            </a:r>
            <a:r>
              <a:rPr lang="en-US" dirty="0"/>
              <a:t>bur-</a:t>
            </a:r>
            <a:r>
              <a:rPr lang="en-US" dirty="0" err="1"/>
              <a:t>oin</a:t>
            </a:r>
            <a:r>
              <a:rPr lang="en-US" dirty="0"/>
              <a:t>-</a:t>
            </a:r>
            <a:r>
              <a:rPr lang="en-US" dirty="0" err="1"/>
              <a:t>jin</a:t>
            </a:r>
            <a:r>
              <a:rPr lang="en-US" i="1" dirty="0"/>
              <a:t>)</a:t>
            </a:r>
            <a:endParaRPr lang="en-AU" i="1" dirty="0"/>
          </a:p>
        </p:txBody>
      </p:sp>
      <p:sp>
        <p:nvSpPr>
          <p:cNvPr id="3" name="Content Placeholder 2">
            <a:extLst>
              <a:ext uri="{FF2B5EF4-FFF2-40B4-BE49-F238E27FC236}">
                <a16:creationId xmlns:a16="http://schemas.microsoft.com/office/drawing/2014/main" id="{4C138B7C-9B4B-8FC0-C8B6-20129C6EF179}"/>
              </a:ext>
            </a:extLst>
          </p:cNvPr>
          <p:cNvSpPr>
            <a:spLocks noGrp="1"/>
          </p:cNvSpPr>
          <p:nvPr>
            <p:ph sz="quarter" idx="13"/>
          </p:nvPr>
        </p:nvSpPr>
        <p:spPr>
          <a:xfrm>
            <a:off x="799461" y="1448779"/>
            <a:ext cx="10606874" cy="4697959"/>
          </a:xfrm>
        </p:spPr>
        <p:txBody>
          <a:bodyPr>
            <a:normAutofit fontScale="85000" lnSpcReduction="10000"/>
          </a:bodyPr>
          <a:lstStyle/>
          <a:p>
            <a:pPr marL="457200" lvl="0" indent="-457200">
              <a:lnSpc>
                <a:spcPct val="120000"/>
              </a:lnSpc>
              <a:buFont typeface="+mj-lt"/>
              <a:buAutoNum type="arabicPeriod"/>
            </a:pPr>
            <a:r>
              <a:rPr lang="en-AU" sz="2000" b="0"/>
              <a:t>Select two </a:t>
            </a:r>
            <a:r>
              <a:rPr lang="en-AU" sz="2000" b="0" dirty="0"/>
              <a:t>teams of players.</a:t>
            </a:r>
          </a:p>
          <a:p>
            <a:pPr marL="457200" lvl="0" indent="-457200">
              <a:lnSpc>
                <a:spcPct val="120000"/>
              </a:lnSpc>
              <a:buFont typeface="+mj-lt"/>
              <a:buAutoNum type="arabicPeriod"/>
            </a:pPr>
            <a:r>
              <a:rPr lang="en-AU" sz="2000" b="0" dirty="0"/>
              <a:t>Begin the game by throwing the </a:t>
            </a:r>
            <a:r>
              <a:rPr lang="en-AU" sz="2000" b="0" i="1" dirty="0" err="1"/>
              <a:t>buroinjin</a:t>
            </a:r>
            <a:r>
              <a:rPr lang="en-AU" sz="2000" b="0" i="1" dirty="0"/>
              <a:t> (</a:t>
            </a:r>
            <a:r>
              <a:rPr lang="en-AU" sz="2000" b="0" dirty="0"/>
              <a:t>a size 2 or 3 soccer ball)</a:t>
            </a:r>
            <a:r>
              <a:rPr lang="en-AU" sz="2000" b="0" i="1" dirty="0"/>
              <a:t> </a:t>
            </a:r>
            <a:r>
              <a:rPr lang="en-AU" sz="2000" b="0" dirty="0"/>
              <a:t>into the air in the middle of the playing area. </a:t>
            </a:r>
          </a:p>
          <a:p>
            <a:pPr marL="457200" lvl="0" indent="-457200">
              <a:lnSpc>
                <a:spcPct val="120000"/>
              </a:lnSpc>
              <a:buFont typeface="+mj-lt"/>
              <a:buAutoNum type="arabicPeriod"/>
            </a:pPr>
            <a:r>
              <a:rPr lang="en-AU" sz="2000" b="0" dirty="0"/>
              <a:t>The player that catches the ball should try to run over a line at the other end of the field without being touched by the opposing team. The </a:t>
            </a:r>
            <a:r>
              <a:rPr lang="en-AU" sz="2000" b="0" i="1" dirty="0" err="1"/>
              <a:t>buroinjin</a:t>
            </a:r>
            <a:r>
              <a:rPr lang="en-AU" sz="2000" b="0" dirty="0"/>
              <a:t> may be thrown to another player, but it cannot be hit with the fist or kicked. There are no player positions or offside, and the </a:t>
            </a:r>
            <a:r>
              <a:rPr lang="en-AU" sz="2000" b="0" i="1" dirty="0" err="1"/>
              <a:t>buroinjin</a:t>
            </a:r>
            <a:r>
              <a:rPr lang="en-AU" sz="2000" b="0" dirty="0"/>
              <a:t> can be thrown in any direction.</a:t>
            </a:r>
          </a:p>
          <a:p>
            <a:pPr marL="457200" lvl="0" indent="-457200">
              <a:lnSpc>
                <a:spcPct val="120000"/>
              </a:lnSpc>
              <a:buFont typeface="+mj-lt"/>
              <a:buAutoNum type="arabicPeriod"/>
            </a:pPr>
            <a:r>
              <a:rPr lang="en-AU" sz="2000" b="0" dirty="0"/>
              <a:t>The game does not stop if a player drops the </a:t>
            </a:r>
            <a:r>
              <a:rPr lang="en-AU" sz="2000" b="0" i="1" dirty="0" err="1"/>
              <a:t>buroinjin</a:t>
            </a:r>
            <a:r>
              <a:rPr lang="en-AU" sz="2000" b="0" dirty="0"/>
              <a:t>. Players must bend over and pick it up (they should not dive on the ball).</a:t>
            </a:r>
          </a:p>
          <a:p>
            <a:pPr marL="457200" lvl="0" indent="-457200">
              <a:lnSpc>
                <a:spcPct val="120000"/>
              </a:lnSpc>
              <a:buFont typeface="+mj-lt"/>
              <a:buAutoNum type="arabicPeriod"/>
            </a:pPr>
            <a:r>
              <a:rPr lang="en-AU" sz="2000" b="0" dirty="0"/>
              <a:t>If a player with the </a:t>
            </a:r>
            <a:r>
              <a:rPr lang="en-AU" sz="2000" b="0" i="1" dirty="0" err="1"/>
              <a:t>buroinjin</a:t>
            </a:r>
            <a:r>
              <a:rPr lang="en-AU" sz="2000" b="0" dirty="0"/>
              <a:t> is touched by a member of the opposing team, the ball should be thrown up (at least 2-3 metres in the air) by that player so the game can continue. The player who was touched may not catch the </a:t>
            </a:r>
            <a:r>
              <a:rPr lang="en-AU" sz="2000" b="0" i="1" dirty="0" err="1"/>
              <a:t>buroinjin</a:t>
            </a:r>
            <a:r>
              <a:rPr lang="en-AU" sz="2000" b="0" dirty="0"/>
              <a:t>.</a:t>
            </a:r>
          </a:p>
          <a:p>
            <a:pPr marL="457200" lvl="0" indent="-457200">
              <a:lnSpc>
                <a:spcPct val="120000"/>
              </a:lnSpc>
              <a:buFont typeface="+mj-lt"/>
              <a:buAutoNum type="arabicPeriod"/>
            </a:pPr>
            <a:r>
              <a:rPr lang="en-AU" sz="2000" b="0" dirty="0"/>
              <a:t>Possession changes through infringements such as intercepts, a player deliberately playing the </a:t>
            </a:r>
            <a:r>
              <a:rPr lang="en-AU" sz="2000" b="0" i="1" dirty="0" err="1"/>
              <a:t>buroinjin</a:t>
            </a:r>
            <a:r>
              <a:rPr lang="en-AU" sz="2000" b="0" dirty="0"/>
              <a:t> into another player, a player running out, and holding or obstructing an opponent.</a:t>
            </a:r>
          </a:p>
          <a:p>
            <a:pPr marL="457200" indent="-457200">
              <a:lnSpc>
                <a:spcPct val="120000"/>
              </a:lnSpc>
              <a:buFont typeface="+mj-lt"/>
              <a:buAutoNum type="arabicPeriod"/>
            </a:pPr>
            <a:r>
              <a:rPr lang="en-AU" sz="2000" b="0" dirty="0"/>
              <a:t>If a player carries the </a:t>
            </a:r>
            <a:r>
              <a:rPr lang="en-AU" sz="2000" b="0" i="1" dirty="0" err="1"/>
              <a:t>buroinjin</a:t>
            </a:r>
            <a:r>
              <a:rPr lang="en-AU" sz="2000" b="0" dirty="0"/>
              <a:t> past the score line, one point is scored. The game is then restarted.</a:t>
            </a:r>
          </a:p>
        </p:txBody>
      </p:sp>
      <p:sp>
        <p:nvSpPr>
          <p:cNvPr id="5" name="Slide Number Placeholder 4">
            <a:extLst>
              <a:ext uri="{FF2B5EF4-FFF2-40B4-BE49-F238E27FC236}">
                <a16:creationId xmlns:a16="http://schemas.microsoft.com/office/drawing/2014/main" id="{3A197776-415E-8378-01C5-218F98527BC8}"/>
              </a:ext>
            </a:extLst>
          </p:cNvPr>
          <p:cNvSpPr>
            <a:spLocks noGrp="1"/>
          </p:cNvSpPr>
          <p:nvPr>
            <p:ph type="sldNum" sz="quarter" idx="4"/>
          </p:nvPr>
        </p:nvSpPr>
        <p:spPr>
          <a:xfrm>
            <a:off x="10686511" y="6259585"/>
            <a:ext cx="719824" cy="310740"/>
          </a:xfrm>
        </p:spPr>
        <p:txBody>
          <a:bodyPr anchor="ctr">
            <a:normAutofit/>
          </a:bodyPr>
          <a:lstStyle/>
          <a:p>
            <a:pPr>
              <a:spcAft>
                <a:spcPts val="600"/>
              </a:spcAft>
            </a:pPr>
            <a:fld id="{29D5CE74-914C-4689-99FC-1AEF49CE2B47}" type="slidenum">
              <a:rPr lang="en-AU" smtClean="0"/>
              <a:pPr>
                <a:spcAft>
                  <a:spcPts val="600"/>
                </a:spcAft>
              </a:pPr>
              <a:t>85</a:t>
            </a:fld>
            <a:endParaRPr lang="en-AU"/>
          </a:p>
        </p:txBody>
      </p:sp>
      <p:sp>
        <p:nvSpPr>
          <p:cNvPr id="6" name="Footer Placeholder 5">
            <a:extLst>
              <a:ext uri="{FF2B5EF4-FFF2-40B4-BE49-F238E27FC236}">
                <a16:creationId xmlns:a16="http://schemas.microsoft.com/office/drawing/2014/main" id="{817FF80F-7A58-8881-F690-5B75C0AD0EEF}"/>
              </a:ext>
            </a:extLst>
          </p:cNvPr>
          <p:cNvSpPr>
            <a:spLocks noGrp="1"/>
          </p:cNvSpPr>
          <p:nvPr>
            <p:ph type="ftr" sz="quarter" idx="15"/>
          </p:nvPr>
        </p:nvSpPr>
        <p:spPr>
          <a:xfrm>
            <a:off x="3985527" y="6264315"/>
            <a:ext cx="4220946" cy="310740"/>
          </a:xfrm>
        </p:spPr>
        <p:txBody>
          <a:bodyPr anchor="ctr">
            <a:normAutofit/>
          </a:bodyPr>
          <a:lstStyle/>
          <a:p>
            <a:pPr>
              <a:spcAft>
                <a:spcPts val="600"/>
              </a:spcAft>
            </a:pPr>
            <a:r>
              <a:rPr lang="en-AU" dirty="0"/>
              <a:t>scienceconnections.edu.au</a:t>
            </a:r>
          </a:p>
        </p:txBody>
      </p:sp>
    </p:spTree>
    <p:extLst>
      <p:ext uri="{BB962C8B-B14F-4D97-AF65-F5344CB8AC3E}">
        <p14:creationId xmlns:p14="http://schemas.microsoft.com/office/powerpoint/2010/main" val="3997080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DA129-B3A3-24CB-3084-A38AABAF91BC}"/>
              </a:ext>
            </a:extLst>
          </p:cNvPr>
          <p:cNvSpPr>
            <a:spLocks noGrp="1"/>
          </p:cNvSpPr>
          <p:nvPr>
            <p:ph type="title"/>
          </p:nvPr>
        </p:nvSpPr>
        <p:spPr/>
        <p:txBody>
          <a:bodyPr/>
          <a:lstStyle/>
          <a:p>
            <a:r>
              <a:rPr lang="en-US" dirty="0"/>
              <a:t>Yarning circle</a:t>
            </a:r>
            <a:endParaRPr lang="en-AU" dirty="0"/>
          </a:p>
        </p:txBody>
      </p:sp>
      <p:sp>
        <p:nvSpPr>
          <p:cNvPr id="5" name="Slide Number Placeholder 4">
            <a:extLst>
              <a:ext uri="{FF2B5EF4-FFF2-40B4-BE49-F238E27FC236}">
                <a16:creationId xmlns:a16="http://schemas.microsoft.com/office/drawing/2014/main" id="{55211041-F6CC-3A5F-F3D7-EBE8E72FA1D1}"/>
              </a:ext>
            </a:extLst>
          </p:cNvPr>
          <p:cNvSpPr>
            <a:spLocks noGrp="1"/>
          </p:cNvSpPr>
          <p:nvPr>
            <p:ph type="sldNum" sz="quarter" idx="4"/>
          </p:nvPr>
        </p:nvSpPr>
        <p:spPr/>
        <p:txBody>
          <a:bodyPr/>
          <a:lstStyle/>
          <a:p>
            <a:fld id="{29D5CE74-914C-4689-99FC-1AEF49CE2B47}" type="slidenum">
              <a:rPr lang="en-AU" smtClean="0"/>
              <a:pPr/>
              <a:t>86</a:t>
            </a:fld>
            <a:endParaRPr lang="en-AU" sz="1200" dirty="0">
              <a:solidFill>
                <a:schemeClr val="bg2"/>
              </a:solidFill>
            </a:endParaRPr>
          </a:p>
        </p:txBody>
      </p:sp>
      <p:sp>
        <p:nvSpPr>
          <p:cNvPr id="6" name="Footer Placeholder 5">
            <a:extLst>
              <a:ext uri="{FF2B5EF4-FFF2-40B4-BE49-F238E27FC236}">
                <a16:creationId xmlns:a16="http://schemas.microsoft.com/office/drawing/2014/main" id="{ECC759E2-4144-955D-6D8A-7C0311CDFD3E}"/>
              </a:ext>
            </a:extLst>
          </p:cNvPr>
          <p:cNvSpPr>
            <a:spLocks noGrp="1"/>
          </p:cNvSpPr>
          <p:nvPr>
            <p:ph type="ftr" sz="quarter" idx="15"/>
          </p:nvPr>
        </p:nvSpPr>
        <p:spPr/>
        <p:txBody>
          <a:bodyPr/>
          <a:lstStyle/>
          <a:p>
            <a:r>
              <a:rPr lang="en-AU"/>
              <a:t>scienceconnections.edu.au</a:t>
            </a:r>
            <a:endParaRPr lang="en-AU" dirty="0"/>
          </a:p>
        </p:txBody>
      </p:sp>
      <p:pic>
        <p:nvPicPr>
          <p:cNvPr id="8" name="Picture 7">
            <a:extLst>
              <a:ext uri="{FF2B5EF4-FFF2-40B4-BE49-F238E27FC236}">
                <a16:creationId xmlns:a16="http://schemas.microsoft.com/office/drawing/2014/main" id="{AEA2C81F-FB55-F4F4-026F-AE1CAA12CD0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03410" y="1960266"/>
            <a:ext cx="4500500" cy="3001697"/>
          </a:xfrm>
          <a:prstGeom prst="rect">
            <a:avLst/>
          </a:prstGeom>
        </p:spPr>
      </p:pic>
      <p:sp>
        <p:nvSpPr>
          <p:cNvPr id="3" name="TextBox 2">
            <a:extLst>
              <a:ext uri="{FF2B5EF4-FFF2-40B4-BE49-F238E27FC236}">
                <a16:creationId xmlns:a16="http://schemas.microsoft.com/office/drawing/2014/main" id="{54B1293D-0301-BA26-4BF8-D60A3E311795}"/>
              </a:ext>
            </a:extLst>
          </p:cNvPr>
          <p:cNvSpPr txBox="1"/>
          <p:nvPr/>
        </p:nvSpPr>
        <p:spPr>
          <a:xfrm>
            <a:off x="7564447" y="5168655"/>
            <a:ext cx="3839463" cy="184666"/>
          </a:xfrm>
          <a:prstGeom prst="rect">
            <a:avLst/>
          </a:prstGeom>
          <a:noFill/>
        </p:spPr>
        <p:txBody>
          <a:bodyPr wrap="square" lIns="91440" tIns="45720" rIns="91440" bIns="45720" rtlCol="0" anchor="t">
            <a:spAutoFit/>
          </a:bodyPr>
          <a:lstStyle/>
          <a:p>
            <a:pPr algn="r"/>
            <a:r>
              <a:rPr lang="en-US" sz="600" dirty="0"/>
              <a:t>University of Canberra's Yarning circle. Present</a:t>
            </a:r>
            <a:r>
              <a:rPr lang="en-US" sz="600">
                <a:ea typeface="+mn-lt"/>
                <a:cs typeface="+mn-lt"/>
              </a:rPr>
              <a:t> on Ngunnawal community</a:t>
            </a:r>
            <a:r>
              <a:rPr lang="en-US" sz="600"/>
              <a:t> land</a:t>
            </a:r>
            <a:endParaRPr lang="en-US"/>
          </a:p>
        </p:txBody>
      </p:sp>
      <p:sp>
        <p:nvSpPr>
          <p:cNvPr id="4" name="TextBox 3">
            <a:extLst>
              <a:ext uri="{FF2B5EF4-FFF2-40B4-BE49-F238E27FC236}">
                <a16:creationId xmlns:a16="http://schemas.microsoft.com/office/drawing/2014/main" id="{B43AD5CC-7FEE-B049-3DE0-1F2A463967E9}"/>
              </a:ext>
            </a:extLst>
          </p:cNvPr>
          <p:cNvSpPr txBox="1"/>
          <p:nvPr/>
        </p:nvSpPr>
        <p:spPr>
          <a:xfrm>
            <a:off x="965430" y="1491075"/>
            <a:ext cx="5715636" cy="4548938"/>
          </a:xfrm>
          <a:prstGeom prst="rect">
            <a:avLst/>
          </a:prstGeom>
          <a:noFill/>
        </p:spPr>
        <p:txBody>
          <a:bodyPr wrap="square" rtlCol="0">
            <a:spAutoFit/>
          </a:bodyPr>
          <a:lstStyle/>
          <a:p>
            <a:pPr>
              <a:lnSpc>
                <a:spcPct val="114000"/>
              </a:lnSpc>
            </a:pPr>
            <a:r>
              <a:rPr lang="en-AU" sz="2000" dirty="0"/>
              <a:t>A</a:t>
            </a:r>
            <a:r>
              <a:rPr lang="en-AU" sz="2000" b="1" dirty="0"/>
              <a:t> yarning circle</a:t>
            </a:r>
            <a:r>
              <a:rPr lang="en-AU" sz="2000" dirty="0"/>
              <a:t> is </a:t>
            </a:r>
            <a:r>
              <a:rPr lang="en-US" sz="2000" dirty="0"/>
              <a:t>a traditional, collaborative method of conversation used to learn, share knowledge, build respectful relationships, and pass down cultural knowledge.</a:t>
            </a:r>
            <a:endParaRPr lang="en-AU" sz="2000" dirty="0"/>
          </a:p>
          <a:p>
            <a:pPr>
              <a:lnSpc>
                <a:spcPct val="114000"/>
              </a:lnSpc>
            </a:pPr>
            <a:endParaRPr lang="en-AU" sz="2000" dirty="0"/>
          </a:p>
          <a:p>
            <a:pPr>
              <a:lnSpc>
                <a:spcPct val="114000"/>
              </a:lnSpc>
            </a:pPr>
            <a:r>
              <a:rPr lang="en-AU" sz="2000" dirty="0"/>
              <a:t>A </a:t>
            </a:r>
            <a:r>
              <a:rPr lang="en-AU" sz="2000" b="1" dirty="0"/>
              <a:t>yarning circle</a:t>
            </a:r>
            <a:r>
              <a:rPr lang="en-AU" sz="2000" dirty="0"/>
              <a:t> is a method of knowledge exchange that embodies the oral traditions of storytelling in First Nations cultures. </a:t>
            </a:r>
          </a:p>
          <a:p>
            <a:pPr>
              <a:lnSpc>
                <a:spcPct val="114000"/>
              </a:lnSpc>
            </a:pPr>
            <a:endParaRPr lang="en-AU" sz="2000" dirty="0"/>
          </a:p>
          <a:p>
            <a:pPr>
              <a:lnSpc>
                <a:spcPct val="114000"/>
              </a:lnSpc>
            </a:pPr>
            <a:r>
              <a:rPr lang="en-AU" sz="2000" b="1" dirty="0"/>
              <a:t>Yarning circles</a:t>
            </a:r>
            <a:r>
              <a:rPr lang="en-AU" sz="2000" dirty="0"/>
              <a:t> </a:t>
            </a:r>
            <a:r>
              <a:rPr lang="en-US" sz="2000" dirty="0"/>
              <a:t>invite everybody to participate on equal standing, learn as a collective of people with different ideas and experiences</a:t>
            </a:r>
            <a:r>
              <a:rPr lang="en-US" sz="1600" dirty="0"/>
              <a:t>.</a:t>
            </a:r>
            <a:endParaRPr lang="en-AU" sz="1600" dirty="0"/>
          </a:p>
          <a:p>
            <a:endParaRPr lang="en-AU" sz="1600" dirty="0"/>
          </a:p>
        </p:txBody>
      </p:sp>
    </p:spTree>
    <p:extLst>
      <p:ext uri="{BB962C8B-B14F-4D97-AF65-F5344CB8AC3E}">
        <p14:creationId xmlns:p14="http://schemas.microsoft.com/office/powerpoint/2010/main" val="148359682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83311-796E-14EE-8369-1C1C250E04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76FF1A-AE69-A7FE-4DD1-759C4A28995F}"/>
              </a:ext>
            </a:extLst>
          </p:cNvPr>
          <p:cNvSpPr>
            <a:spLocks noGrp="1"/>
          </p:cNvSpPr>
          <p:nvPr>
            <p:ph type="title"/>
          </p:nvPr>
        </p:nvSpPr>
        <p:spPr/>
        <p:txBody>
          <a:bodyPr/>
          <a:lstStyle/>
          <a:p>
            <a:r>
              <a:rPr lang="en-US" dirty="0"/>
              <a:t>Evaluating infographics</a:t>
            </a:r>
            <a:endParaRPr lang="en-AU" dirty="0"/>
          </a:p>
        </p:txBody>
      </p:sp>
      <p:sp>
        <p:nvSpPr>
          <p:cNvPr id="5" name="Slide Number Placeholder 4">
            <a:extLst>
              <a:ext uri="{FF2B5EF4-FFF2-40B4-BE49-F238E27FC236}">
                <a16:creationId xmlns:a16="http://schemas.microsoft.com/office/drawing/2014/main" id="{0EB2BCA3-B84C-7211-1849-00964B7BAE08}"/>
              </a:ext>
            </a:extLst>
          </p:cNvPr>
          <p:cNvSpPr>
            <a:spLocks noGrp="1"/>
          </p:cNvSpPr>
          <p:nvPr>
            <p:ph type="sldNum" sz="quarter" idx="4"/>
          </p:nvPr>
        </p:nvSpPr>
        <p:spPr/>
        <p:txBody>
          <a:bodyPr/>
          <a:lstStyle/>
          <a:p>
            <a:fld id="{29D5CE74-914C-4689-99FC-1AEF49CE2B47}" type="slidenum">
              <a:rPr lang="en-AU" smtClean="0"/>
              <a:pPr/>
              <a:t>87</a:t>
            </a:fld>
            <a:endParaRPr lang="en-AU" sz="1200" dirty="0">
              <a:solidFill>
                <a:schemeClr val="bg2"/>
              </a:solidFill>
            </a:endParaRPr>
          </a:p>
        </p:txBody>
      </p:sp>
      <p:sp>
        <p:nvSpPr>
          <p:cNvPr id="6" name="Footer Placeholder 5">
            <a:extLst>
              <a:ext uri="{FF2B5EF4-FFF2-40B4-BE49-F238E27FC236}">
                <a16:creationId xmlns:a16="http://schemas.microsoft.com/office/drawing/2014/main" id="{E39A1957-A321-75DF-A262-60CD978711E3}"/>
              </a:ext>
            </a:extLst>
          </p:cNvPr>
          <p:cNvSpPr>
            <a:spLocks noGrp="1"/>
          </p:cNvSpPr>
          <p:nvPr>
            <p:ph type="ftr" sz="quarter" idx="15"/>
          </p:nvPr>
        </p:nvSpPr>
        <p:spPr/>
        <p:txBody>
          <a:bodyPr/>
          <a:lstStyle/>
          <a:p>
            <a:r>
              <a:rPr lang="en-AU"/>
              <a:t>scienceconnections.edu.au</a:t>
            </a:r>
            <a:endParaRPr lang="en-AU" dirty="0"/>
          </a:p>
        </p:txBody>
      </p:sp>
      <p:pic>
        <p:nvPicPr>
          <p:cNvPr id="9" name="Picture 8">
            <a:extLst>
              <a:ext uri="{FF2B5EF4-FFF2-40B4-BE49-F238E27FC236}">
                <a16:creationId xmlns:a16="http://schemas.microsoft.com/office/drawing/2014/main" id="{EDC49E0D-1D5C-2686-AE8B-5D647830880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15546" y="1487347"/>
            <a:ext cx="8160907" cy="4590510"/>
          </a:xfrm>
          <a:prstGeom prst="rect">
            <a:avLst/>
          </a:prstGeom>
        </p:spPr>
      </p:pic>
    </p:spTree>
    <p:extLst>
      <p:ext uri="{BB962C8B-B14F-4D97-AF65-F5344CB8AC3E}">
        <p14:creationId xmlns:p14="http://schemas.microsoft.com/office/powerpoint/2010/main" val="319435842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BBADA-9797-FBAB-CE3F-1C235AF3B4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187565-AC3D-21F3-1006-149AC0075049}"/>
              </a:ext>
            </a:extLst>
          </p:cNvPr>
          <p:cNvSpPr>
            <a:spLocks noGrp="1"/>
          </p:cNvSpPr>
          <p:nvPr>
            <p:ph type="title"/>
          </p:nvPr>
        </p:nvSpPr>
        <p:spPr/>
        <p:txBody>
          <a:bodyPr/>
          <a:lstStyle/>
          <a:p>
            <a:r>
              <a:rPr lang="en-US" dirty="0"/>
              <a:t>Infographic design</a:t>
            </a:r>
            <a:endParaRPr lang="en-AU" dirty="0"/>
          </a:p>
        </p:txBody>
      </p:sp>
      <p:sp>
        <p:nvSpPr>
          <p:cNvPr id="5" name="Slide Number Placeholder 4">
            <a:extLst>
              <a:ext uri="{FF2B5EF4-FFF2-40B4-BE49-F238E27FC236}">
                <a16:creationId xmlns:a16="http://schemas.microsoft.com/office/drawing/2014/main" id="{E4C4D348-A37E-A8A4-31C2-8FAA712D57EB}"/>
              </a:ext>
            </a:extLst>
          </p:cNvPr>
          <p:cNvSpPr>
            <a:spLocks noGrp="1"/>
          </p:cNvSpPr>
          <p:nvPr>
            <p:ph type="sldNum" sz="quarter" idx="4"/>
          </p:nvPr>
        </p:nvSpPr>
        <p:spPr/>
        <p:txBody>
          <a:bodyPr/>
          <a:lstStyle/>
          <a:p>
            <a:fld id="{29D5CE74-914C-4689-99FC-1AEF49CE2B47}" type="slidenum">
              <a:rPr lang="en-AU" smtClean="0"/>
              <a:pPr/>
              <a:t>88</a:t>
            </a:fld>
            <a:endParaRPr lang="en-AU" sz="1200" dirty="0">
              <a:solidFill>
                <a:schemeClr val="bg2"/>
              </a:solidFill>
            </a:endParaRPr>
          </a:p>
        </p:txBody>
      </p:sp>
      <p:sp>
        <p:nvSpPr>
          <p:cNvPr id="6" name="Footer Placeholder 5">
            <a:extLst>
              <a:ext uri="{FF2B5EF4-FFF2-40B4-BE49-F238E27FC236}">
                <a16:creationId xmlns:a16="http://schemas.microsoft.com/office/drawing/2014/main" id="{646A49C1-FB35-D464-1163-7652DD8DB5F1}"/>
              </a:ext>
            </a:extLst>
          </p:cNvPr>
          <p:cNvSpPr>
            <a:spLocks noGrp="1"/>
          </p:cNvSpPr>
          <p:nvPr>
            <p:ph type="ftr" sz="quarter" idx="15"/>
          </p:nvPr>
        </p:nvSpPr>
        <p:spPr/>
        <p:txBody>
          <a:bodyPr/>
          <a:lstStyle/>
          <a:p>
            <a:r>
              <a:rPr lang="en-AU"/>
              <a:t>scienceconnections.edu.au</a:t>
            </a:r>
            <a:endParaRPr lang="en-AU" dirty="0"/>
          </a:p>
        </p:txBody>
      </p:sp>
      <p:sp>
        <p:nvSpPr>
          <p:cNvPr id="4" name="TextBox 3">
            <a:extLst>
              <a:ext uri="{FF2B5EF4-FFF2-40B4-BE49-F238E27FC236}">
                <a16:creationId xmlns:a16="http://schemas.microsoft.com/office/drawing/2014/main" id="{0A2980B6-E94D-7E53-82A7-6ED0A91EC6DC}"/>
              </a:ext>
            </a:extLst>
          </p:cNvPr>
          <p:cNvSpPr txBox="1"/>
          <p:nvPr/>
        </p:nvSpPr>
        <p:spPr>
          <a:xfrm>
            <a:off x="875420" y="1459230"/>
            <a:ext cx="10756195" cy="4154984"/>
          </a:xfrm>
          <a:prstGeom prst="rect">
            <a:avLst/>
          </a:prstGeom>
          <a:noFill/>
        </p:spPr>
        <p:txBody>
          <a:bodyPr wrap="square" rtlCol="0">
            <a:spAutoFit/>
          </a:bodyPr>
          <a:lstStyle/>
          <a:p>
            <a:r>
              <a:rPr lang="en-US" sz="2200" b="1" dirty="0"/>
              <a:t>Ideate</a:t>
            </a:r>
          </a:p>
          <a:p>
            <a:pPr marL="342900" indent="-342900">
              <a:buFont typeface="Arial" panose="020B0604020202020204" pitchFamily="34" charset="0"/>
              <a:buChar char="•"/>
            </a:pPr>
            <a:r>
              <a:rPr lang="en-US" sz="2200" dirty="0"/>
              <a:t>Brainstorm ideas for the infographic. Include all ideas.</a:t>
            </a:r>
          </a:p>
          <a:p>
            <a:pPr marL="342900" indent="-342900">
              <a:buFont typeface="Arial" panose="020B0604020202020204" pitchFamily="34" charset="0"/>
              <a:buChar char="•"/>
            </a:pPr>
            <a:r>
              <a:rPr lang="en-US" sz="2200" dirty="0"/>
              <a:t>Group ideas into categories (e.g. move, speed up, slow down, change direction).</a:t>
            </a:r>
            <a:endParaRPr lang="en-AU" sz="800" dirty="0"/>
          </a:p>
          <a:p>
            <a:endParaRPr lang="en-US" sz="2200" b="1" dirty="0"/>
          </a:p>
          <a:p>
            <a:r>
              <a:rPr lang="en-US" sz="2200" b="1" dirty="0"/>
              <a:t>Design</a:t>
            </a:r>
          </a:p>
          <a:p>
            <a:pPr marL="342900" indent="-342900">
              <a:buFont typeface="Arial" panose="020B0604020202020204" pitchFamily="34" charset="0"/>
              <a:buChar char="•"/>
            </a:pPr>
            <a:r>
              <a:rPr lang="en-US" sz="2200" dirty="0"/>
              <a:t>Identify the purpose and audience.</a:t>
            </a:r>
          </a:p>
          <a:p>
            <a:pPr marL="342900" indent="-342900">
              <a:buFont typeface="Arial" panose="020B0604020202020204" pitchFamily="34" charset="0"/>
              <a:buChar char="•"/>
            </a:pPr>
            <a:r>
              <a:rPr lang="en-US" sz="2200" dirty="0"/>
              <a:t>Select the most important forces and motion information.</a:t>
            </a:r>
          </a:p>
          <a:p>
            <a:pPr marL="342900" indent="-342900">
              <a:buFont typeface="Arial" panose="020B0604020202020204" pitchFamily="34" charset="0"/>
              <a:buChar char="•"/>
            </a:pPr>
            <a:r>
              <a:rPr lang="en-US" sz="2200" dirty="0"/>
              <a:t>Choose an infographic style that suits your time and resources</a:t>
            </a:r>
            <a:r>
              <a:rPr lang="en-US" sz="2200"/>
              <a:t> </a:t>
            </a:r>
            <a:r>
              <a:rPr lang="en-AU" sz="2200" dirty="0"/>
              <a:t>available.</a:t>
            </a:r>
          </a:p>
          <a:p>
            <a:endParaRPr lang="en-AU" sz="2200" dirty="0"/>
          </a:p>
          <a:p>
            <a:r>
              <a:rPr lang="en-AU" sz="2200" b="1" dirty="0"/>
              <a:t>Communicate</a:t>
            </a:r>
          </a:p>
          <a:p>
            <a:pPr marL="342900" indent="-342900">
              <a:buFont typeface="Arial" panose="020B0604020202020204" pitchFamily="34" charset="0"/>
              <a:buChar char="•"/>
            </a:pPr>
            <a:r>
              <a:rPr lang="en-US" sz="2200" dirty="0"/>
              <a:t>Share your infographic in a </a:t>
            </a:r>
            <a:r>
              <a:rPr lang="en-US" sz="2200"/>
              <a:t>gallery walk</a:t>
            </a:r>
            <a:r>
              <a:rPr lang="en-US" sz="2200" dirty="0"/>
              <a:t>.</a:t>
            </a:r>
          </a:p>
          <a:p>
            <a:pPr marL="342900" indent="-342900">
              <a:buFont typeface="Arial" panose="020B0604020202020204" pitchFamily="34" charset="0"/>
              <a:buChar char="•"/>
            </a:pPr>
            <a:r>
              <a:rPr lang="en-US" sz="2200" dirty="0"/>
              <a:t>Gather feedback from peers.</a:t>
            </a:r>
            <a:endParaRPr lang="en-AU" sz="2200" dirty="0"/>
          </a:p>
        </p:txBody>
      </p:sp>
    </p:spTree>
    <p:extLst>
      <p:ext uri="{BB962C8B-B14F-4D97-AF65-F5344CB8AC3E}">
        <p14:creationId xmlns:p14="http://schemas.microsoft.com/office/powerpoint/2010/main" val="2716367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7E51D-8312-6632-0FF4-404A5DFA5B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967995-3AAE-2352-AA38-A11801AAC6D8}"/>
              </a:ext>
            </a:extLst>
          </p:cNvPr>
          <p:cNvSpPr>
            <a:spLocks noGrp="1"/>
          </p:cNvSpPr>
          <p:nvPr>
            <p:ph type="title"/>
          </p:nvPr>
        </p:nvSpPr>
        <p:spPr/>
        <p:txBody>
          <a:bodyPr/>
          <a:lstStyle/>
          <a:p>
            <a:r>
              <a:rPr lang="en-AU" dirty="0"/>
              <a:t>Activity: Find the forces</a:t>
            </a:r>
          </a:p>
        </p:txBody>
      </p:sp>
      <p:sp>
        <p:nvSpPr>
          <p:cNvPr id="3" name="Content Placeholder 2">
            <a:extLst>
              <a:ext uri="{FF2B5EF4-FFF2-40B4-BE49-F238E27FC236}">
                <a16:creationId xmlns:a16="http://schemas.microsoft.com/office/drawing/2014/main" id="{F9FE2D6D-FB64-D71F-8721-0A04B61563FA}"/>
              </a:ext>
            </a:extLst>
          </p:cNvPr>
          <p:cNvSpPr>
            <a:spLocks noGrp="1"/>
          </p:cNvSpPr>
          <p:nvPr>
            <p:ph sz="quarter" idx="13"/>
          </p:nvPr>
        </p:nvSpPr>
        <p:spPr>
          <a:xfrm>
            <a:off x="912936" y="1534365"/>
            <a:ext cx="4090458" cy="3852000"/>
          </a:xfrm>
        </p:spPr>
        <p:txBody>
          <a:bodyPr vert="horz" lIns="0" tIns="0" rIns="0" bIns="0" rtlCol="0" anchor="t">
            <a:noAutofit/>
          </a:bodyPr>
          <a:lstStyle/>
          <a:p>
            <a:r>
              <a:rPr lang="en-US" sz="2400" b="0" dirty="0">
                <a:cs typeface="Arial"/>
              </a:rPr>
              <a:t>Identify and record the force/s shown in five sports or physical activities on the poster.</a:t>
            </a:r>
            <a:endParaRPr lang="en-AU" sz="2400" b="0" dirty="0"/>
          </a:p>
          <a:p>
            <a:endParaRPr lang="en-AU" sz="2400" b="0" dirty="0"/>
          </a:p>
          <a:p>
            <a:r>
              <a:rPr lang="en-AU" sz="2400" b="0" dirty="0">
                <a:cs typeface="Arial"/>
              </a:rPr>
              <a:t>Write a sentence/s using three terms from the word bank. </a:t>
            </a:r>
          </a:p>
        </p:txBody>
      </p:sp>
      <p:sp>
        <p:nvSpPr>
          <p:cNvPr id="4" name="Footer Placeholder 3">
            <a:extLst>
              <a:ext uri="{FF2B5EF4-FFF2-40B4-BE49-F238E27FC236}">
                <a16:creationId xmlns:a16="http://schemas.microsoft.com/office/drawing/2014/main" id="{9C145AEA-43CE-8EB4-2389-B7390FBFD493}"/>
              </a:ext>
            </a:extLst>
          </p:cNvPr>
          <p:cNvSpPr>
            <a:spLocks noGrp="1"/>
          </p:cNvSpPr>
          <p:nvPr>
            <p:ph type="ftr" sz="quarter" idx="16"/>
          </p:nvPr>
        </p:nvSpPr>
        <p:spPr>
          <a:xfrm>
            <a:off x="3985527" y="6264315"/>
            <a:ext cx="4220946" cy="310740"/>
          </a:xfrm>
        </p:spPr>
        <p:txBody>
          <a:bodyPr/>
          <a:lstStyle/>
          <a:p>
            <a:r>
              <a:rPr lang="en-AU"/>
              <a:t>scienceconnections.edu.au</a:t>
            </a:r>
            <a:endParaRPr lang="en-AU" dirty="0"/>
          </a:p>
        </p:txBody>
      </p:sp>
      <p:sp>
        <p:nvSpPr>
          <p:cNvPr id="6" name="Slide Number Placeholder 5">
            <a:extLst>
              <a:ext uri="{FF2B5EF4-FFF2-40B4-BE49-F238E27FC236}">
                <a16:creationId xmlns:a16="http://schemas.microsoft.com/office/drawing/2014/main" id="{DD991018-C0E4-BD42-1215-03C909F300E2}"/>
              </a:ext>
            </a:extLst>
          </p:cNvPr>
          <p:cNvSpPr>
            <a:spLocks noGrp="1"/>
          </p:cNvSpPr>
          <p:nvPr>
            <p:ph type="sldNum" sz="quarter" idx="4"/>
          </p:nvPr>
        </p:nvSpPr>
        <p:spPr/>
        <p:txBody>
          <a:bodyPr/>
          <a:lstStyle/>
          <a:p>
            <a:fld id="{29D5CE74-914C-4689-99FC-1AEF49CE2B47}" type="slidenum">
              <a:rPr lang="en-AU" smtClean="0"/>
              <a:pPr/>
              <a:t>9</a:t>
            </a:fld>
            <a:endParaRPr lang="en-AU" sz="1200" dirty="0">
              <a:solidFill>
                <a:schemeClr val="bg2"/>
              </a:solidFill>
            </a:endParaRPr>
          </a:p>
        </p:txBody>
      </p:sp>
      <p:pic>
        <p:nvPicPr>
          <p:cNvPr id="7" name="Picture 6">
            <a:extLst>
              <a:ext uri="{FF2B5EF4-FFF2-40B4-BE49-F238E27FC236}">
                <a16:creationId xmlns:a16="http://schemas.microsoft.com/office/drawing/2014/main" id="{244A845D-C87B-77C3-C12A-E76BEA3CEC95}"/>
              </a:ext>
            </a:extLst>
          </p:cNvPr>
          <p:cNvPicPr>
            <a:picLocks noChangeAspect="1"/>
          </p:cNvPicPr>
          <p:nvPr/>
        </p:nvPicPr>
        <p:blipFill>
          <a:blip r:embed="rId3"/>
          <a:stretch>
            <a:fillRect/>
          </a:stretch>
        </p:blipFill>
        <p:spPr>
          <a:xfrm>
            <a:off x="5536615" y="1534365"/>
            <a:ext cx="5857809" cy="4167270"/>
          </a:xfrm>
          <a:prstGeom prst="rect">
            <a:avLst/>
          </a:prstGeom>
        </p:spPr>
      </p:pic>
    </p:spTree>
    <p:extLst>
      <p:ext uri="{BB962C8B-B14F-4D97-AF65-F5344CB8AC3E}">
        <p14:creationId xmlns:p14="http://schemas.microsoft.com/office/powerpoint/2010/main" val="1773035143"/>
      </p:ext>
    </p:extLst>
  </p:cSld>
  <p:clrMapOvr>
    <a:masterClrMapping/>
  </p:clrMapOvr>
</p:sld>
</file>

<file path=ppt/theme/theme1.xml><?xml version="1.0" encoding="utf-8"?>
<a:theme xmlns:a="http://schemas.openxmlformats.org/drawingml/2006/main" name="Science Connections">
  <a:themeElements>
    <a:clrScheme name="Science Connections">
      <a:dk1>
        <a:srgbClr val="000000"/>
      </a:dk1>
      <a:lt1>
        <a:sysClr val="window" lastClr="FFFFFF"/>
      </a:lt1>
      <a:dk2>
        <a:srgbClr val="000000"/>
      </a:dk2>
      <a:lt2>
        <a:srgbClr val="57B591"/>
      </a:lt2>
      <a:accent1>
        <a:srgbClr val="57B591"/>
      </a:accent1>
      <a:accent2>
        <a:srgbClr val="F5B841"/>
      </a:accent2>
      <a:accent3>
        <a:srgbClr val="DBD7D2"/>
      </a:accent3>
      <a:accent4>
        <a:srgbClr val="EDFFF5"/>
      </a:accent4>
      <a:accent5>
        <a:srgbClr val="70EB99"/>
      </a:accent5>
      <a:accent6>
        <a:srgbClr val="009C29"/>
      </a:accent6>
      <a:hlink>
        <a:srgbClr val="57B591"/>
      </a:hlink>
      <a:folHlink>
        <a:srgbClr val="DBD7D2"/>
      </a:folHlink>
    </a:clrScheme>
    <a:fontScheme name="AAS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6E6E6"/>
        </a:solidFill>
        <a:ln>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aster_PrimaryConnections.potx" id="{BFA3A78A-8AA7-48AE-ADC7-0012BD805B80}" vid="{5A752D87-3FD6-46C9-9469-717731FF18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5220</Words>
  <Application>Microsoft Office PowerPoint</Application>
  <PresentationFormat>Widescreen</PresentationFormat>
  <Paragraphs>731</Paragraphs>
  <Slides>88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88</vt:i4>
      </vt:variant>
    </vt:vector>
  </HeadingPairs>
  <TitlesOfParts>
    <vt:vector size="94" baseType="lpstr">
      <vt:lpstr>Arial</vt:lpstr>
      <vt:lpstr>Calibri</vt:lpstr>
      <vt:lpstr>Courier New</vt:lpstr>
      <vt:lpstr>Symbol</vt:lpstr>
      <vt:lpstr>Wingdings</vt:lpstr>
      <vt:lpstr>Science Connections</vt:lpstr>
      <vt:lpstr>Science Connections</vt:lpstr>
      <vt:lpstr>Lesson 1</vt:lpstr>
      <vt:lpstr>Activity: Forces in sport</vt:lpstr>
      <vt:lpstr>Activity: Play Koolchee (‘kool-chee’)</vt:lpstr>
      <vt:lpstr>What is important?</vt:lpstr>
      <vt:lpstr>What are forces?</vt:lpstr>
      <vt:lpstr>What forces?</vt:lpstr>
      <vt:lpstr>What forces?</vt:lpstr>
      <vt:lpstr>Activity: Find the forces</vt:lpstr>
      <vt:lpstr>Lesson 2</vt:lpstr>
      <vt:lpstr>How can we describe forces?</vt:lpstr>
      <vt:lpstr>What happens when forces act in different directions?   Why?</vt:lpstr>
      <vt:lpstr>The different directions of forces in sport</vt:lpstr>
      <vt:lpstr>Investigate: Forces in different directions</vt:lpstr>
      <vt:lpstr>Optional: What happens when forces act in the same direction?   Why?</vt:lpstr>
      <vt:lpstr>Optional Investigate: Forces in the same direction</vt:lpstr>
      <vt:lpstr>Integrate: Forces in different directions</vt:lpstr>
      <vt:lpstr>Integrate: Forces in different directions</vt:lpstr>
      <vt:lpstr>Optional Integrate: Forces in the same direction</vt:lpstr>
      <vt:lpstr>Net force simulation</vt:lpstr>
      <vt:lpstr>Integrate: Forces in sport</vt:lpstr>
      <vt:lpstr>Integrate: Forces in sport</vt:lpstr>
      <vt:lpstr>Lesson 3</vt:lpstr>
      <vt:lpstr>Does mass affect motion?</vt:lpstr>
      <vt:lpstr>Does mass affect motion?</vt:lpstr>
      <vt:lpstr>Activity: Play Woggabaliri (“wog-gab-a-lir-i”) </vt:lpstr>
      <vt:lpstr>What happens to the speed of an object if its mass is increased?</vt:lpstr>
      <vt:lpstr>Does mass affect motion?</vt:lpstr>
      <vt:lpstr>Does mass affect motion?</vt:lpstr>
      <vt:lpstr>Does mass affect motion? Making a model</vt:lpstr>
      <vt:lpstr>Does mass affect motion: Making a model</vt:lpstr>
      <vt:lpstr>Does mass affect motion: Making a model</vt:lpstr>
      <vt:lpstr>Does mass affect motion: Making predictions</vt:lpstr>
      <vt:lpstr>Does mass affect motion?</vt:lpstr>
      <vt:lpstr>Integrate: Mass and motion in physical activities</vt:lpstr>
      <vt:lpstr>Lesson 4</vt:lpstr>
      <vt:lpstr>Does force affect motion?</vt:lpstr>
      <vt:lpstr>Activity: Play Gorri (“gor-ri”)</vt:lpstr>
      <vt:lpstr>How does increasing force affect motion?</vt:lpstr>
      <vt:lpstr>Investigate: Measuring force</vt:lpstr>
      <vt:lpstr>Investigate: Setting up a Newton scale</vt:lpstr>
      <vt:lpstr>What happens to the distance an object travels if more force is applied?</vt:lpstr>
      <vt:lpstr>Investigate: Force and motion</vt:lpstr>
      <vt:lpstr>Integrate: Force and motion</vt:lpstr>
      <vt:lpstr>Integrate: Force and sports</vt:lpstr>
      <vt:lpstr>Integrate: Force and sports</vt:lpstr>
      <vt:lpstr>Lesson 5</vt:lpstr>
      <vt:lpstr>Re-orient</vt:lpstr>
      <vt:lpstr>Surfaces in sport</vt:lpstr>
      <vt:lpstr>Answering a “Why?” question</vt:lpstr>
      <vt:lpstr>Why are surfaces important in sport?</vt:lpstr>
      <vt:lpstr>Why are surfaces important in sport or physical activities?</vt:lpstr>
      <vt:lpstr>Friction</vt:lpstr>
      <vt:lpstr>Investigate: Types of surface &amp; friction</vt:lpstr>
      <vt:lpstr>Integrate: Types of surface &amp; friction</vt:lpstr>
      <vt:lpstr>Integrate: Frictional forces &amp; surfaces</vt:lpstr>
      <vt:lpstr>Integrate: Frictional forces &amp; surfaces</vt:lpstr>
      <vt:lpstr>Integrate: Frictional forces &amp; surfaces</vt:lpstr>
      <vt:lpstr>Integrate: Frictional forces &amp; surfaces</vt:lpstr>
      <vt:lpstr>Lesson 6</vt:lpstr>
      <vt:lpstr>Re-orient</vt:lpstr>
      <vt:lpstr>Controlling the curve</vt:lpstr>
      <vt:lpstr>How does gravitational force affect motion?</vt:lpstr>
      <vt:lpstr>Controlling the curve</vt:lpstr>
      <vt:lpstr>Investigate: Marble on ramp activity</vt:lpstr>
      <vt:lpstr>Investigate: Marble on ramp activity</vt:lpstr>
      <vt:lpstr>Investigate: Marble on ramp activity</vt:lpstr>
      <vt:lpstr>Investigate: Marble on ramp activity</vt:lpstr>
      <vt:lpstr>Investigate: Marble on ramp activity</vt:lpstr>
      <vt:lpstr>Investigate: Marble on ramp activity</vt:lpstr>
      <vt:lpstr>Integrate: Marble on ramp activity</vt:lpstr>
      <vt:lpstr>Integrate: Controlling the curve</vt:lpstr>
      <vt:lpstr>Lesson 6A</vt:lpstr>
      <vt:lpstr>Recall</vt:lpstr>
      <vt:lpstr>Question</vt:lpstr>
      <vt:lpstr>How do magnets affect the motion of sporting equipment? </vt:lpstr>
      <vt:lpstr>Investigate: Magnetic force</vt:lpstr>
      <vt:lpstr>Integrate: Magnetic force</vt:lpstr>
      <vt:lpstr>Investigate: Magnetic force</vt:lpstr>
      <vt:lpstr>Investigate: Magnetic force</vt:lpstr>
      <vt:lpstr>Integrate: Magnetic force</vt:lpstr>
      <vt:lpstr>Integrate: Magnetic force &amp; sports equipment</vt:lpstr>
      <vt:lpstr>Integrate: Magnetic force &amp; sports equipment</vt:lpstr>
      <vt:lpstr>Lesson 7</vt:lpstr>
      <vt:lpstr>Activity: Play Buroinjin (bur-oin-jin)</vt:lpstr>
      <vt:lpstr>Yarning circle</vt:lpstr>
      <vt:lpstr>Evaluating infographics</vt:lpstr>
      <vt:lpstr>Infographic design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2026-08-06T07:13:54Z</dcterms:created>
  <dcterms:modified xsi:type="dcterms:W3CDTF">2026-08-17T06:16:16Z</dcterms:modified>
  <cp:category/>
</cp:coreProperties>
</file>