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41130059ae474ffa" Type="http://schemas.microsoft.com/office/2006/relationships/ui/extensibility" Target="NUL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298" r:id="rId6"/>
    <p:sldId id="287" r:id="rId7"/>
    <p:sldId id="305" r:id="rId8"/>
    <p:sldId id="302" r:id="rId9"/>
    <p:sldId id="310" r:id="rId10"/>
    <p:sldId id="303" r:id="rId11"/>
    <p:sldId id="304" r:id="rId12"/>
    <p:sldId id="306" r:id="rId13"/>
    <p:sldId id="301" r:id="rId14"/>
    <p:sldId id="307" r:id="rId15"/>
    <p:sldId id="308" r:id="rId16"/>
    <p:sldId id="309" r:id="rId17"/>
    <p:sldId id="311" r:id="rId18"/>
    <p:sldId id="317" r:id="rId19"/>
    <p:sldId id="312" r:id="rId20"/>
    <p:sldId id="313" r:id="rId21"/>
    <p:sldId id="318" r:id="rId22"/>
    <p:sldId id="314" r:id="rId23"/>
    <p:sldId id="319" r:id="rId24"/>
    <p:sldId id="315" r:id="rId25"/>
    <p:sldId id="320" r:id="rId26"/>
    <p:sldId id="316" r:id="rId27"/>
    <p:sldId id="324" r:id="rId28"/>
    <p:sldId id="321" r:id="rId29"/>
    <p:sldId id="325" r:id="rId30"/>
    <p:sldId id="323" r:id="rId31"/>
    <p:sldId id="322" r:id="rId32"/>
    <p:sldId id="332" r:id="rId33"/>
    <p:sldId id="326" r:id="rId34"/>
    <p:sldId id="327" r:id="rId35"/>
    <p:sldId id="333" r:id="rId36"/>
    <p:sldId id="328" r:id="rId37"/>
    <p:sldId id="329" r:id="rId38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48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3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6EE94F-5D29-4B76-ECC4-FD610FB45E92}" name="Helen Silvester" initials="" userId="S::helen.silvester@science.org.au::da68abde-7576-4abd-acb5-296b410689ea" providerId="AD"/>
  <p188:author id="{03AF915E-A308-6A7F-7EB4-2D9A9CC5A266}" name="Ruqiyah" initials="RP" userId="Ruqiya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D"/>
    <a:srgbClr val="FFE9CC"/>
    <a:srgbClr val="DEF1CC"/>
    <a:srgbClr val="E2E2E2"/>
    <a:srgbClr val="4F4C37"/>
    <a:srgbClr val="1E497D"/>
    <a:srgbClr val="8F999E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F9EFF-13A0-4559-9E8A-E65B19CDFDF3}" v="2" dt="2025-02-06T00:30:26.705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360"/>
      </p:cViewPr>
      <p:guideLst>
        <p:guide orient="horz" pos="601"/>
        <p:guide orient="horz" pos="4048"/>
        <p:guide orient="horz" pos="1009"/>
        <p:guide orient="horz" pos="3748"/>
        <p:guide pos="7493"/>
        <p:guide pos="6448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ilvester" userId="S::helen.silvester@science.org.au::da68abde-7576-4abd-acb5-296b410689ea" providerId="AD" clId="Web-{66887AE1-4694-A59E-829D-E3FA8498CA56}"/>
    <pc:docChg chg="modSld">
      <pc:chgData name="Helen Silvester" userId="S::helen.silvester@science.org.au::da68abde-7576-4abd-acb5-296b410689ea" providerId="AD" clId="Web-{66887AE1-4694-A59E-829D-E3FA8498CA56}" dt="2025-01-31T06:00:35.282" v="3"/>
      <pc:docMkLst>
        <pc:docMk/>
      </pc:docMkLst>
      <pc:sldChg chg="addSp delSp modSp">
        <pc:chgData name="Helen Silvester" userId="S::helen.silvester@science.org.au::da68abde-7576-4abd-acb5-296b410689ea" providerId="AD" clId="Web-{66887AE1-4694-A59E-829D-E3FA8498CA56}" dt="2025-01-31T06:00:35.282" v="3"/>
        <pc:sldMkLst>
          <pc:docMk/>
          <pc:sldMk cId="753927401" sldId="321"/>
        </pc:sldMkLst>
      </pc:sldChg>
    </pc:docChg>
  </pc:docChgLst>
  <pc:docChgLst>
    <pc:chgData name="Ruqiyah Patel" userId="65f3e0e3-a0d5-4f81-a1c4-fec6b7d22b91" providerId="ADAL" clId="{770F9EFF-13A0-4559-9E8A-E65B19CDFDF3}"/>
    <pc:docChg chg="undo redo custSel modSld">
      <pc:chgData name="Ruqiyah Patel" userId="65f3e0e3-a0d5-4f81-a1c4-fec6b7d22b91" providerId="ADAL" clId="{770F9EFF-13A0-4559-9E8A-E65B19CDFDF3}" dt="2025-02-06T03:06:16.736" v="43" actId="6549"/>
      <pc:docMkLst>
        <pc:docMk/>
      </pc:docMkLst>
      <pc:sldChg chg="modSp mod">
        <pc:chgData name="Ruqiyah Patel" userId="65f3e0e3-a0d5-4f81-a1c4-fec6b7d22b91" providerId="ADAL" clId="{770F9EFF-13A0-4559-9E8A-E65B19CDFDF3}" dt="2025-02-05T06:38:33.874" v="11" actId="6549"/>
        <pc:sldMkLst>
          <pc:docMk/>
          <pc:sldMk cId="563959280" sldId="301"/>
        </pc:sldMkLst>
        <pc:spChg chg="mod">
          <ac:chgData name="Ruqiyah Patel" userId="65f3e0e3-a0d5-4f81-a1c4-fec6b7d22b91" providerId="ADAL" clId="{770F9EFF-13A0-4559-9E8A-E65B19CDFDF3}" dt="2025-02-05T06:38:33.874" v="11" actId="6549"/>
          <ac:spMkLst>
            <pc:docMk/>
            <pc:sldMk cId="563959280" sldId="301"/>
            <ac:spMk id="6" creationId="{F7AE9416-8FBA-16FA-4A48-A48483FAB469}"/>
          </ac:spMkLst>
        </pc:spChg>
      </pc:sldChg>
      <pc:sldChg chg="modSp mod">
        <pc:chgData name="Ruqiyah Patel" userId="65f3e0e3-a0d5-4f81-a1c4-fec6b7d22b91" providerId="ADAL" clId="{770F9EFF-13A0-4559-9E8A-E65B19CDFDF3}" dt="2025-02-05T05:21:19.743" v="9"/>
        <pc:sldMkLst>
          <pc:docMk/>
          <pc:sldMk cId="2510468739" sldId="305"/>
        </pc:sldMkLst>
        <pc:spChg chg="mod">
          <ac:chgData name="Ruqiyah Patel" userId="65f3e0e3-a0d5-4f81-a1c4-fec6b7d22b91" providerId="ADAL" clId="{770F9EFF-13A0-4559-9E8A-E65B19CDFDF3}" dt="2025-02-05T05:21:19.743" v="9"/>
          <ac:spMkLst>
            <pc:docMk/>
            <pc:sldMk cId="2510468739" sldId="305"/>
            <ac:spMk id="7" creationId="{300B4638-BA35-BA79-03F2-8A4CE629609A}"/>
          </ac:spMkLst>
        </pc:spChg>
      </pc:sldChg>
      <pc:sldChg chg="modSp mod">
        <pc:chgData name="Ruqiyah Patel" userId="65f3e0e3-a0d5-4f81-a1c4-fec6b7d22b91" providerId="ADAL" clId="{770F9EFF-13A0-4559-9E8A-E65B19CDFDF3}" dt="2025-02-05T23:27:36.587" v="23" actId="20577"/>
        <pc:sldMkLst>
          <pc:docMk/>
          <pc:sldMk cId="687339760" sldId="311"/>
        </pc:sldMkLst>
        <pc:spChg chg="mod">
          <ac:chgData name="Ruqiyah Patel" userId="65f3e0e3-a0d5-4f81-a1c4-fec6b7d22b91" providerId="ADAL" clId="{770F9EFF-13A0-4559-9E8A-E65B19CDFDF3}" dt="2025-02-05T23:27:36.587" v="23" actId="20577"/>
          <ac:spMkLst>
            <pc:docMk/>
            <pc:sldMk cId="687339760" sldId="311"/>
            <ac:spMk id="3" creationId="{780DE6D1-4055-EECD-2848-FE3521A77E0E}"/>
          </ac:spMkLst>
        </pc:spChg>
      </pc:sldChg>
      <pc:sldChg chg="modSp mod">
        <pc:chgData name="Ruqiyah Patel" userId="65f3e0e3-a0d5-4f81-a1c4-fec6b7d22b91" providerId="ADAL" clId="{770F9EFF-13A0-4559-9E8A-E65B19CDFDF3}" dt="2025-02-06T00:10:00.208" v="28" actId="20577"/>
        <pc:sldMkLst>
          <pc:docMk/>
          <pc:sldMk cId="3806236241" sldId="314"/>
        </pc:sldMkLst>
        <pc:spChg chg="mod">
          <ac:chgData name="Ruqiyah Patel" userId="65f3e0e3-a0d5-4f81-a1c4-fec6b7d22b91" providerId="ADAL" clId="{770F9EFF-13A0-4559-9E8A-E65B19CDFDF3}" dt="2025-02-06T00:10:00.208" v="28" actId="20577"/>
          <ac:spMkLst>
            <pc:docMk/>
            <pc:sldMk cId="3806236241" sldId="314"/>
            <ac:spMk id="13" creationId="{F3F199AC-C375-3065-78BE-189CB7D507EE}"/>
          </ac:spMkLst>
        </pc:spChg>
      </pc:sldChg>
      <pc:sldChg chg="modSp">
        <pc:chgData name="Ruqiyah Patel" userId="65f3e0e3-a0d5-4f81-a1c4-fec6b7d22b91" providerId="ADAL" clId="{770F9EFF-13A0-4559-9E8A-E65B19CDFDF3}" dt="2025-02-06T00:30:26.705" v="41" actId="20577"/>
        <pc:sldMkLst>
          <pc:docMk/>
          <pc:sldMk cId="1704913558" sldId="315"/>
        </pc:sldMkLst>
        <pc:graphicFrameChg chg="mod">
          <ac:chgData name="Ruqiyah Patel" userId="65f3e0e3-a0d5-4f81-a1c4-fec6b7d22b91" providerId="ADAL" clId="{770F9EFF-13A0-4559-9E8A-E65B19CDFDF3}" dt="2025-02-06T00:30:26.705" v="41" actId="20577"/>
          <ac:graphicFrameMkLst>
            <pc:docMk/>
            <pc:sldMk cId="1704913558" sldId="315"/>
            <ac:graphicFrameMk id="6" creationId="{37C1467B-A3EF-F90E-EF16-07F9BF7264F2}"/>
          </ac:graphicFrameMkLst>
        </pc:graphicFrameChg>
      </pc:sldChg>
      <pc:sldChg chg="modSp mod">
        <pc:chgData name="Ruqiyah Patel" userId="65f3e0e3-a0d5-4f81-a1c4-fec6b7d22b91" providerId="ADAL" clId="{770F9EFF-13A0-4559-9E8A-E65B19CDFDF3}" dt="2025-02-06T00:26:21.587" v="39" actId="20577"/>
        <pc:sldMkLst>
          <pc:docMk/>
          <pc:sldMk cId="3710927679" sldId="319"/>
        </pc:sldMkLst>
        <pc:spChg chg="mod">
          <ac:chgData name="Ruqiyah Patel" userId="65f3e0e3-a0d5-4f81-a1c4-fec6b7d22b91" providerId="ADAL" clId="{770F9EFF-13A0-4559-9E8A-E65B19CDFDF3}" dt="2025-02-06T00:26:21.587" v="39" actId="20577"/>
          <ac:spMkLst>
            <pc:docMk/>
            <pc:sldMk cId="3710927679" sldId="319"/>
            <ac:spMk id="3" creationId="{36094DED-498B-56D2-5834-0EB2113CFB6C}"/>
          </ac:spMkLst>
        </pc:spChg>
        <pc:picChg chg="mod">
          <ac:chgData name="Ruqiyah Patel" userId="65f3e0e3-a0d5-4f81-a1c4-fec6b7d22b91" providerId="ADAL" clId="{770F9EFF-13A0-4559-9E8A-E65B19CDFDF3}" dt="2025-02-06T00:16:01.219" v="33" actId="14826"/>
          <ac:picMkLst>
            <pc:docMk/>
            <pc:sldMk cId="3710927679" sldId="319"/>
            <ac:picMk id="8" creationId="{A0ECDC8B-5E60-6912-D802-64D9C72C33F5}"/>
          </ac:picMkLst>
        </pc:picChg>
      </pc:sldChg>
      <pc:sldChg chg="modSp mod">
        <pc:chgData name="Ruqiyah Patel" userId="65f3e0e3-a0d5-4f81-a1c4-fec6b7d22b91" providerId="ADAL" clId="{770F9EFF-13A0-4559-9E8A-E65B19CDFDF3}" dt="2025-02-06T03:06:16.736" v="43" actId="6549"/>
        <pc:sldMkLst>
          <pc:docMk/>
          <pc:sldMk cId="3421982653" sldId="327"/>
        </pc:sldMkLst>
        <pc:spChg chg="mod">
          <ac:chgData name="Ruqiyah Patel" userId="65f3e0e3-a0d5-4f81-a1c4-fec6b7d22b91" providerId="ADAL" clId="{770F9EFF-13A0-4559-9E8A-E65B19CDFDF3}" dt="2025-02-06T03:06:16.736" v="43" actId="6549"/>
          <ac:spMkLst>
            <pc:docMk/>
            <pc:sldMk cId="3421982653" sldId="327"/>
            <ac:spMk id="3" creationId="{E00E05B7-2B12-E782-30DC-BFF791AD8695}"/>
          </ac:spMkLst>
        </pc:spChg>
      </pc:sldChg>
    </pc:docChg>
  </pc:docChgLst>
  <pc:docChgLst>
    <pc:chgData name="Helen Silvester" userId="S::helen.silvester@science.org.au::da68abde-7576-4abd-acb5-296b410689ea" providerId="AD" clId="Web-{872F1F81-38C2-A9D4-DBCD-92C7E78688AD}"/>
    <pc:docChg chg="modSld">
      <pc:chgData name="Helen Silvester" userId="S::helen.silvester@science.org.au::da68abde-7576-4abd-acb5-296b410689ea" providerId="AD" clId="Web-{872F1F81-38C2-A9D4-DBCD-92C7E78688AD}" dt="2025-02-06T04:06:38.534" v="5" actId="20577"/>
      <pc:docMkLst>
        <pc:docMk/>
      </pc:docMkLst>
      <pc:sldChg chg="modSp modCm">
        <pc:chgData name="Helen Silvester" userId="S::helen.silvester@science.org.au::da68abde-7576-4abd-acb5-296b410689ea" providerId="AD" clId="Web-{872F1F81-38C2-A9D4-DBCD-92C7E78688AD}" dt="2025-02-06T04:06:38.534" v="5" actId="20577"/>
        <pc:sldMkLst>
          <pc:docMk/>
          <pc:sldMk cId="397691685" sldId="320"/>
        </pc:sldMkLst>
        <pc:spChg chg="mod">
          <ac:chgData name="Helen Silvester" userId="S::helen.silvester@science.org.au::da68abde-7576-4abd-acb5-296b410689ea" providerId="AD" clId="Web-{872F1F81-38C2-A9D4-DBCD-92C7E78688AD}" dt="2025-02-06T04:06:38.534" v="5" actId="20577"/>
          <ac:spMkLst>
            <pc:docMk/>
            <pc:sldMk cId="397691685" sldId="320"/>
            <ac:spMk id="4" creationId="{1A8F318E-EB36-60B4-9303-9C3E65E940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len Silvester" userId="S::helen.silvester@science.org.au::da68abde-7576-4abd-acb5-296b410689ea" providerId="AD" clId="Web-{872F1F81-38C2-A9D4-DBCD-92C7E78688AD}" dt="2025-02-06T04:06:26.861" v="4" actId="20577"/>
              <pc2:cmMkLst xmlns:pc2="http://schemas.microsoft.com/office/powerpoint/2019/9/main/command">
                <pc:docMk/>
                <pc:sldMk cId="397691685" sldId="320"/>
                <pc2:cmMk id="{867F0651-B681-4A71-8114-F4FBC83A004E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usacademyofscience.sharepoint.com/Shared%20Documents/Education/Education%20Sharepoint/Science/Science%20Connections/Plants%20for%20Space/Student%20resource%20sheets/Edible%20plant%20Student%20Data%20Re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AU"/>
              <a:t>Percentage of a plant that is edible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4'!$B$1</c:f>
              <c:strCache>
                <c:ptCount val="1"/>
                <c:pt idx="0">
                  <c:v>Mass of whole plant (grams)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'Data 4'!$A$2:$A$13</c:f>
              <c:strCache>
                <c:ptCount val="12"/>
                <c:pt idx="0">
                  <c:v>poppy</c:v>
                </c:pt>
                <c:pt idx="1">
                  <c:v>garlic</c:v>
                </c:pt>
                <c:pt idx="2">
                  <c:v>sunflower</c:v>
                </c:pt>
                <c:pt idx="3">
                  <c:v>peanut</c:v>
                </c:pt>
                <c:pt idx="4">
                  <c:v>kale</c:v>
                </c:pt>
                <c:pt idx="5">
                  <c:v>soybean</c:v>
                </c:pt>
                <c:pt idx="6">
                  <c:v>spinach</c:v>
                </c:pt>
                <c:pt idx="7">
                  <c:v>barley</c:v>
                </c:pt>
                <c:pt idx="8">
                  <c:v>sweet potato</c:v>
                </c:pt>
                <c:pt idx="9">
                  <c:v>wheat</c:v>
                </c:pt>
                <c:pt idx="10">
                  <c:v>broccoli</c:v>
                </c:pt>
                <c:pt idx="11">
                  <c:v>swiss chard</c:v>
                </c:pt>
              </c:strCache>
            </c:strRef>
          </c:cat>
          <c:val>
            <c:numRef>
              <c:f>'Data 4'!$B$2:$B$13</c:f>
            </c:numRef>
          </c:val>
          <c:extLst>
            <c:ext xmlns:c16="http://schemas.microsoft.com/office/drawing/2014/chart" uri="{C3380CC4-5D6E-409C-BE32-E72D297353CC}">
              <c16:uniqueId val="{00000000-C1FD-4EC9-B58D-B35E28B808CA}"/>
            </c:ext>
          </c:extLst>
        </c:ser>
        <c:ser>
          <c:idx val="1"/>
          <c:order val="1"/>
          <c:tx>
            <c:strRef>
              <c:f>'Data 4'!$C$1</c:f>
              <c:strCache>
                <c:ptCount val="1"/>
                <c:pt idx="0">
                  <c:v>Mass of edible portion  (grams)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'Data 4'!$A$2:$A$13</c:f>
              <c:strCache>
                <c:ptCount val="12"/>
                <c:pt idx="0">
                  <c:v>poppy</c:v>
                </c:pt>
                <c:pt idx="1">
                  <c:v>garlic</c:v>
                </c:pt>
                <c:pt idx="2">
                  <c:v>sunflower</c:v>
                </c:pt>
                <c:pt idx="3">
                  <c:v>peanut</c:v>
                </c:pt>
                <c:pt idx="4">
                  <c:v>kale</c:v>
                </c:pt>
                <c:pt idx="5">
                  <c:v>soybean</c:v>
                </c:pt>
                <c:pt idx="6">
                  <c:v>spinach</c:v>
                </c:pt>
                <c:pt idx="7">
                  <c:v>barley</c:v>
                </c:pt>
                <c:pt idx="8">
                  <c:v>sweet potato</c:v>
                </c:pt>
                <c:pt idx="9">
                  <c:v>wheat</c:v>
                </c:pt>
                <c:pt idx="10">
                  <c:v>broccoli</c:v>
                </c:pt>
                <c:pt idx="11">
                  <c:v>swiss chard</c:v>
                </c:pt>
              </c:strCache>
            </c:strRef>
          </c:cat>
          <c:val>
            <c:numRef>
              <c:f>'Data 4'!$C$2:$C$13</c:f>
            </c:numRef>
          </c:val>
          <c:extLst>
            <c:ext xmlns:c16="http://schemas.microsoft.com/office/drawing/2014/chart" uri="{C3380CC4-5D6E-409C-BE32-E72D297353CC}">
              <c16:uniqueId val="{00000001-C1FD-4EC9-B58D-B35E28B808CA}"/>
            </c:ext>
          </c:extLst>
        </c:ser>
        <c:ser>
          <c:idx val="2"/>
          <c:order val="2"/>
          <c:tx>
            <c:strRef>
              <c:f>'Data 4'!$D$1</c:f>
              <c:strCache>
                <c:ptCount val="1"/>
                <c:pt idx="0">
                  <c:v>Mass of inedible portion  (grams)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'Data 4'!$A$2:$A$13</c:f>
              <c:strCache>
                <c:ptCount val="12"/>
                <c:pt idx="0">
                  <c:v>poppy</c:v>
                </c:pt>
                <c:pt idx="1">
                  <c:v>garlic</c:v>
                </c:pt>
                <c:pt idx="2">
                  <c:v>sunflower</c:v>
                </c:pt>
                <c:pt idx="3">
                  <c:v>peanut</c:v>
                </c:pt>
                <c:pt idx="4">
                  <c:v>kale</c:v>
                </c:pt>
                <c:pt idx="5">
                  <c:v>soybean</c:v>
                </c:pt>
                <c:pt idx="6">
                  <c:v>spinach</c:v>
                </c:pt>
                <c:pt idx="7">
                  <c:v>barley</c:v>
                </c:pt>
                <c:pt idx="8">
                  <c:v>sweet potato</c:v>
                </c:pt>
                <c:pt idx="9">
                  <c:v>wheat</c:v>
                </c:pt>
                <c:pt idx="10">
                  <c:v>broccoli</c:v>
                </c:pt>
                <c:pt idx="11">
                  <c:v>swiss chard</c:v>
                </c:pt>
              </c:strCache>
            </c:strRef>
          </c:cat>
          <c:val>
            <c:numRef>
              <c:f>'Data 4'!$D$2:$D$13</c:f>
            </c:numRef>
          </c:val>
          <c:extLst>
            <c:ext xmlns:c16="http://schemas.microsoft.com/office/drawing/2014/chart" uri="{C3380CC4-5D6E-409C-BE32-E72D297353CC}">
              <c16:uniqueId val="{00000002-C1FD-4EC9-B58D-B35E28B808CA}"/>
            </c:ext>
          </c:extLst>
        </c:ser>
        <c:ser>
          <c:idx val="3"/>
          <c:order val="3"/>
          <c:tx>
            <c:strRef>
              <c:f>'Data 4'!$E$1</c:f>
              <c:strCache>
                <c:ptCount val="1"/>
                <c:pt idx="0">
                  <c:v>Percentage of the plant that is edible (%)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'Data 4'!$A$2:$A$13</c:f>
              <c:strCache>
                <c:ptCount val="12"/>
                <c:pt idx="0">
                  <c:v>poppy</c:v>
                </c:pt>
                <c:pt idx="1">
                  <c:v>garlic</c:v>
                </c:pt>
                <c:pt idx="2">
                  <c:v>sunflower</c:v>
                </c:pt>
                <c:pt idx="3">
                  <c:v>peanut</c:v>
                </c:pt>
                <c:pt idx="4">
                  <c:v>kale</c:v>
                </c:pt>
                <c:pt idx="5">
                  <c:v>soybean</c:v>
                </c:pt>
                <c:pt idx="6">
                  <c:v>spinach</c:v>
                </c:pt>
                <c:pt idx="7">
                  <c:v>barley</c:v>
                </c:pt>
                <c:pt idx="8">
                  <c:v>sweet potato</c:v>
                </c:pt>
                <c:pt idx="9">
                  <c:v>wheat</c:v>
                </c:pt>
                <c:pt idx="10">
                  <c:v>broccoli</c:v>
                </c:pt>
                <c:pt idx="11">
                  <c:v>swiss chard</c:v>
                </c:pt>
              </c:strCache>
            </c:strRef>
          </c:cat>
          <c:val>
            <c:numRef>
              <c:f>'Data 4'!$E$2:$E$13</c:f>
              <c:numCache>
                <c:formatCode>0</c:formatCode>
                <c:ptCount val="12"/>
                <c:pt idx="0">
                  <c:v>20</c:v>
                </c:pt>
                <c:pt idx="1">
                  <c:v>25</c:v>
                </c:pt>
                <c:pt idx="2">
                  <c:v>24.837133550488598</c:v>
                </c:pt>
                <c:pt idx="3">
                  <c:v>34.117647058823529</c:v>
                </c:pt>
                <c:pt idx="4">
                  <c:v>48.059701492537314</c:v>
                </c:pt>
                <c:pt idx="5">
                  <c:v>55.445544554455452</c:v>
                </c:pt>
                <c:pt idx="6">
                  <c:v>60</c:v>
                </c:pt>
                <c:pt idx="7">
                  <c:v>66.01466992665037</c:v>
                </c:pt>
                <c:pt idx="8">
                  <c:v>68.75</c:v>
                </c:pt>
                <c:pt idx="9">
                  <c:v>89.440993788819881</c:v>
                </c:pt>
                <c:pt idx="10">
                  <c:v>89.871611982881589</c:v>
                </c:pt>
                <c:pt idx="11">
                  <c:v>90.748440748440757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D-4EC9-B58D-B35E28B808CA}"/>
            </c:ext>
          </c:extLst>
        </c:ser>
        <c:ser>
          <c:idx val="4"/>
          <c:order val="4"/>
          <c:tx>
            <c:strRef>
              <c:f>'Data 4'!$F$1</c:f>
              <c:strCache>
                <c:ptCount val="1"/>
                <c:pt idx="0">
                  <c:v>Percentage of the plant that is inedible (%)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'Data 4'!$A$2:$A$13</c:f>
              <c:strCache>
                <c:ptCount val="12"/>
                <c:pt idx="0">
                  <c:v>poppy</c:v>
                </c:pt>
                <c:pt idx="1">
                  <c:v>garlic</c:v>
                </c:pt>
                <c:pt idx="2">
                  <c:v>sunflower</c:v>
                </c:pt>
                <c:pt idx="3">
                  <c:v>peanut</c:v>
                </c:pt>
                <c:pt idx="4">
                  <c:v>kale</c:v>
                </c:pt>
                <c:pt idx="5">
                  <c:v>soybean</c:v>
                </c:pt>
                <c:pt idx="6">
                  <c:v>spinach</c:v>
                </c:pt>
                <c:pt idx="7">
                  <c:v>barley</c:v>
                </c:pt>
                <c:pt idx="8">
                  <c:v>sweet potato</c:v>
                </c:pt>
                <c:pt idx="9">
                  <c:v>wheat</c:v>
                </c:pt>
                <c:pt idx="10">
                  <c:v>broccoli</c:v>
                </c:pt>
                <c:pt idx="11">
                  <c:v>swiss chard</c:v>
                </c:pt>
              </c:strCache>
            </c:strRef>
          </c:cat>
          <c:val>
            <c:numRef>
              <c:f>'Data 4'!$F$2:$F$13</c:f>
              <c:numCache>
                <c:formatCode>0</c:formatCode>
                <c:ptCount val="12"/>
                <c:pt idx="0">
                  <c:v>80</c:v>
                </c:pt>
                <c:pt idx="1">
                  <c:v>75</c:v>
                </c:pt>
                <c:pt idx="2">
                  <c:v>75.162866449511398</c:v>
                </c:pt>
                <c:pt idx="3">
                  <c:v>65.882352941176464</c:v>
                </c:pt>
                <c:pt idx="4">
                  <c:v>51.940298507462693</c:v>
                </c:pt>
                <c:pt idx="5">
                  <c:v>44.554455445544555</c:v>
                </c:pt>
                <c:pt idx="6">
                  <c:v>40</c:v>
                </c:pt>
                <c:pt idx="7">
                  <c:v>33.985330073349637</c:v>
                </c:pt>
                <c:pt idx="8">
                  <c:v>31.25</c:v>
                </c:pt>
                <c:pt idx="9">
                  <c:v>10.559006211180124</c:v>
                </c:pt>
                <c:pt idx="10">
                  <c:v>10.128388017118402</c:v>
                </c:pt>
                <c:pt idx="11">
                  <c:v>9.251559251559252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D-4EC9-B58D-B35E28B80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1705583"/>
        <c:axId val="1031706063"/>
      </c:barChart>
      <c:catAx>
        <c:axId val="1031705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Different types of 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706063"/>
        <c:crosses val="autoZero"/>
        <c:auto val="1"/>
        <c:lblAlgn val="ctr"/>
        <c:lblOffset val="100"/>
        <c:noMultiLvlLbl val="0"/>
      </c:catAx>
      <c:valAx>
        <c:axId val="103170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Percentage of 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70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7/02/2025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7/02/2025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0E4C08-C55A-FC50-50E6-803C20589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5060C33-5C17-BE6A-2BE3-97C996D0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5363C-7FA3-7A5E-CD74-09D064F6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865CF-84DB-CC23-D3FC-304EFD63E7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93D42D-57BF-9DD5-2338-9D611AAA5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F718-DFFF-C451-3F1E-BAC893665F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18DF32-682B-0C4C-80E9-FEFB0685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E313-9EDD-D92A-BFC0-4762FFBD1D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03C83-A2CC-814F-4DC9-476C2115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551E95-420A-F0FD-5576-A63ADF5F0E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F7F72-DE70-641B-2F50-E519192AA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7377D-979C-C8D6-E2BA-B120D269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EC8C0-FD80-C63E-261D-D1B7063F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0B33-30C5-3F6F-C86C-8DC631F2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3C51C-B9DA-CD89-DBB0-23A893D16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020E9-DEEB-B1EE-2937-A6CC3EB715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230A25-B267-E4C1-5C3C-4E0C4722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1CE44-4444-DD8C-0B55-0240B061D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EA6CF-B64F-9DA6-FF42-5A9D51AEDA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81CB05-8956-F18F-F156-31CD7872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lang="en-AU" smtClean="0"/>
              <a:pPr/>
              <a:t>‹#›</a:t>
            </a:fld>
            <a:endParaRPr lang="en-AU" sz="1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E70E-7C04-BD05-7F77-26634C38A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0068D-205E-F60F-FC7C-AAB06ABB95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FA745E-C061-1946-6C4B-E83B1DCCB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5FB6F-2AF8-3867-428A-8F9699596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BDCA14-4F65-27F9-3937-EA6777D15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3476-2533-C85C-F478-6DE87AD847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B0D609-EE4B-5C0F-219E-0698EEEEB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144C9-C1C8-2DD1-2341-B0FB332EBC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FE85A9-77E1-29B9-8102-43E3A19CF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624E-80AC-BEE4-6E8C-81331FEC0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 dt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stralia_satellite_plan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Australia_satellite_plane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od_lab_scientist_packages_food_for_spaceflight_at_Space_Food_Lab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ommons.wikimedia.org/wiki/File:NASA_Image_ISS013E13224_Nutrition.jpg" TargetMode="Externa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stronaut_Sandra_Magnus,_Nasa,_IS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6027-4EFE-5024-03EE-36FE7C2E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157F-2EDA-4DC3-807B-AEB0D619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/>
          <a:p>
            <a:r>
              <a:rPr lang="en-AU"/>
              <a:t>Science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192F9-82F0-096F-BEE7-246AD99B4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/>
          <a:p>
            <a:r>
              <a:rPr lang="en-AU"/>
              <a:t>Yr 7 Ecosystems beyond Earth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5C5DE-9DE0-3ADE-ABA4-AF9D88A3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257B-89D4-02D4-B9EB-8211DAB1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fld id="{29D5CE74-914C-4689-99FC-1AEF49CE2B4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55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FE1B-AEA0-6DAB-EF26-9E179B36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US"/>
              <a:t>Measuring plant growth</a:t>
            </a:r>
            <a:endParaRPr lang="en-AU"/>
          </a:p>
        </p:txBody>
      </p:sp>
      <p:pic>
        <p:nvPicPr>
          <p:cNvPr id="7" name="Content Placeholder 6" descr="A group of plants in pots&#10;&#10;Description automatically generated">
            <a:extLst>
              <a:ext uri="{FF2B5EF4-FFF2-40B4-BE49-F238E27FC236}">
                <a16:creationId xmlns:a16="http://schemas.microsoft.com/office/drawing/2014/main" id="{D9163852-6DA5-346D-12F6-1E6195510A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"/>
          <a:stretch/>
        </p:blipFill>
        <p:spPr>
          <a:xfrm>
            <a:off x="789936" y="1691999"/>
            <a:ext cx="10616398" cy="385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9B19C-911C-81AA-4DD2-B238D5F2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EFF8-7D82-B6F4-9706-8292399D25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B74CF-A233-010E-28F3-B33A801E2903}"/>
              </a:ext>
            </a:extLst>
          </p:cNvPr>
          <p:cNvSpPr txBox="1"/>
          <p:nvPr/>
        </p:nvSpPr>
        <p:spPr>
          <a:xfrm>
            <a:off x="8976320" y="5601709"/>
            <a:ext cx="26422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Hendrik </a:t>
            </a:r>
            <a:r>
              <a:rPr lang="en-AU" sz="700" b="0" i="0" u="none" strike="noStrike" err="1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Poorter</a:t>
            </a:r>
            <a:r>
              <a:rPr lang="en-AU" sz="700" b="0" i="0" u="none" strike="noStrike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sz="700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CC BY-SA 4.0</a:t>
            </a:r>
            <a:r>
              <a:rPr lang="en-AU" sz="700" b="0" i="0" u="none" strike="noStrike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 via Wikimedia Commons</a:t>
            </a:r>
            <a:r>
              <a:rPr lang="en-AU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26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92DA-7FD2-D875-F305-F4081FE7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Variables that can affect plant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0BF4-D3A8-2CEF-E38A-EC067075C8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Brainstorm…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71599-5AB7-A7B3-4E27-82EE6598A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6663F-9039-E83D-2D8A-AFB07D5CAE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9C142-244B-3CDF-83F4-D8FCA78D295D}"/>
              </a:ext>
            </a:extLst>
          </p:cNvPr>
          <p:cNvSpPr/>
          <p:nvPr/>
        </p:nvSpPr>
        <p:spPr>
          <a:xfrm>
            <a:off x="695400" y="2348880"/>
            <a:ext cx="2250250" cy="20702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>
                <a:solidFill>
                  <a:schemeClr val="tx1"/>
                </a:solidFill>
              </a:rPr>
              <a:t>Independent variable </a:t>
            </a:r>
          </a:p>
          <a:p>
            <a:pPr algn="ctr"/>
            <a:r>
              <a:rPr lang="en-AU" sz="1800">
                <a:solidFill>
                  <a:schemeClr val="tx1"/>
                </a:solidFill>
              </a:rPr>
              <a:t>(what we will change)</a:t>
            </a:r>
          </a:p>
        </p:txBody>
      </p:sp>
      <p:graphicFrame>
        <p:nvGraphicFramePr>
          <p:cNvPr id="7" name="Table Placeholder 2">
            <a:extLst>
              <a:ext uri="{FF2B5EF4-FFF2-40B4-BE49-F238E27FC236}">
                <a16:creationId xmlns:a16="http://schemas.microsoft.com/office/drawing/2014/main" id="{F8BDAC70-6730-8A59-0ABB-23C5F0E1D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720202"/>
              </p:ext>
            </p:extLst>
          </p:nvPr>
        </p:nvGraphicFramePr>
        <p:xfrm>
          <a:off x="6359525" y="1692275"/>
          <a:ext cx="527209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045">
                  <a:extLst>
                    <a:ext uri="{9D8B030D-6E8A-4147-A177-3AD203B41FA5}">
                      <a16:colId xmlns:a16="http://schemas.microsoft.com/office/drawing/2014/main" val="3226631314"/>
                    </a:ext>
                  </a:extLst>
                </a:gridCol>
                <a:gridCol w="2636045">
                  <a:extLst>
                    <a:ext uri="{9D8B030D-6E8A-4147-A177-3AD203B41FA5}">
                      <a16:colId xmlns:a16="http://schemas.microsoft.com/office/drawing/2014/main" val="1123467768"/>
                    </a:ext>
                  </a:extLst>
                </a:gridCol>
              </a:tblGrid>
              <a:tr h="663656">
                <a:tc>
                  <a:txBody>
                    <a:bodyPr/>
                    <a:lstStyle/>
                    <a:p>
                      <a:pPr algn="ctr"/>
                      <a:r>
                        <a:rPr lang="en-AU" sz="2000" b="1">
                          <a:solidFill>
                            <a:schemeClr val="bg1"/>
                          </a:solidFill>
                        </a:rPr>
                        <a:t>Controlled variables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>
                          <a:solidFill>
                            <a:schemeClr val="bg1"/>
                          </a:solidFill>
                        </a:rPr>
                        <a:t>How they will be controlled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0141"/>
                  </a:ext>
                </a:extLst>
              </a:tr>
              <a:tr h="538297">
                <a:tc>
                  <a:txBody>
                    <a:bodyPr/>
                    <a:lstStyle/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  <a:p>
                      <a:endParaRPr lang="en-AU" sz="120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262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D9673EF-5CB4-AC4D-BAAE-49A0D069ACB5}"/>
              </a:ext>
            </a:extLst>
          </p:cNvPr>
          <p:cNvSpPr/>
          <p:nvPr/>
        </p:nvSpPr>
        <p:spPr>
          <a:xfrm>
            <a:off x="3350695" y="2348880"/>
            <a:ext cx="2250250" cy="20702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>
                <a:solidFill>
                  <a:schemeClr val="tx1"/>
                </a:solidFill>
              </a:rPr>
              <a:t>Dependent variable</a:t>
            </a:r>
          </a:p>
          <a:p>
            <a:pPr algn="ctr"/>
            <a:r>
              <a:rPr lang="en-AU" sz="1800">
                <a:solidFill>
                  <a:schemeClr val="tx1"/>
                </a:solidFill>
              </a:rPr>
              <a:t>(what we will observe)</a:t>
            </a:r>
          </a:p>
        </p:txBody>
      </p:sp>
    </p:spTree>
    <p:extLst>
      <p:ext uri="{BB962C8B-B14F-4D97-AF65-F5344CB8AC3E}">
        <p14:creationId xmlns:p14="http://schemas.microsoft.com/office/powerpoint/2010/main" val="7495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7F41-2FB6-A688-FA30-F78E8670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Complete the investigation planner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C52FD3-1602-4643-CFFE-15B9A948D0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81615" y="1381535"/>
            <a:ext cx="4628770" cy="4878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75624-15F7-C198-6DFD-46C61CB56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9B73-F553-5C15-89A6-311D8853F6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82375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A3C3-C864-F84D-6024-6C552D6F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Energy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E6D1-4055-EECD-2848-FE3521A77E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 the plants get the energy to grow?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does the light energy come from?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the ISS, where does its energy come from?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astronauts get their energy from eating the plants, where does their energy go?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does the heat energy go?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7A7C4-F533-3D01-49ED-422343BE5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8C449-2B87-8378-DC6C-419058B485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68733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7EE95-1CEB-7CD6-7301-E2D159309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5435-89C3-2C12-6E00-6D3D53B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L3 Inquire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26FB-0B78-207B-2BF7-7BF6B7B6A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Matter matters in 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46E5D-BBC5-798D-6AFE-49246188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14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E4A0-5DC8-5EC0-2112-3C602A81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47072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433A-ADF5-98B7-B353-14F4E6BB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much of the potato plant is edible?</a:t>
            </a:r>
          </a:p>
        </p:txBody>
      </p:sp>
      <p:pic>
        <p:nvPicPr>
          <p:cNvPr id="7" name="Content Placeholder 6" descr="A plant with soil and leaves&#10;&#10;Description automatically generated with medium confidence">
            <a:extLst>
              <a:ext uri="{FF2B5EF4-FFF2-40B4-BE49-F238E27FC236}">
                <a16:creationId xmlns:a16="http://schemas.microsoft.com/office/drawing/2014/main" id="{A5B48F39-3A9F-B4E1-0E27-2FEF452061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7" y="1381433"/>
            <a:ext cx="4220946" cy="4776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CF69-03D2-6DEF-B8D1-D8AB2747A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23BB-F522-5514-BDB3-9E0EC2BD08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9BF3B-52E1-1E70-CB1E-70C45F003B97}"/>
              </a:ext>
            </a:extLst>
          </p:cNvPr>
          <p:cNvSpPr txBox="1"/>
          <p:nvPr/>
        </p:nvSpPr>
        <p:spPr>
          <a:xfrm>
            <a:off x="7041105" y="6216917"/>
            <a:ext cx="349737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Reto </a:t>
            </a:r>
            <a:r>
              <a:rPr lang="en-AU" sz="700" b="0" i="0" u="sng" strike="noStrike" err="1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Stöckl</a:t>
            </a:r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 / NASA Goddard Space Flight </a:t>
            </a:r>
            <a:r>
              <a:rPr lang="en-AU" sz="700" b="0" i="0" u="sng" strike="noStrike" err="1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Center</a:t>
            </a:r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, Public domain, via Wikimedia Commons</a:t>
            </a:r>
            <a:r>
              <a:rPr lang="en-AU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66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F961-3E64-41D2-3D47-ADD177E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3255-E196-3904-4249-11C0E131CA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could we measure how much is in each portion?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would normally happen to the non-edible/waste matter portion here on Earth?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that possible on the ISS? Why or why not?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happens to waste on the ISS?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would this be different on the Moon or Mars? Could we recycle the waste there?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5BF22-B6B0-5C1C-7883-929AB2EED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8510-4A54-101D-30D5-7F57D0EEA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71220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40A8-1CC3-9D79-F665-6F6F531B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Measuring the edible portion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2687-7F05-9734-8741-BCCD6E665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F0E38-0AA8-6FB7-29D0-5DC752E046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92640-8994-02CC-BE70-DDF708FBA8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2716" y="2631937"/>
            <a:ext cx="10431331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A0C88E2-CB38-6B61-D033-54C6B9BC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Check your </a:t>
            </a:r>
            <a:r>
              <a:rPr lang="en-US" err="1"/>
              <a:t>maths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F199AC-C375-3065-78BE-189CB7D50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5" y="1692000"/>
            <a:ext cx="10751669" cy="3852000"/>
          </a:xfrm>
        </p:spPr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could we compare the edible proportions of big plants to small plants?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percentage mean?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is larger, 5 grams or 10 grams?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is a bigger proportion, 10% or 15%?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is a bigger proportion, half (50%) of a big plant or half (50%) of a small plant?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one plant is 40% edible, and another plant is 50% edible, which plant has the greatest proportion that is edible?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E0953-8DE7-61E4-9275-2AD69C130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8FEE-ECA2-C6DD-A19A-6AF47EDF822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80623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08CD-5E22-30D2-2AF9-B2262A40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 tells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4DED-498B-56D2-5834-0EB2113CF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2303874"/>
            <a:ext cx="5047200" cy="3240125"/>
          </a:xfrm>
        </p:spPr>
        <p:txBody>
          <a:bodyPr/>
          <a:lstStyle/>
          <a:p>
            <a:r>
              <a:rPr lang="en-AU"/>
              <a:t>Calculate the percentage values for edible and inedible portions.</a:t>
            </a:r>
          </a:p>
          <a:p>
            <a:endParaRPr lang="en-AU"/>
          </a:p>
          <a:p>
            <a:endParaRPr lang="en-AU"/>
          </a:p>
          <a:p>
            <a:endParaRPr lang="en-AU"/>
          </a:p>
          <a:p>
            <a:r>
              <a:rPr lang="en-AU"/>
              <a:t>Decrease the number of decimal places</a:t>
            </a:r>
          </a:p>
          <a:p>
            <a:endParaRPr lang="en-AU"/>
          </a:p>
          <a:p>
            <a:endParaRPr lang="en-AU"/>
          </a:p>
          <a:p>
            <a:endParaRPr lang="en-AU"/>
          </a:p>
          <a:p>
            <a:r>
              <a:rPr lang="en-AU"/>
              <a:t>Create a graph</a:t>
            </a:r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6B7E3-F6BA-DC03-75F7-CA13A2ECD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19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D5BF7-8159-E54E-5EDA-634E92F37C2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8" name="Table Placeholder 7">
            <a:extLst>
              <a:ext uri="{FF2B5EF4-FFF2-40B4-BE49-F238E27FC236}">
                <a16:creationId xmlns:a16="http://schemas.microsoft.com/office/drawing/2014/main" id="{A0ECDC8B-5E60-6912-D802-64D9C72C33F5}"/>
              </a:ext>
            </a:extLst>
          </p:cNvPr>
          <p:cNvPicPr>
            <a:picLocks noGrp="1" noChangeAspect="1"/>
          </p:cNvPicPr>
          <p:nvPr>
            <p:ph type="tbl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92000"/>
            <a:ext cx="5046663" cy="1803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8B6EF-31B8-6662-974D-61DFFBB9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512" y="3646427"/>
            <a:ext cx="1301817" cy="1138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F75B2-7BB8-5A0D-3414-30624F83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53" y="4974922"/>
            <a:ext cx="5034609" cy="12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2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L1 Launch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830BB-BF5A-F9C2-5A2B-F63D7C1F0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Dining in space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8224-9ABA-0E2D-88F6-454B865E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3C4AC-1D47-7648-32BE-A497DF9D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data</a:t>
            </a:r>
            <a:endParaRPr lang="en-AU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C1467B-A3EF-F90E-EF16-07F9BF7264F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4080700"/>
              </p:ext>
            </p:extLst>
          </p:nvPr>
        </p:nvGraphicFramePr>
        <p:xfrm>
          <a:off x="790575" y="1692275"/>
          <a:ext cx="5046663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0130C-B4A0-9A5D-0C95-77AC8CAC21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secondary data?</a:t>
            </a:r>
            <a:endParaRPr lang="en-A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we know we can trust the secondary data? What things do we look for?</a:t>
            </a:r>
            <a:endParaRPr lang="en-A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 did this data come from?</a:t>
            </a:r>
            <a:endParaRPr lang="en-A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‘peer-reviewed’ mean?</a:t>
            </a:r>
            <a:endParaRPr lang="en-A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is peer-reviewed data more reliable?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AU" sz="2000" i="1">
                <a:latin typeface="Calibri" panose="020F0502020204030204" pitchFamily="34" charset="0"/>
                <a:ea typeface="Times New Roman" panose="02020603050405020304" pitchFamily="18" charset="0"/>
              </a:rPr>
              <a:t>What claims can you make about the best plants to grow?</a:t>
            </a:r>
            <a:endParaRPr lang="en-A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687DA-4F46-3E44-E3EB-10DD428B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A882-F7E1-FA64-228F-B3C8D552C0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3E9883-8ED5-46F3-BDD2-5BA49212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99" y="5681765"/>
            <a:ext cx="2739390" cy="440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D63C04-05D7-07DE-A310-8D1611FD11C5}"/>
              </a:ext>
            </a:extLst>
          </p:cNvPr>
          <p:cNvSpPr/>
          <p:nvPr/>
        </p:nvSpPr>
        <p:spPr>
          <a:xfrm>
            <a:off x="6501045" y="4869159"/>
            <a:ext cx="1350150" cy="1215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8C599-16FD-8172-A257-5FB8E6A8F4EB}"/>
              </a:ext>
            </a:extLst>
          </p:cNvPr>
          <p:cNvSpPr txBox="1"/>
          <p:nvPr/>
        </p:nvSpPr>
        <p:spPr>
          <a:xfrm>
            <a:off x="6486338" y="4866915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Claim:</a:t>
            </a:r>
            <a:endParaRPr lang="en-AU" sz="1800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174B39F2-99CB-3BC1-00A4-E220195448B3}"/>
              </a:ext>
            </a:extLst>
          </p:cNvPr>
          <p:cNvSpPr/>
          <p:nvPr/>
        </p:nvSpPr>
        <p:spPr>
          <a:xfrm>
            <a:off x="7873680" y="4869160"/>
            <a:ext cx="2041917" cy="108012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007F6-9A12-2DE9-9073-7FB035DBC4C0}"/>
              </a:ext>
            </a:extLst>
          </p:cNvPr>
          <p:cNvSpPr txBox="1"/>
          <p:nvPr/>
        </p:nvSpPr>
        <p:spPr>
          <a:xfrm>
            <a:off x="8215013" y="5125483"/>
            <a:ext cx="1391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Reasoning:</a:t>
            </a:r>
            <a:endParaRPr lang="en-AU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8CD1E7-C470-E73F-89E6-460B159F73EB}"/>
              </a:ext>
            </a:extLst>
          </p:cNvPr>
          <p:cNvSpPr/>
          <p:nvPr/>
        </p:nvSpPr>
        <p:spPr>
          <a:xfrm>
            <a:off x="9920508" y="4795258"/>
            <a:ext cx="1613030" cy="12890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CB79E-1D62-7395-C025-C2A7DF5E9D48}"/>
              </a:ext>
            </a:extLst>
          </p:cNvPr>
          <p:cNvSpPr txBox="1"/>
          <p:nvPr/>
        </p:nvSpPr>
        <p:spPr>
          <a:xfrm>
            <a:off x="10141285" y="4881057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Evidence:</a:t>
            </a:r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70491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AEE54-67F3-5AC9-C9A7-A361F7D6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FB0B-607C-E443-BD34-77FE37A0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L4 Inquire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F318E-EB36-60B4-9303-9C3E65E9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>
                <a:cs typeface="Arial"/>
              </a:rPr>
              <a:t>Space invaders (biosecurity)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07AA0-1CD4-F283-046C-E132BEC0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DB92B-0FFA-DA0E-C142-8910169E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9769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D23F-32A2-F2F2-4262-5A1F4F11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biosecurity?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BEF6F-E152-6004-396C-987543016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B865-FE1E-7884-875A-2DCA2B2A5E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13" name="Content Placeholder 12" descr="A satellite view of a large land&#10;&#10;Description automatically generated">
            <a:extLst>
              <a:ext uri="{FF2B5EF4-FFF2-40B4-BE49-F238E27FC236}">
                <a16:creationId xmlns:a16="http://schemas.microsoft.com/office/drawing/2014/main" id="{3F7BE63E-017E-A741-0342-353A0B7511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27" y="1397910"/>
            <a:ext cx="5771145" cy="4748829"/>
          </a:xfrm>
        </p:spPr>
      </p:pic>
      <p:pic>
        <p:nvPicPr>
          <p:cNvPr id="14" name="Picture 13" descr="A brown frog with large eyes&#10;&#10;Description automatically generated">
            <a:extLst>
              <a:ext uri="{FF2B5EF4-FFF2-40B4-BE49-F238E27FC236}">
                <a16:creationId xmlns:a16="http://schemas.microsoft.com/office/drawing/2014/main" id="{A639830B-612E-F30B-D637-BF8C278B2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17834"/>
            <a:ext cx="1222383" cy="977668"/>
          </a:xfrm>
          <a:prstGeom prst="rect">
            <a:avLst/>
          </a:prstGeom>
        </p:spPr>
      </p:pic>
      <p:pic>
        <p:nvPicPr>
          <p:cNvPr id="15" name="Picture 14" descr="A brown frog with large eyes&#10;&#10;Description automatically generated">
            <a:extLst>
              <a:ext uri="{FF2B5EF4-FFF2-40B4-BE49-F238E27FC236}">
                <a16:creationId xmlns:a16="http://schemas.microsoft.com/office/drawing/2014/main" id="{0AA01A01-3E5A-815B-D19F-C82DA2225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86" y="2667366"/>
            <a:ext cx="1222383" cy="977668"/>
          </a:xfrm>
          <a:prstGeom prst="rect">
            <a:avLst/>
          </a:prstGeom>
        </p:spPr>
      </p:pic>
      <p:pic>
        <p:nvPicPr>
          <p:cNvPr id="16" name="Picture 15" descr="A brown frog with large eyes&#10;&#10;Description automatically generated">
            <a:extLst>
              <a:ext uri="{FF2B5EF4-FFF2-40B4-BE49-F238E27FC236}">
                <a16:creationId xmlns:a16="http://schemas.microsoft.com/office/drawing/2014/main" id="{7E4AC0E7-A9EA-921C-E05F-A3E177C77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88" y="2667366"/>
            <a:ext cx="1222383" cy="977668"/>
          </a:xfrm>
          <a:prstGeom prst="rect">
            <a:avLst/>
          </a:prstGeom>
        </p:spPr>
      </p:pic>
      <p:pic>
        <p:nvPicPr>
          <p:cNvPr id="17" name="Picture 16" descr="A brown frog with large eyes&#10;&#10;Description automatically generated">
            <a:extLst>
              <a:ext uri="{FF2B5EF4-FFF2-40B4-BE49-F238E27FC236}">
                <a16:creationId xmlns:a16="http://schemas.microsoft.com/office/drawing/2014/main" id="{3A19D3E6-D507-5402-DC75-3C7A1AED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89" y="1572122"/>
            <a:ext cx="1222383" cy="977668"/>
          </a:xfrm>
          <a:prstGeom prst="rect">
            <a:avLst/>
          </a:prstGeom>
        </p:spPr>
      </p:pic>
      <p:pic>
        <p:nvPicPr>
          <p:cNvPr id="18" name="Picture 17" descr="A brown frog with large eyes&#10;&#10;Description automatically generated">
            <a:extLst>
              <a:ext uri="{FF2B5EF4-FFF2-40B4-BE49-F238E27FC236}">
                <a16:creationId xmlns:a16="http://schemas.microsoft.com/office/drawing/2014/main" id="{4F3E7426-9D9A-23C1-FDC3-5BCDB1A07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4" y="3514068"/>
            <a:ext cx="1222383" cy="977668"/>
          </a:xfrm>
          <a:prstGeom prst="rect">
            <a:avLst/>
          </a:prstGeom>
        </p:spPr>
      </p:pic>
      <p:pic>
        <p:nvPicPr>
          <p:cNvPr id="19" name="Picture 18" descr="A brown frog with large eyes&#10;&#10;Description automatically generated">
            <a:extLst>
              <a:ext uri="{FF2B5EF4-FFF2-40B4-BE49-F238E27FC236}">
                <a16:creationId xmlns:a16="http://schemas.microsoft.com/office/drawing/2014/main" id="{053345AC-71C7-EE7D-4390-3C2B0F6E1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37" y="2373780"/>
            <a:ext cx="1222383" cy="977668"/>
          </a:xfrm>
          <a:prstGeom prst="rect">
            <a:avLst/>
          </a:prstGeom>
        </p:spPr>
      </p:pic>
      <p:pic>
        <p:nvPicPr>
          <p:cNvPr id="20" name="Picture 19" descr="A brown frog with large eyes&#10;&#10;Description automatically generated">
            <a:extLst>
              <a:ext uri="{FF2B5EF4-FFF2-40B4-BE49-F238E27FC236}">
                <a16:creationId xmlns:a16="http://schemas.microsoft.com/office/drawing/2014/main" id="{0FC84B7D-C61C-F342-E874-F07A9CC93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1" y="2704895"/>
            <a:ext cx="1222383" cy="977668"/>
          </a:xfrm>
          <a:prstGeom prst="rect">
            <a:avLst/>
          </a:prstGeom>
        </p:spPr>
      </p:pic>
      <p:pic>
        <p:nvPicPr>
          <p:cNvPr id="21" name="Picture 20" descr="A brown frog with large eyes&#10;&#10;Description automatically generated">
            <a:extLst>
              <a:ext uri="{FF2B5EF4-FFF2-40B4-BE49-F238E27FC236}">
                <a16:creationId xmlns:a16="http://schemas.microsoft.com/office/drawing/2014/main" id="{84AAAC08-7040-6058-0C58-7FDE6BBA8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96" y="3640088"/>
            <a:ext cx="1222383" cy="9776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B6246F-E338-9AAC-2B05-3E9BB631DF61}"/>
              </a:ext>
            </a:extLst>
          </p:cNvPr>
          <p:cNvSpPr txBox="1"/>
          <p:nvPr/>
        </p:nvSpPr>
        <p:spPr>
          <a:xfrm>
            <a:off x="5732232" y="6127751"/>
            <a:ext cx="3497376" cy="20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Reto </a:t>
            </a:r>
            <a:r>
              <a:rPr lang="en-AU" sz="700" b="0" i="0" u="sng" strike="noStrike" err="1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Stöckl</a:t>
            </a:r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 / NASA Goddard Space Flight </a:t>
            </a:r>
            <a:r>
              <a:rPr lang="en-AU" sz="700" b="0" i="0" u="sng" strike="noStrike" err="1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Center</a:t>
            </a:r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, Public domain, via Wikimedia Commons</a:t>
            </a:r>
            <a:r>
              <a:rPr lang="en-AU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9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6B1B8D-097A-910A-AF47-5D5CEB66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Myrtle rust affect a food web?</a:t>
            </a:r>
            <a:endParaRPr lang="en-AU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9A3372-60F8-B197-BB07-A6791CFF57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2356" y="1469989"/>
            <a:ext cx="5707287" cy="49449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00CA5-F769-99F3-70F6-6E370C1D2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BF74-7012-2635-7A16-A11771C554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99062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0211A-CD92-BA8C-9A3A-F08B90FF5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751-1AF3-370E-4177-E405692A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Myrtle rust </a:t>
            </a:r>
            <a:r>
              <a:rPr lang="en-US" i="1"/>
              <a:t>(</a:t>
            </a:r>
            <a:r>
              <a:rPr lang="en-AU" i="1" err="1">
                <a:effectLst/>
              </a:rPr>
              <a:t>Austropuccinia</a:t>
            </a:r>
            <a:r>
              <a:rPr lang="en-AU" i="1">
                <a:effectLst/>
              </a:rPr>
              <a:t> </a:t>
            </a:r>
            <a:r>
              <a:rPr lang="en-AU" i="1" err="1">
                <a:effectLst/>
              </a:rPr>
              <a:t>psidii</a:t>
            </a:r>
            <a:r>
              <a:rPr lang="en-AU" i="1">
                <a:effectLst/>
              </a:rPr>
              <a:t>)</a:t>
            </a:r>
            <a:br>
              <a:rPr lang="en-AU" b="0" i="0">
                <a:solidFill>
                  <a:srgbClr val="222021"/>
                </a:solidFill>
                <a:effectLst/>
                <a:latin typeface="Open Sans" panose="020B0606030504020204" pitchFamily="34" charset="0"/>
              </a:rPr>
            </a:br>
            <a:endParaRPr lang="en-AU"/>
          </a:p>
        </p:txBody>
      </p:sp>
      <p:pic>
        <p:nvPicPr>
          <p:cNvPr id="8" name="Content Placeholder 7" descr="A close-up of a plant leaf&#10;&#10;Description automatically generated">
            <a:extLst>
              <a:ext uri="{FF2B5EF4-FFF2-40B4-BE49-F238E27FC236}">
                <a16:creationId xmlns:a16="http://schemas.microsoft.com/office/drawing/2014/main" id="{9A3FA9B0-0321-1CD6-74E4-032FAD007F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198539"/>
            <a:ext cx="5046663" cy="283874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862C60-931D-7FF6-5AEB-F4D8AD9092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88840"/>
            <a:ext cx="5832865" cy="3555160"/>
          </a:xfrm>
        </p:spPr>
        <p:txBody>
          <a:bodyPr/>
          <a:lstStyle/>
          <a:p>
            <a:r>
              <a:rPr lang="en-US" sz="2000"/>
              <a:t>Fungal disease that grows on leaves and shoots of eucalyptus, lemon myrtle and tea trees.</a:t>
            </a:r>
          </a:p>
          <a:p>
            <a:endParaRPr lang="en-US" sz="2000"/>
          </a:p>
          <a:p>
            <a:r>
              <a:rPr lang="en-US" sz="2000"/>
              <a:t>Can kill young trees and saplings</a:t>
            </a:r>
          </a:p>
          <a:p>
            <a:endParaRPr lang="en-US" sz="2000"/>
          </a:p>
          <a:p>
            <a:r>
              <a:rPr lang="en-US" sz="2000"/>
              <a:t>Prevents regrowth after bushfires</a:t>
            </a:r>
          </a:p>
          <a:p>
            <a:endParaRPr lang="en-US" sz="2000"/>
          </a:p>
          <a:p>
            <a:r>
              <a:rPr lang="en-US" sz="2000"/>
              <a:t>Spreads by wind and flying insects and animals</a:t>
            </a:r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F3A3A-10C7-8A80-CC6C-5D39CD0D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24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9CFD5-BC83-4AAE-235E-E50D46BE66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49DA7-995C-9948-B40D-AE9518ABCD30}"/>
              </a:ext>
            </a:extLst>
          </p:cNvPr>
          <p:cNvSpPr txBox="1"/>
          <p:nvPr/>
        </p:nvSpPr>
        <p:spPr>
          <a:xfrm>
            <a:off x="3035660" y="5040993"/>
            <a:ext cx="306034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600"/>
              <a:t>John Tann from Mullumbimby, Australia, CC BY 2.0,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7539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9207-8586-642B-4368-F3FC2075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90" y="711261"/>
            <a:ext cx="11111710" cy="531544"/>
          </a:xfrm>
        </p:spPr>
        <p:txBody>
          <a:bodyPr/>
          <a:lstStyle/>
          <a:p>
            <a:r>
              <a:rPr lang="en-AU"/>
              <a:t>What does Australia do to protect its plants and animals?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B83F-069A-D7D0-1017-C1021D3117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Brainstorm…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DFE1E-3F31-F42B-8ED2-DA55F7054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E7D5-0679-3C71-D499-0A92C399C9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33419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2DAB6-6E9B-B8F7-9C9C-7C4CBEA07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11B7-2FD5-3D34-7E00-4C463ED2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could a fungus affect food in space?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90A8-2306-1BF1-146F-690043DA5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A097-EF5C-CBF5-D6A0-5F83A9D57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11" name="Content Placeholder 10" descr="A greenhouse with a globe in the background&#10;&#10;Description automatically generated">
            <a:extLst>
              <a:ext uri="{FF2B5EF4-FFF2-40B4-BE49-F238E27FC236}">
                <a16:creationId xmlns:a16="http://schemas.microsoft.com/office/drawing/2014/main" id="{AECDE355-560B-D15C-3AEB-CEB45E5E66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98" y="1692275"/>
            <a:ext cx="7152367" cy="38512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7BFF5D-6CBF-6530-9F6E-A1C77D75C2A5}"/>
              </a:ext>
            </a:extLst>
          </p:cNvPr>
          <p:cNvSpPr txBox="1"/>
          <p:nvPr/>
        </p:nvSpPr>
        <p:spPr>
          <a:xfrm>
            <a:off x="6726070" y="5544235"/>
            <a:ext cx="290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/>
              <a:t>AI generated</a:t>
            </a:r>
          </a:p>
        </p:txBody>
      </p:sp>
    </p:spTree>
    <p:extLst>
      <p:ext uri="{BB962C8B-B14F-4D97-AF65-F5344CB8AC3E}">
        <p14:creationId xmlns:p14="http://schemas.microsoft.com/office/powerpoint/2010/main" val="199396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E029-83C2-B6A0-E111-6D7C51CB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809ED15-FC84-7894-F7CD-8D0DFF48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 biosecurity</a:t>
            </a:r>
            <a:endParaRPr lang="en-AU"/>
          </a:p>
        </p:txBody>
      </p:sp>
      <p:pic>
        <p:nvPicPr>
          <p:cNvPr id="9" name="Content Placeholder 8" descr="A person in a white coat and mask putting food into a machine&#10;&#10;Description automatically generated">
            <a:extLst>
              <a:ext uri="{FF2B5EF4-FFF2-40B4-BE49-F238E27FC236}">
                <a16:creationId xmlns:a16="http://schemas.microsoft.com/office/drawing/2014/main" id="{6FBCB676-27E5-60DA-EEC8-2F5FAACF24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" y="1725796"/>
            <a:ext cx="5046663" cy="3784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1FA6-8CC7-3DA3-9548-694D7068D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F5D6-0CD4-604A-FBA0-4CDBD3106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1777D-77CD-F907-989F-A3922755CFE1}"/>
              </a:ext>
            </a:extLst>
          </p:cNvPr>
          <p:cNvSpPr txBox="1"/>
          <p:nvPr/>
        </p:nvSpPr>
        <p:spPr>
          <a:xfrm>
            <a:off x="2019662" y="5532206"/>
            <a:ext cx="358738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Bill Stafford </a:t>
            </a:r>
            <a:r>
              <a:rPr lang="en-US" sz="700" b="0" i="0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 Public domain, via Wikimedia Commons</a:t>
            </a:r>
            <a:endParaRPr lang="en-AU" sz="700"/>
          </a:p>
        </p:txBody>
      </p:sp>
      <p:pic>
        <p:nvPicPr>
          <p:cNvPr id="14" name="Content Placeholder 13" descr="A person holding packages of goods&#10;&#10;Description automatically generated">
            <a:extLst>
              <a:ext uri="{FF2B5EF4-FFF2-40B4-BE49-F238E27FC236}">
                <a16:creationId xmlns:a16="http://schemas.microsoft.com/office/drawing/2014/main" id="{B25FDB97-5484-C265-38FA-84CE980DF92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1" y="1725795"/>
            <a:ext cx="5731167" cy="3784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1159AD-477E-1F53-282F-748104DE152A}"/>
              </a:ext>
            </a:extLst>
          </p:cNvPr>
          <p:cNvSpPr txBox="1"/>
          <p:nvPr/>
        </p:nvSpPr>
        <p:spPr>
          <a:xfrm>
            <a:off x="9916260" y="5528738"/>
            <a:ext cx="19688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5"/>
              </a:rPr>
              <a:t>NASA, Public domain, via Wikimedia Commons</a:t>
            </a:r>
            <a:r>
              <a:rPr lang="en-AU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53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3712-9D8F-B163-FD82-22AB5300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A048-F012-65C3-F919-2CF973C0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L4A Inquire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46C04-4A6D-8FCF-C994-1929C04FE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Biosecurity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2BC8-342F-FCE6-B3E1-2DCF163C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28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DAF77-EE67-C9B9-7CC7-119768AD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73806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ABC96A-DCB5-22AE-4F3F-C0030FA1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sign on a fence&#10;&#10;Description automatically generated">
            <a:extLst>
              <a:ext uri="{FF2B5EF4-FFF2-40B4-BE49-F238E27FC236}">
                <a16:creationId xmlns:a16="http://schemas.microsoft.com/office/drawing/2014/main" id="{2D950786-F0CC-F3F0-5A25-9210CC05A8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1" b="14747"/>
          <a:stretch/>
        </p:blipFill>
        <p:spPr>
          <a:xfrm>
            <a:off x="789935" y="1692000"/>
            <a:ext cx="10616400" cy="385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E7D01-2863-539D-F6C6-8F1DB7690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29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FB180-9170-B5EE-CDAB-3B74A1928A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9C258-C60A-A9A2-90A0-A126DEB77096}"/>
              </a:ext>
            </a:extLst>
          </p:cNvPr>
          <p:cNvSpPr txBox="1"/>
          <p:nvPr/>
        </p:nvSpPr>
        <p:spPr>
          <a:xfrm>
            <a:off x="9786155" y="5639251"/>
            <a:ext cx="16201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b="0" i="0" u="none" strike="noStrike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iStock.com/Stephen Barnes</a:t>
            </a:r>
            <a:r>
              <a:rPr lang="en-AU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75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4D34-74A5-1CC1-6EC6-82714DC2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14DD75-C4C8-3F50-644D-F6F01630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Eating in space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0B4638-BA35-BA79-03F2-8A4CE62960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astronauts eat?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astronauts grow food on the International </a:t>
            </a:r>
            <a:r>
              <a:rPr lang="en-AU" sz="2400" i="1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pace </a:t>
            </a:r>
            <a:r>
              <a:rPr lang="en-AU" sz="2400" i="1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tation?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Could astronauts grow any food on the space station, or are there limitations?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conditions like on the International </a:t>
            </a:r>
            <a:r>
              <a:rPr lang="en-AU" sz="2400" i="1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pace </a:t>
            </a:r>
            <a:r>
              <a:rPr lang="en-AU" sz="2400" i="1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tation?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A7D1E-659F-EAB8-12F8-DCC1E3C71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4E1E-0B4D-4A6C-97C5-9251EC34FE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51046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DB5D-019D-F2DB-10EE-3318B27A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05B7-2B12-E782-30DC-BFF791AD86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objects tested positive for the fungus? How do you know?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sure were you that your testing was accurate?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consequences to the space settlement if you are wrong and some of the objects allowed into the settlement had a fungus on them?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F924-40AB-E77E-1BD3-BE6CF1B4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30E61-A28A-880E-FA8B-FBD5276452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421982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AE91-5872-2D87-1352-110EAB2D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11FC-0BBB-505D-A338-70DA78C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L5 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2D70-40CC-04C8-B866-5D8C6EB01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Biosecurity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8A78-9A15-CB31-36A5-C7209A6FC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7440-B635-5A5A-821E-6BFFDB2F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1120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41A3EE5-8D89-AA2B-D3CE-72E1B0B9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Design your own space farm</a:t>
            </a:r>
          </a:p>
        </p:txBody>
      </p:sp>
      <p:pic>
        <p:nvPicPr>
          <p:cNvPr id="7" name="Content Placeholder 6" descr="A glass dome on the moon&#10;&#10;Description automatically generated">
            <a:extLst>
              <a:ext uri="{FF2B5EF4-FFF2-40B4-BE49-F238E27FC236}">
                <a16:creationId xmlns:a16="http://schemas.microsoft.com/office/drawing/2014/main" id="{C079E657-24A9-9BB6-91D7-B50A8B0175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1" b="21756"/>
          <a:stretch/>
        </p:blipFill>
        <p:spPr>
          <a:xfrm>
            <a:off x="789935" y="1692000"/>
            <a:ext cx="10616400" cy="385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3520-35DB-7CAE-C2D5-2A8BA675B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32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D55A8-EB2F-1A7E-2EC4-9D2F4A5F09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1D657-7CD3-3E57-F77F-1CA50759F6E9}"/>
              </a:ext>
            </a:extLst>
          </p:cNvPr>
          <p:cNvSpPr txBox="1"/>
          <p:nvPr/>
        </p:nvSpPr>
        <p:spPr>
          <a:xfrm>
            <a:off x="3381262" y="2080979"/>
            <a:ext cx="148516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DDCB8-B29F-2F29-7F8B-97775211ED6F}"/>
              </a:ext>
            </a:extLst>
          </p:cNvPr>
          <p:cNvSpPr txBox="1"/>
          <p:nvPr/>
        </p:nvSpPr>
        <p:spPr>
          <a:xfrm>
            <a:off x="9248486" y="3210504"/>
            <a:ext cx="179793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Biodiversity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EE04B-9CA8-5EF4-727F-1172FB3F4CE3}"/>
              </a:ext>
            </a:extLst>
          </p:cNvPr>
          <p:cNvSpPr txBox="1"/>
          <p:nvPr/>
        </p:nvSpPr>
        <p:spPr>
          <a:xfrm>
            <a:off x="1933037" y="2944577"/>
            <a:ext cx="173269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Biosecurity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C7148-10BE-3739-DD1F-D95C5B0890F3}"/>
              </a:ext>
            </a:extLst>
          </p:cNvPr>
          <p:cNvSpPr txBox="1"/>
          <p:nvPr/>
        </p:nvSpPr>
        <p:spPr>
          <a:xfrm>
            <a:off x="7463890" y="2264613"/>
            <a:ext cx="148516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63110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F78B-E753-B484-FBA5-24F057D7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C488-A86F-D921-DD43-9AF73AC938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BA636-A88C-F6D8-7BC2-FE99339C7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18E4D-54BD-35AB-2F93-19B1B1019A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605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154F6-517B-6DA4-BF9F-5EE915B5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40A29A-118A-51D8-7C39-95A2304C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 do astronauts need?</a:t>
            </a:r>
          </a:p>
        </p:txBody>
      </p:sp>
      <p:pic>
        <p:nvPicPr>
          <p:cNvPr id="3" name="Content Placeholder 2" descr="A person in a space vehicle&#10;&#10;Description automatically generated">
            <a:extLst>
              <a:ext uri="{FF2B5EF4-FFF2-40B4-BE49-F238E27FC236}">
                <a16:creationId xmlns:a16="http://schemas.microsoft.com/office/drawing/2014/main" id="{41FC841A-BD9F-FEBF-7C5C-D2566BCCF1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74135" y="1692000"/>
            <a:ext cx="6848000" cy="385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10CF0-1C93-6C1C-03EB-B00F5E4A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E878-7495-444E-B780-FC2A0F9776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7F6FF-CA37-439D-CB90-8926EBC58CDE}"/>
              </a:ext>
            </a:extLst>
          </p:cNvPr>
          <p:cNvSpPr txBox="1"/>
          <p:nvPr/>
        </p:nvSpPr>
        <p:spPr>
          <a:xfrm>
            <a:off x="7716180" y="5604075"/>
            <a:ext cx="18771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0" u="sng" strike="noStrike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NASA, Public domain, via Wikimedia Commons</a:t>
            </a:r>
            <a:r>
              <a:rPr lang="en-AU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0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B64A7DB-E992-93B0-2C11-883A29E8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Food preferences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80C278-DCEB-CB76-264F-6E2B569483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>
            <a:off x="3756493" y="1691999"/>
            <a:ext cx="4683283" cy="385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31A07-19C5-2728-B299-96946431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44B9-4466-D9C0-D509-CC411AAC6D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34371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F3EE-D7F4-28BB-62A0-C46163A6A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464228-FC79-BA58-5FEB-9F6A303B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biased?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173134-A2BB-36C1-8EE5-C90074BCEE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 everyone get the same value for the colour or appearance? Why or why not?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kinds of things may have affected the way everyone viewed the food?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does it mean when we say someone is biased? </a:t>
            </a: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could this affect the result?</a:t>
            </a:r>
            <a:r>
              <a:rPr lang="en-AU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could be one way we could remove possible bias from the class results?</a:t>
            </a:r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C1B0-B254-11FF-0664-211D755C3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507E-3985-BE12-1EC4-D810A70EA2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91963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DBBEB-4C38-98A6-1A3E-5F99FC6D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0CD75D-405F-D485-F12E-F673840C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professions will be needed in space?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EC6FC-420A-DF23-E161-9523676434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Brainstorm…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D81B0-7097-0DC1-1080-97CDBD35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6D2A-18D7-AEF2-52AA-37564E44628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84290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3117-BCDE-2534-6085-08135BD5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F6D4-C9D1-E112-BBBF-438CBE25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L2 Inquire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5087-17EB-0573-C473-884FB6952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Tracking the energy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31CF-195F-6149-772D-F5B0A5D68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8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F0EB9-5F40-1393-AC4A-DDDDB1A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38155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AE9416-8FBA-16FA-4A48-A48483FA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know about astronauts’ energy needs?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DCCB1B-25E2-8422-62F0-F80B0DC2CF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foods do astronauts need?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are we/humans located in a food chain?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at the start of all food chains?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plants get their energy?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i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International Space Station (ISS) have natural light?</a:t>
            </a:r>
            <a:endParaRPr lang="en-AU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B0AF3-1D63-3E29-4E56-359E0D1F5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9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B531D-2405-0DCC-18B2-76917EED18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563959280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Connections">
  <a:themeElements>
    <a:clrScheme name="Science Connections">
      <a:dk1>
        <a:srgbClr val="000000"/>
      </a:dk1>
      <a:lt1>
        <a:sysClr val="window" lastClr="FFFFFF"/>
      </a:lt1>
      <a:dk2>
        <a:srgbClr val="000000"/>
      </a:dk2>
      <a:lt2>
        <a:srgbClr val="57B591"/>
      </a:lt2>
      <a:accent1>
        <a:srgbClr val="57B591"/>
      </a:accent1>
      <a:accent2>
        <a:srgbClr val="F5B841"/>
      </a:accent2>
      <a:accent3>
        <a:srgbClr val="DBD7D2"/>
      </a:accent3>
      <a:accent4>
        <a:srgbClr val="EDFFF5"/>
      </a:accent4>
      <a:accent5>
        <a:srgbClr val="70EB99"/>
      </a:accent5>
      <a:accent6>
        <a:srgbClr val="009C29"/>
      </a:accent6>
      <a:hlink>
        <a:srgbClr val="57B591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ScienceConnections" id="{2806D077-8EE8-4DF0-BE47-395AC53C19D0}" vid="{71C8764A-0BDA-4919-944A-6353EC418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2DF799B4EDD418D115D512438A05B" ma:contentTypeVersion="23" ma:contentTypeDescription="Create a new document." ma:contentTypeScope="" ma:versionID="8a69cd0a33f5faa61ba82f39978f6e3a">
  <xsd:schema xmlns:xsd="http://www.w3.org/2001/XMLSchema" xmlns:xs="http://www.w3.org/2001/XMLSchema" xmlns:p="http://schemas.microsoft.com/office/2006/metadata/properties" xmlns:ns2="249bb05d-9f36-4797-baf9-70f03887c0e2" xmlns:ns3="72742c65-25f8-4182-b9d2-6eb58ec07966" targetNamespace="http://schemas.microsoft.com/office/2006/metadata/properties" ma:root="true" ma:fieldsID="ff8e98207b9f9f2f1c1a1f9d91bc0e92" ns2:_="" ns3:_="">
    <xsd:import namespace="249bb05d-9f36-4797-baf9-70f03887c0e2"/>
    <xsd:import namespace="72742c65-25f8-4182-b9d2-6eb58ec0796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Thumb" minOccurs="0"/>
                <xsd:element ref="ns3:MediaServiceSearchProperties" minOccurs="0"/>
                <xsd:element ref="ns3:ResourceType" minOccurs="0"/>
                <xsd:element ref="ns3:KeyTheme" minOccurs="0"/>
                <xsd:element ref="ns3:reSolveApproach" minOccurs="0"/>
                <xsd:element ref="ns3:Countryoforigin" minOccurs="0"/>
                <xsd:element ref="ns3: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bb05d-9f36-4797-baf9-70f03887c0e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397e1ef-6145-448f-8584-0166883bf3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68cf63-bd21-49d1-b78b-56f137b96478}" ma:internalName="TaxCatchAll" ma:showField="CatchAllData" ma:web="249bb05d-9f36-4797-baf9-70f03887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2c65-25f8-4182-b9d2-6eb58ec0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97e1ef-6145-448f-8584-0166883bf3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humb" ma:index="27" nillable="true" ma:displayName="Thumb" ma:format="Thumbnail" ma:internalName="Thumb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9" nillable="true" ma:displayName="Resource Type" ma:format="Dropdown" ma:internalName="ResourceType">
      <xsd:simpleType>
        <xsd:union memberTypes="dms:Text">
          <xsd:simpleType>
            <xsd:restriction base="dms:Choice">
              <xsd:enumeration value="Presentation"/>
              <xsd:enumeration value="Research"/>
              <xsd:enumeration value="Resource"/>
              <xsd:enumeration value="Template"/>
              <xsd:enumeration value="Abstract"/>
            </xsd:restriction>
          </xsd:simpleType>
        </xsd:union>
      </xsd:simpleType>
    </xsd:element>
    <xsd:element name="KeyTheme" ma:index="30" nillable="true" ma:displayName="Key Theme" ma:format="Dropdown" ma:internalName="KeyThe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ariation Theory"/>
                        <xsd:enumeration value="Learning Progressions"/>
                        <xsd:enumeration value="Professional Learning"/>
                        <xsd:enumeration value="Pedagogy"/>
                        <xsd:enumeration value="Representation"/>
                        <xsd:enumeration value="Secondary"/>
                        <xsd:enumeration value="Complexity Theory"/>
                        <xsd:enumeration value="Communities of Inquiry"/>
                        <xsd:enumeration value="Teacher Knowled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SolveApproach" ma:index="31" nillable="true" ma:displayName="reSolve Approach" ma:format="Dropdown" ma:internalName="reSolveApproach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acher"/>
                        <xsd:enumeration value="Tasks"/>
                        <xsd:enumeration value="Mathematics"/>
                        <xsd:enumeration value="Tools"/>
                        <xsd:enumeration value="Cultur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untryoforigin" ma:index="32" nillable="true" ma:displayName="Country of origin" ma:format="Dropdown" ma:internalName="Countryoforigin">
      <xsd:simpleType>
        <xsd:restriction base="dms:Choice">
          <xsd:enumeration value="Australia"/>
          <xsd:enumeration value="International"/>
        </xsd:restriction>
      </xsd:simpleType>
    </xsd:element>
    <xsd:element name="Filetype" ma:index="33" nillable="true" ma:displayName="File type" ma:format="Thumbnail" ma:internalName="Filetyp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742c65-25f8-4182-b9d2-6eb58ec07966">
      <Terms xmlns="http://schemas.microsoft.com/office/infopath/2007/PartnerControls"/>
    </lcf76f155ced4ddcb4097134ff3c332f>
    <TaxCatchAll xmlns="249bb05d-9f36-4797-baf9-70f03887c0e2" xsi:nil="true"/>
    <Thumb xmlns="72742c65-25f8-4182-b9d2-6eb58ec07966" xsi:nil="true"/>
    <ResourceType xmlns="72742c65-25f8-4182-b9d2-6eb58ec07966" xsi:nil="true"/>
    <reSolveApproach xmlns="72742c65-25f8-4182-b9d2-6eb58ec07966" xsi:nil="true"/>
    <Filetype xmlns="72742c65-25f8-4182-b9d2-6eb58ec07966" xsi:nil="true"/>
    <TaxKeywordTaxHTField xmlns="249bb05d-9f36-4797-baf9-70f03887c0e2">
      <Terms xmlns="http://schemas.microsoft.com/office/infopath/2007/PartnerControls"/>
    </TaxKeywordTaxHTField>
    <Countryoforigin xmlns="72742c65-25f8-4182-b9d2-6eb58ec07966" xsi:nil="true"/>
    <KeyTheme xmlns="72742c65-25f8-4182-b9d2-6eb58ec07966" xsi:nil="true"/>
    <_dlc_DocId xmlns="249bb05d-9f36-4797-baf9-70f03887c0e2">AASID-2102554853-2594431</_dlc_DocId>
    <_dlc_DocIdUrl xmlns="249bb05d-9f36-4797-baf9-70f03887c0e2">
      <Url>https://ausacademyofscience.sharepoint.com/_layouts/15/DocIdRedir.aspx?ID=AASID-2102554853-2594431</Url>
      <Description>AASID-2102554853-2594431</Description>
    </_dlc_DocIdUrl>
  </documentManagement>
</p:properties>
</file>

<file path=customXml/itemProps1.xml><?xml version="1.0" encoding="utf-8"?>
<ds:datastoreItem xmlns:ds="http://schemas.openxmlformats.org/officeDocument/2006/customXml" ds:itemID="{DC00E9A5-CEEE-43B6-9422-C75D7DF06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F8C8D-F549-4D06-AEBD-7830472F7E2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580CEC-A911-4476-A69F-0C6C1EB2A063}">
  <ds:schemaRefs>
    <ds:schemaRef ds:uri="249bb05d-9f36-4797-baf9-70f03887c0e2"/>
    <ds:schemaRef ds:uri="72742c65-25f8-4182-b9d2-6eb58ec079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007E427-BF49-4D60-9597-816E2752129D}">
  <ds:schemaRefs>
    <ds:schemaRef ds:uri="249bb05d-9f36-4797-baf9-70f03887c0e2"/>
    <ds:schemaRef ds:uri="http://schemas.microsoft.com/office/2006/metadata/properties"/>
    <ds:schemaRef ds:uri="http://purl.org/dc/dcmitype/"/>
    <ds:schemaRef ds:uri="72742c65-25f8-4182-b9d2-6eb58ec07966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SC_Year 7_EbE_Teacher resource PowerPoint</Template>
  <TotalTime>0</TotalTime>
  <Words>1014</Words>
  <Application>Microsoft Office PowerPoint</Application>
  <PresentationFormat>Widescreen</PresentationFormat>
  <Paragraphs>204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Aptos Narrow</vt:lpstr>
      <vt:lpstr>Arial</vt:lpstr>
      <vt:lpstr>Calibri</vt:lpstr>
      <vt:lpstr>Open Sans</vt:lpstr>
      <vt:lpstr>Symbol</vt:lpstr>
      <vt:lpstr>Times New Roman</vt:lpstr>
      <vt:lpstr>Science Connections</vt:lpstr>
      <vt:lpstr>Science Connections</vt:lpstr>
      <vt:lpstr>L1 Launch</vt:lpstr>
      <vt:lpstr>Eating in space</vt:lpstr>
      <vt:lpstr>What do astronauts need?</vt:lpstr>
      <vt:lpstr>Food preferences</vt:lpstr>
      <vt:lpstr>Are we biased?</vt:lpstr>
      <vt:lpstr>What professions will be needed in space?</vt:lpstr>
      <vt:lpstr>L2 Inquire</vt:lpstr>
      <vt:lpstr>What do we know about astronauts’ energy needs?</vt:lpstr>
      <vt:lpstr>Measuring plant growth</vt:lpstr>
      <vt:lpstr>Variables that can affect plant growth</vt:lpstr>
      <vt:lpstr>Complete the investigation planner</vt:lpstr>
      <vt:lpstr>Energy transfer</vt:lpstr>
      <vt:lpstr>L3 Inquire</vt:lpstr>
      <vt:lpstr>How much of the potato plant is edible?</vt:lpstr>
      <vt:lpstr>Discussion</vt:lpstr>
      <vt:lpstr>Measuring the edible portion</vt:lpstr>
      <vt:lpstr>Check your maths</vt:lpstr>
      <vt:lpstr>Data tells a story</vt:lpstr>
      <vt:lpstr>Secondary data</vt:lpstr>
      <vt:lpstr>L4 Inquire</vt:lpstr>
      <vt:lpstr>Why do we need biosecurity?</vt:lpstr>
      <vt:lpstr>How does Myrtle rust affect a food web?</vt:lpstr>
      <vt:lpstr>Myrtle rust (Austropuccinia psidii) </vt:lpstr>
      <vt:lpstr>What does Australia do to protect its plants and animals?</vt:lpstr>
      <vt:lpstr>How could a fungus affect food in space?</vt:lpstr>
      <vt:lpstr>Space biosecurity</vt:lpstr>
      <vt:lpstr>L4A Inquire</vt:lpstr>
      <vt:lpstr>PowerPoint Presentation</vt:lpstr>
      <vt:lpstr>Discussion</vt:lpstr>
      <vt:lpstr>L5 Act</vt:lpstr>
      <vt:lpstr>Design your own space farm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Silvester</dc:creator>
  <cp:lastModifiedBy>Ruqiyah</cp:lastModifiedBy>
  <cp:revision>1</cp:revision>
  <dcterms:created xsi:type="dcterms:W3CDTF">2025-01-30T04:54:14Z</dcterms:created>
  <dcterms:modified xsi:type="dcterms:W3CDTF">2025-02-07T05:06:04Z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0x010100A9F2DF799B4EDD418D115D512438A05B</vt:lpwstr>
  </property>
  <property fmtid="{D5CDD505-2E9C-101B-9397-08002B2CF9AE}" pid="3" name="_dlc_DocIdItemGuid">
    <vt:lpwstr>c7567cdf-2d47-41ec-a8fa-6fa53498bda2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